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sldIdLst>
    <p:sldId id="320" r:id="rId3"/>
    <p:sldId id="312" r:id="rId4"/>
    <p:sldId id="315" r:id="rId5"/>
    <p:sldId id="316" r:id="rId6"/>
    <p:sldId id="318" r:id="rId7"/>
    <p:sldId id="289" r:id="rId8"/>
    <p:sldId id="282" r:id="rId9"/>
    <p:sldId id="283" r:id="rId10"/>
    <p:sldId id="284" r:id="rId11"/>
    <p:sldId id="285" r:id="rId12"/>
    <p:sldId id="286" r:id="rId13"/>
    <p:sldId id="287" r:id="rId14"/>
    <p:sldId id="288" r:id="rId15"/>
    <p:sldId id="300" r:id="rId16"/>
    <p:sldId id="294" r:id="rId17"/>
    <p:sldId id="295" r:id="rId18"/>
    <p:sldId id="296" r:id="rId19"/>
    <p:sldId id="290" r:id="rId20"/>
    <p:sldId id="291" r:id="rId21"/>
    <p:sldId id="292" r:id="rId22"/>
    <p:sldId id="293" r:id="rId23"/>
    <p:sldId id="307" r:id="rId24"/>
    <p:sldId id="308" r:id="rId25"/>
    <p:sldId id="309" r:id="rId26"/>
    <p:sldId id="310" r:id="rId27"/>
    <p:sldId id="311" r:id="rId28"/>
    <p:sldId id="301" r:id="rId29"/>
    <p:sldId id="297" r:id="rId30"/>
    <p:sldId id="298" r:id="rId31"/>
    <p:sldId id="302" r:id="rId32"/>
    <p:sldId id="281" r:id="rId33"/>
    <p:sldId id="280" r:id="rId34"/>
    <p:sldId id="303" r:id="rId35"/>
    <p:sldId id="279" r:id="rId36"/>
    <p:sldId id="277" r:id="rId37"/>
    <p:sldId id="278" r:id="rId38"/>
    <p:sldId id="304" r:id="rId39"/>
    <p:sldId id="271" r:id="rId40"/>
    <p:sldId id="272" r:id="rId41"/>
    <p:sldId id="273" r:id="rId42"/>
    <p:sldId id="274" r:id="rId43"/>
    <p:sldId id="275" r:id="rId44"/>
    <p:sldId id="276" r:id="rId45"/>
    <p:sldId id="306" r:id="rId46"/>
    <p:sldId id="258" r:id="rId47"/>
    <p:sldId id="319" r:id="rId48"/>
    <p:sldId id="260" r:id="rId49"/>
    <p:sldId id="261" r:id="rId50"/>
    <p:sldId id="262" r:id="rId51"/>
    <p:sldId id="263" r:id="rId52"/>
    <p:sldId id="264" r:id="rId53"/>
    <p:sldId id="265" r:id="rId54"/>
    <p:sldId id="266" r:id="rId55"/>
    <p:sldId id="313" r:id="rId56"/>
    <p:sldId id="317" r:id="rId57"/>
    <p:sldId id="314" r:id="rId58"/>
    <p:sldId id="324" r:id="rId59"/>
    <p:sldId id="325" r:id="rId60"/>
    <p:sldId id="321" r:id="rId61"/>
    <p:sldId id="322" r:id="rId62"/>
    <p:sldId id="323" r:id="rId63"/>
    <p:sldId id="326" r:id="rId64"/>
    <p:sldId id="327" r:id="rId65"/>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22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9C459-AD57-4CC7-8C33-72D10E5B883A}" type="datetimeFigureOut">
              <a:rPr lang="en-US" smtClean="0"/>
              <a:t>3/1/2018</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A9EEB-93B5-4FBB-A258-BA69132A8B32}" type="slidenum">
              <a:rPr lang="en-US" smtClean="0"/>
              <a:t>‹#›</a:t>
            </a:fld>
            <a:endParaRPr lang="en-US"/>
          </a:p>
        </p:txBody>
      </p:sp>
    </p:spTree>
    <p:extLst>
      <p:ext uri="{BB962C8B-B14F-4D97-AF65-F5344CB8AC3E}">
        <p14:creationId xmlns:p14="http://schemas.microsoft.com/office/powerpoint/2010/main" val="62484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51CA9-3364-4263-B8C2-13423433CB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77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51CA9-3364-4263-B8C2-13423433CB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290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2A63-9A52-452B-8649-C17F4B871662}"/>
              </a:ext>
            </a:extLst>
          </p:cNvPr>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a:extLst>
              <a:ext uri="{FF2B5EF4-FFF2-40B4-BE49-F238E27FC236}">
                <a16:creationId xmlns:a16="http://schemas.microsoft.com/office/drawing/2014/main" id="{1F2BF2B5-5952-43EF-BD54-4C011ED57E96}"/>
              </a:ext>
            </a:extLst>
          </p:cNvPr>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a:extLst>
              <a:ext uri="{FF2B5EF4-FFF2-40B4-BE49-F238E27FC236}">
                <a16:creationId xmlns:a16="http://schemas.microsoft.com/office/drawing/2014/main" id="{D1A6DF8D-5926-40C4-8F13-796C4790E4FF}"/>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715E427D-FD71-4B64-9BC4-E6F3873D8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F6A70-70AB-4DC2-83C5-1CCE7F3A2C8E}"/>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258119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190F-8C35-4821-AA46-D15FF5CC6E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6F8B34-6138-4794-BC6D-61E87623E8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7A217-5A28-4B12-91A1-E4CC9A183484}"/>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AB18BA69-1E86-4EA2-B9D4-5CD624E28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3005C-E110-41AE-8DE5-9547AE20D154}"/>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398388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8B44BA-17EA-4CB0-8C0A-6EA450F2C5FD}"/>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74D528-33D0-435B-86E7-93BA3866CD4A}"/>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5BCC-4835-4294-867B-F519816F5679}"/>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0673A399-982E-492E-9040-0C6D999AC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72D0F-1204-429F-9719-0F3EEB59FF24}"/>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2998952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2A63-9A52-452B-8649-C17F4B871662}"/>
              </a:ext>
            </a:extLst>
          </p:cNvPr>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a:extLst>
              <a:ext uri="{FF2B5EF4-FFF2-40B4-BE49-F238E27FC236}">
                <a16:creationId xmlns:a16="http://schemas.microsoft.com/office/drawing/2014/main" id="{1F2BF2B5-5952-43EF-BD54-4C011ED57E96}"/>
              </a:ext>
            </a:extLst>
          </p:cNvPr>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a:extLst>
              <a:ext uri="{FF2B5EF4-FFF2-40B4-BE49-F238E27FC236}">
                <a16:creationId xmlns:a16="http://schemas.microsoft.com/office/drawing/2014/main" id="{D1A6DF8D-5926-40C4-8F13-796C4790E4FF}"/>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715E427D-FD71-4B64-9BC4-E6F3873D8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F6A70-70AB-4DC2-83C5-1CCE7F3A2C8E}"/>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3397679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D3BA-17D7-4850-8B21-CD737F5A08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E6C01-4DBF-49E8-A761-B523BD8BAB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C5E56-4F95-497D-84BF-93846F96948A}"/>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867C6236-53E8-4379-BE3F-FEE6397BB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675FF-28F6-4294-8C46-A6829F659214}"/>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380681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34A1-9AA3-4E8E-8D60-E318302C09EA}"/>
              </a:ext>
            </a:extLst>
          </p:cNvPr>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a:extLst>
              <a:ext uri="{FF2B5EF4-FFF2-40B4-BE49-F238E27FC236}">
                <a16:creationId xmlns:a16="http://schemas.microsoft.com/office/drawing/2014/main" id="{DC6C7820-51E5-41BC-9E40-EEC36DEE6148}"/>
              </a:ext>
            </a:extLst>
          </p:cNvPr>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2CB029-4CEC-42E5-A27D-238517EBB642}"/>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2B65C704-D14F-490A-9D68-D379A3FB8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C34AA-006C-4758-9765-3A34F8EE5A02}"/>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323109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4672-3C86-4DA6-A643-55EB6579F8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71659-DF5E-416C-96A6-20F2833FBD11}"/>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49CD7B-A73E-4E4F-9364-7BB9B4E72A8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AB14E-1EBD-46BA-A309-71B0B1265743}"/>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6" name="Footer Placeholder 5">
            <a:extLst>
              <a:ext uri="{FF2B5EF4-FFF2-40B4-BE49-F238E27FC236}">
                <a16:creationId xmlns:a16="http://schemas.microsoft.com/office/drawing/2014/main" id="{570637F3-1AF1-44D1-9975-CD89F1CB3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2EEB9-411F-486D-B801-E388FAD1ACE5}"/>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2076268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B4D3-45C6-4FBD-8815-2C85614FFF33}"/>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702B48-D2AC-4CBF-8F5B-D670D35258E5}"/>
              </a:ext>
            </a:extLst>
          </p:cNvPr>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4" name="Content Placeholder 3">
            <a:extLst>
              <a:ext uri="{FF2B5EF4-FFF2-40B4-BE49-F238E27FC236}">
                <a16:creationId xmlns:a16="http://schemas.microsoft.com/office/drawing/2014/main" id="{53898A18-156A-4255-A37A-DBFDC25DE175}"/>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7FF276-8625-464B-AC32-1208F8649DCA}"/>
              </a:ext>
            </a:extLst>
          </p:cNvPr>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6" name="Content Placeholder 5">
            <a:extLst>
              <a:ext uri="{FF2B5EF4-FFF2-40B4-BE49-F238E27FC236}">
                <a16:creationId xmlns:a16="http://schemas.microsoft.com/office/drawing/2014/main" id="{1B5613A9-8AD1-4E1B-8752-4333A582616D}"/>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B720C0-34DD-460E-B118-F0900B04B42C}"/>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8" name="Footer Placeholder 7">
            <a:extLst>
              <a:ext uri="{FF2B5EF4-FFF2-40B4-BE49-F238E27FC236}">
                <a16:creationId xmlns:a16="http://schemas.microsoft.com/office/drawing/2014/main" id="{85EACB32-3255-4FEA-AD41-2BF1A92300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32ED10-01A2-49D7-BC1B-41E704F3F9AA}"/>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4112352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34FF-F281-4E82-8CA0-490032DF7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A53C69-764B-4689-B450-E7595F4C0710}"/>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4" name="Footer Placeholder 3">
            <a:extLst>
              <a:ext uri="{FF2B5EF4-FFF2-40B4-BE49-F238E27FC236}">
                <a16:creationId xmlns:a16="http://schemas.microsoft.com/office/drawing/2014/main" id="{722C1F87-9437-429A-8728-342E4DF40B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C840D9-94FF-4BE6-B3D9-AAC3D263FBB5}"/>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2258738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C7ED6-B2E4-447D-A9A1-3D197E1EF6C8}"/>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3" name="Footer Placeholder 2">
            <a:extLst>
              <a:ext uri="{FF2B5EF4-FFF2-40B4-BE49-F238E27FC236}">
                <a16:creationId xmlns:a16="http://schemas.microsoft.com/office/drawing/2014/main" id="{6D8C7CC4-74CE-46B3-BE49-C6EE0B981F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D5D630-5189-40EA-9D98-18D4DC2A54DA}"/>
              </a:ext>
            </a:extLst>
          </p:cNvPr>
          <p:cNvSpPr>
            <a:spLocks noGrp="1"/>
          </p:cNvSpPr>
          <p:nvPr>
            <p:ph type="sldNum" sz="quarter" idx="12"/>
          </p:nvPr>
        </p:nvSpPr>
        <p:spPr/>
        <p:txBody>
          <a:bodyPr/>
          <a:lstStyle/>
          <a:p>
            <a:fld id="{75471FB8-7A24-4494-9C67-59C2EA668502}" type="slidenum">
              <a:rPr lang="en-US" smtClean="0"/>
              <a:t>‹#›</a:t>
            </a:fld>
            <a:endParaRPr lang="en-US"/>
          </a:p>
        </p:txBody>
      </p:sp>
      <p:sp>
        <p:nvSpPr>
          <p:cNvPr id="5" name="TextBox 4">
            <a:extLst>
              <a:ext uri="{FF2B5EF4-FFF2-40B4-BE49-F238E27FC236}">
                <a16:creationId xmlns:a16="http://schemas.microsoft.com/office/drawing/2014/main" id="{EB0A8513-051A-45AF-97BC-C0A6097335BE}"/>
              </a:ext>
            </a:extLst>
          </p:cNvPr>
          <p:cNvSpPr txBox="1"/>
          <p:nvPr userDrawn="1"/>
        </p:nvSpPr>
        <p:spPr>
          <a:xfrm>
            <a:off x="2711954" y="9778652"/>
            <a:ext cx="2348493" cy="261610"/>
          </a:xfrm>
          <a:prstGeom prst="rect">
            <a:avLst/>
          </a:prstGeom>
          <a:noFill/>
        </p:spPr>
        <p:txBody>
          <a:bodyPr wrap="square" rtlCol="0">
            <a:spAutoFit/>
          </a:bodyPr>
          <a:lstStyle/>
          <a:p>
            <a:pPr algn="ctr"/>
            <a:r>
              <a:rPr lang="en-US" sz="1050" b="1" dirty="0">
                <a:solidFill>
                  <a:schemeClr val="bg1">
                    <a:lumMod val="50000"/>
                  </a:schemeClr>
                </a:solidFill>
              </a:rPr>
              <a:t>© Nouvelle ELA</a:t>
            </a:r>
          </a:p>
        </p:txBody>
      </p:sp>
    </p:spTree>
    <p:extLst>
      <p:ext uri="{BB962C8B-B14F-4D97-AF65-F5344CB8AC3E}">
        <p14:creationId xmlns:p14="http://schemas.microsoft.com/office/powerpoint/2010/main" val="1465769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F22F-7806-478B-B9B1-A94046671C7B}"/>
              </a:ext>
            </a:extLst>
          </p:cNvPr>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a:extLst>
              <a:ext uri="{FF2B5EF4-FFF2-40B4-BE49-F238E27FC236}">
                <a16:creationId xmlns:a16="http://schemas.microsoft.com/office/drawing/2014/main" id="{D6918027-49E0-47CF-A204-1DC08303D566}"/>
              </a:ext>
            </a:extLst>
          </p:cNvPr>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7BFBC-E260-4999-97A0-F8E996F4A291}"/>
              </a:ext>
            </a:extLst>
          </p:cNvPr>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a:extLst>
              <a:ext uri="{FF2B5EF4-FFF2-40B4-BE49-F238E27FC236}">
                <a16:creationId xmlns:a16="http://schemas.microsoft.com/office/drawing/2014/main" id="{0513B956-8617-4E2D-A9A6-28FA1BC90BE9}"/>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6" name="Footer Placeholder 5">
            <a:extLst>
              <a:ext uri="{FF2B5EF4-FFF2-40B4-BE49-F238E27FC236}">
                <a16:creationId xmlns:a16="http://schemas.microsoft.com/office/drawing/2014/main" id="{EDD30A34-5BF5-4809-A9EE-FF147AF7C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6BFBE-1FBA-4C66-8015-C66D1F3737CB}"/>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373984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D3BA-17D7-4850-8B21-CD737F5A08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E6C01-4DBF-49E8-A761-B523BD8BAB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C5E56-4F95-497D-84BF-93846F96948A}"/>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867C6236-53E8-4379-BE3F-FEE6397BB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675FF-28F6-4294-8C46-A6829F659214}"/>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1932177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0096-A76F-46AE-9C8F-0B35B3540B7A}"/>
              </a:ext>
            </a:extLst>
          </p:cNvPr>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a:extLst>
              <a:ext uri="{FF2B5EF4-FFF2-40B4-BE49-F238E27FC236}">
                <a16:creationId xmlns:a16="http://schemas.microsoft.com/office/drawing/2014/main" id="{A9E3131B-D92F-4F07-AD2D-90824D658221}"/>
              </a:ext>
            </a:extLst>
          </p:cNvPr>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a:extLst>
              <a:ext uri="{FF2B5EF4-FFF2-40B4-BE49-F238E27FC236}">
                <a16:creationId xmlns:a16="http://schemas.microsoft.com/office/drawing/2014/main" id="{AB268F16-6604-4472-9672-0B35AF264253}"/>
              </a:ext>
            </a:extLst>
          </p:cNvPr>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a:extLst>
              <a:ext uri="{FF2B5EF4-FFF2-40B4-BE49-F238E27FC236}">
                <a16:creationId xmlns:a16="http://schemas.microsoft.com/office/drawing/2014/main" id="{F597C45A-64FD-471D-841A-E8D6974A18E8}"/>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6" name="Footer Placeholder 5">
            <a:extLst>
              <a:ext uri="{FF2B5EF4-FFF2-40B4-BE49-F238E27FC236}">
                <a16:creationId xmlns:a16="http://schemas.microsoft.com/office/drawing/2014/main" id="{3204F1E8-3223-46C0-B0B9-2C1B5C9E4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10B30-9E2B-4FF8-9F25-E2DBDD37D49E}"/>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348816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190F-8C35-4821-AA46-D15FF5CC6E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6F8B34-6138-4794-BC6D-61E87623E8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7A217-5A28-4B12-91A1-E4CC9A183484}"/>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AB18BA69-1E86-4EA2-B9D4-5CD624E28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3005C-E110-41AE-8DE5-9547AE20D154}"/>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160693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8B44BA-17EA-4CB0-8C0A-6EA450F2C5FD}"/>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74D528-33D0-435B-86E7-93BA3866CD4A}"/>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5BCC-4835-4294-867B-F519816F5679}"/>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0673A399-982E-492E-9040-0C6D999AC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72D0F-1204-429F-9719-0F3EEB59FF24}"/>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14419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34A1-9AA3-4E8E-8D60-E318302C09EA}"/>
              </a:ext>
            </a:extLst>
          </p:cNvPr>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a:extLst>
              <a:ext uri="{FF2B5EF4-FFF2-40B4-BE49-F238E27FC236}">
                <a16:creationId xmlns:a16="http://schemas.microsoft.com/office/drawing/2014/main" id="{DC6C7820-51E5-41BC-9E40-EEC36DEE6148}"/>
              </a:ext>
            </a:extLst>
          </p:cNvPr>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2CB029-4CEC-42E5-A27D-238517EBB642}"/>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2B65C704-D14F-490A-9D68-D379A3FB8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C34AA-006C-4758-9765-3A34F8EE5A02}"/>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273132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4672-3C86-4DA6-A643-55EB6579F8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71659-DF5E-416C-96A6-20F2833FBD11}"/>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49CD7B-A73E-4E4F-9364-7BB9B4E72A8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AB14E-1EBD-46BA-A309-71B0B1265743}"/>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6" name="Footer Placeholder 5">
            <a:extLst>
              <a:ext uri="{FF2B5EF4-FFF2-40B4-BE49-F238E27FC236}">
                <a16:creationId xmlns:a16="http://schemas.microsoft.com/office/drawing/2014/main" id="{570637F3-1AF1-44D1-9975-CD89F1CB3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2EEB9-411F-486D-B801-E388FAD1ACE5}"/>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11518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B4D3-45C6-4FBD-8815-2C85614FFF33}"/>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702B48-D2AC-4CBF-8F5B-D670D35258E5}"/>
              </a:ext>
            </a:extLst>
          </p:cNvPr>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4" name="Content Placeholder 3">
            <a:extLst>
              <a:ext uri="{FF2B5EF4-FFF2-40B4-BE49-F238E27FC236}">
                <a16:creationId xmlns:a16="http://schemas.microsoft.com/office/drawing/2014/main" id="{53898A18-156A-4255-A37A-DBFDC25DE175}"/>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7FF276-8625-464B-AC32-1208F8649DCA}"/>
              </a:ext>
            </a:extLst>
          </p:cNvPr>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6" name="Content Placeholder 5">
            <a:extLst>
              <a:ext uri="{FF2B5EF4-FFF2-40B4-BE49-F238E27FC236}">
                <a16:creationId xmlns:a16="http://schemas.microsoft.com/office/drawing/2014/main" id="{1B5613A9-8AD1-4E1B-8752-4333A582616D}"/>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B720C0-34DD-460E-B118-F0900B04B42C}"/>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8" name="Footer Placeholder 7">
            <a:extLst>
              <a:ext uri="{FF2B5EF4-FFF2-40B4-BE49-F238E27FC236}">
                <a16:creationId xmlns:a16="http://schemas.microsoft.com/office/drawing/2014/main" id="{85EACB32-3255-4FEA-AD41-2BF1A92300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32ED10-01A2-49D7-BC1B-41E704F3F9AA}"/>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176254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34FF-F281-4E82-8CA0-490032DF7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A53C69-764B-4689-B450-E7595F4C0710}"/>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4" name="Footer Placeholder 3">
            <a:extLst>
              <a:ext uri="{FF2B5EF4-FFF2-40B4-BE49-F238E27FC236}">
                <a16:creationId xmlns:a16="http://schemas.microsoft.com/office/drawing/2014/main" id="{722C1F87-9437-429A-8728-342E4DF40B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C840D9-94FF-4BE6-B3D9-AAC3D263FBB5}"/>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422202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C7ED6-B2E4-447D-A9A1-3D197E1EF6C8}"/>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3" name="Footer Placeholder 2">
            <a:extLst>
              <a:ext uri="{FF2B5EF4-FFF2-40B4-BE49-F238E27FC236}">
                <a16:creationId xmlns:a16="http://schemas.microsoft.com/office/drawing/2014/main" id="{6D8C7CC4-74CE-46B3-BE49-C6EE0B981F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D5D630-5189-40EA-9D98-18D4DC2A54DA}"/>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67343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F22F-7806-478B-B9B1-A94046671C7B}"/>
              </a:ext>
            </a:extLst>
          </p:cNvPr>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a:extLst>
              <a:ext uri="{FF2B5EF4-FFF2-40B4-BE49-F238E27FC236}">
                <a16:creationId xmlns:a16="http://schemas.microsoft.com/office/drawing/2014/main" id="{D6918027-49E0-47CF-A204-1DC08303D566}"/>
              </a:ext>
            </a:extLst>
          </p:cNvPr>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7BFBC-E260-4999-97A0-F8E996F4A291}"/>
              </a:ext>
            </a:extLst>
          </p:cNvPr>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a:extLst>
              <a:ext uri="{FF2B5EF4-FFF2-40B4-BE49-F238E27FC236}">
                <a16:creationId xmlns:a16="http://schemas.microsoft.com/office/drawing/2014/main" id="{0513B956-8617-4E2D-A9A6-28FA1BC90BE9}"/>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6" name="Footer Placeholder 5">
            <a:extLst>
              <a:ext uri="{FF2B5EF4-FFF2-40B4-BE49-F238E27FC236}">
                <a16:creationId xmlns:a16="http://schemas.microsoft.com/office/drawing/2014/main" id="{EDD30A34-5BF5-4809-A9EE-FF147AF7C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6BFBE-1FBA-4C66-8015-C66D1F3737CB}"/>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354151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0096-A76F-46AE-9C8F-0B35B3540B7A}"/>
              </a:ext>
            </a:extLst>
          </p:cNvPr>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a:extLst>
              <a:ext uri="{FF2B5EF4-FFF2-40B4-BE49-F238E27FC236}">
                <a16:creationId xmlns:a16="http://schemas.microsoft.com/office/drawing/2014/main" id="{A9E3131B-D92F-4F07-AD2D-90824D658221}"/>
              </a:ext>
            </a:extLst>
          </p:cNvPr>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a:extLst>
              <a:ext uri="{FF2B5EF4-FFF2-40B4-BE49-F238E27FC236}">
                <a16:creationId xmlns:a16="http://schemas.microsoft.com/office/drawing/2014/main" id="{AB268F16-6604-4472-9672-0B35AF264253}"/>
              </a:ext>
            </a:extLst>
          </p:cNvPr>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a:extLst>
              <a:ext uri="{FF2B5EF4-FFF2-40B4-BE49-F238E27FC236}">
                <a16:creationId xmlns:a16="http://schemas.microsoft.com/office/drawing/2014/main" id="{F597C45A-64FD-471D-841A-E8D6974A18E8}"/>
              </a:ext>
            </a:extLst>
          </p:cNvPr>
          <p:cNvSpPr>
            <a:spLocks noGrp="1"/>
          </p:cNvSpPr>
          <p:nvPr>
            <p:ph type="dt" sz="half" idx="10"/>
          </p:nvPr>
        </p:nvSpPr>
        <p:spPr/>
        <p:txBody>
          <a:bodyPr/>
          <a:lstStyle/>
          <a:p>
            <a:fld id="{B1363671-7189-4CD7-A8E0-B3639675C4BC}" type="datetimeFigureOut">
              <a:rPr lang="en-US" smtClean="0"/>
              <a:t>3/1/2018</a:t>
            </a:fld>
            <a:endParaRPr lang="en-US"/>
          </a:p>
        </p:txBody>
      </p:sp>
      <p:sp>
        <p:nvSpPr>
          <p:cNvPr id="6" name="Footer Placeholder 5">
            <a:extLst>
              <a:ext uri="{FF2B5EF4-FFF2-40B4-BE49-F238E27FC236}">
                <a16:creationId xmlns:a16="http://schemas.microsoft.com/office/drawing/2014/main" id="{3204F1E8-3223-46C0-B0B9-2C1B5C9E4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10B30-9E2B-4FF8-9F25-E2DBDD37D49E}"/>
              </a:ext>
            </a:extLst>
          </p:cNvPr>
          <p:cNvSpPr>
            <a:spLocks noGrp="1"/>
          </p:cNvSpPr>
          <p:nvPr>
            <p:ph type="sldNum" sz="quarter" idx="12"/>
          </p:nvPr>
        </p:nvSpPr>
        <p:spPr/>
        <p:txBody>
          <a:bodyPr/>
          <a:lstStyle/>
          <a:p>
            <a:fld id="{75471FB8-7A24-4494-9C67-59C2EA668502}" type="slidenum">
              <a:rPr lang="en-US" smtClean="0"/>
              <a:t>‹#›</a:t>
            </a:fld>
            <a:endParaRPr lang="en-US"/>
          </a:p>
        </p:txBody>
      </p:sp>
    </p:spTree>
    <p:extLst>
      <p:ext uri="{BB962C8B-B14F-4D97-AF65-F5344CB8AC3E}">
        <p14:creationId xmlns:p14="http://schemas.microsoft.com/office/powerpoint/2010/main" val="408248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77966-6C10-4B08-9AB8-B2D7285EB18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3AA56324-1720-4B61-B775-FA539F9433E6}"/>
              </a:ext>
            </a:extLst>
          </p:cNvPr>
          <p:cNvSpPr txBox="1"/>
          <p:nvPr userDrawn="1"/>
        </p:nvSpPr>
        <p:spPr>
          <a:xfrm>
            <a:off x="0" y="9590407"/>
            <a:ext cx="1606868" cy="430887"/>
          </a:xfrm>
          <a:prstGeom prst="rect">
            <a:avLst/>
          </a:prstGeom>
          <a:noFill/>
        </p:spPr>
        <p:txBody>
          <a:bodyPr wrap="square" rtlCol="0">
            <a:spAutoFit/>
          </a:bodyPr>
          <a:lstStyle/>
          <a:p>
            <a:pPr algn="ctr"/>
            <a:r>
              <a:rPr lang="en-US" sz="1100" dirty="0">
                <a:solidFill>
                  <a:schemeClr val="bg1"/>
                </a:solidFill>
              </a:rPr>
              <a:t>purple jumping jellyfish</a:t>
            </a:r>
          </a:p>
          <a:p>
            <a:pPr algn="ctr"/>
            <a:r>
              <a:rPr lang="en-US" sz="1100" dirty="0">
                <a:solidFill>
                  <a:schemeClr val="bg1"/>
                </a:solidFill>
              </a:rPr>
              <a:t>Nouvelle ELA</a:t>
            </a:r>
          </a:p>
        </p:txBody>
      </p:sp>
      <p:sp>
        <p:nvSpPr>
          <p:cNvPr id="8" name="TextBox 7">
            <a:extLst>
              <a:ext uri="{FF2B5EF4-FFF2-40B4-BE49-F238E27FC236}">
                <a16:creationId xmlns:a16="http://schemas.microsoft.com/office/drawing/2014/main" id="{60BD9602-AC3D-458A-9565-402BDB970BD0}"/>
              </a:ext>
            </a:extLst>
          </p:cNvPr>
          <p:cNvSpPr txBox="1"/>
          <p:nvPr userDrawn="1"/>
        </p:nvSpPr>
        <p:spPr>
          <a:xfrm>
            <a:off x="2711954" y="9778652"/>
            <a:ext cx="2348493" cy="261610"/>
          </a:xfrm>
          <a:prstGeom prst="rect">
            <a:avLst/>
          </a:prstGeom>
          <a:noFill/>
        </p:spPr>
        <p:txBody>
          <a:bodyPr wrap="square" rtlCol="0">
            <a:spAutoFit/>
          </a:bodyPr>
          <a:lstStyle/>
          <a:p>
            <a:pPr algn="ctr"/>
            <a:r>
              <a:rPr lang="en-US" sz="1050" b="1" dirty="0">
                <a:solidFill>
                  <a:schemeClr val="bg1">
                    <a:lumMod val="50000"/>
                  </a:schemeClr>
                </a:solidFill>
              </a:rPr>
              <a:t>© Nouvelle ELA</a:t>
            </a:r>
          </a:p>
        </p:txBody>
      </p:sp>
      <p:sp>
        <p:nvSpPr>
          <p:cNvPr id="2" name="Title Placeholder 1">
            <a:extLst>
              <a:ext uri="{FF2B5EF4-FFF2-40B4-BE49-F238E27FC236}">
                <a16:creationId xmlns:a16="http://schemas.microsoft.com/office/drawing/2014/main" id="{6E7E1726-EEFF-43FE-A201-2DD4319A866F}"/>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BCF1420C-8691-401D-854D-D04AE5C31243}"/>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081DD8FA-BEA4-44C8-8A13-702554C30775}"/>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E79A9B-44ED-43EA-A5C0-F20FF7F0627D}"/>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75471FB8-7A24-4494-9C67-59C2EA668502}" type="slidenum">
              <a:rPr lang="en-US" smtClean="0"/>
              <a:t>‹#›</a:t>
            </a:fld>
            <a:endParaRPr lang="en-US"/>
          </a:p>
        </p:txBody>
      </p:sp>
    </p:spTree>
    <p:extLst>
      <p:ext uri="{BB962C8B-B14F-4D97-AF65-F5344CB8AC3E}">
        <p14:creationId xmlns:p14="http://schemas.microsoft.com/office/powerpoint/2010/main" val="183121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E1726-EEFF-43FE-A201-2DD4319A866F}"/>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577966-6C10-4B08-9AB8-B2D7285EB18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1420C-8691-401D-854D-D04AE5C31243}"/>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B1363671-7189-4CD7-A8E0-B3639675C4BC}" type="datetimeFigureOut">
              <a:rPr lang="en-US" smtClean="0"/>
              <a:t>3/1/2018</a:t>
            </a:fld>
            <a:endParaRPr lang="en-US"/>
          </a:p>
        </p:txBody>
      </p:sp>
      <p:sp>
        <p:nvSpPr>
          <p:cNvPr id="5" name="Footer Placeholder 4">
            <a:extLst>
              <a:ext uri="{FF2B5EF4-FFF2-40B4-BE49-F238E27FC236}">
                <a16:creationId xmlns:a16="http://schemas.microsoft.com/office/drawing/2014/main" id="{081DD8FA-BEA4-44C8-8A13-702554C30775}"/>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E79A9B-44ED-43EA-A5C0-F20FF7F0627D}"/>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75471FB8-7A24-4494-9C67-59C2EA668502}" type="slidenum">
              <a:rPr lang="en-US" smtClean="0"/>
              <a:t>‹#›</a:t>
            </a:fld>
            <a:endParaRPr lang="en-US"/>
          </a:p>
        </p:txBody>
      </p:sp>
      <p:sp>
        <p:nvSpPr>
          <p:cNvPr id="7" name="TextBox 6">
            <a:extLst>
              <a:ext uri="{FF2B5EF4-FFF2-40B4-BE49-F238E27FC236}">
                <a16:creationId xmlns:a16="http://schemas.microsoft.com/office/drawing/2014/main" id="{78F1EB0E-8AAC-4656-B1D3-68EC0228D023}"/>
              </a:ext>
            </a:extLst>
          </p:cNvPr>
          <p:cNvSpPr txBox="1"/>
          <p:nvPr userDrawn="1"/>
        </p:nvSpPr>
        <p:spPr>
          <a:xfrm>
            <a:off x="2711954" y="9778652"/>
            <a:ext cx="2348493" cy="261610"/>
          </a:xfrm>
          <a:prstGeom prst="rect">
            <a:avLst/>
          </a:prstGeom>
          <a:noFill/>
        </p:spPr>
        <p:txBody>
          <a:bodyPr wrap="square" rtlCol="0">
            <a:spAutoFit/>
          </a:bodyPr>
          <a:lstStyle/>
          <a:p>
            <a:pPr algn="ctr"/>
            <a:r>
              <a:rPr lang="en-US" sz="1050" b="1" dirty="0">
                <a:solidFill>
                  <a:schemeClr val="bg1">
                    <a:lumMod val="50000"/>
                  </a:schemeClr>
                </a:solidFill>
              </a:rPr>
              <a:t>© Nouvelle ELA</a:t>
            </a:r>
          </a:p>
        </p:txBody>
      </p:sp>
    </p:spTree>
    <p:extLst>
      <p:ext uri="{BB962C8B-B14F-4D97-AF65-F5344CB8AC3E}">
        <p14:creationId xmlns:p14="http://schemas.microsoft.com/office/powerpoint/2010/main" val="2875674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rinkworks.com/brainfood/p/cryptmaker1.shtml" TargetMode="External"/><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teacherspayteachers.com/Product/Introduction-to-The-Odyssey-Escape-Room-and-Digital-Breakout-3355809" TargetMode="External"/><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hyperlink" Target="http://www.mazegenerator.net/" TargetMode="External"/><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0.png"/><Relationship Id="rId18" Type="http://schemas.openxmlformats.org/officeDocument/2006/relationships/image" Target="../media/image350.png"/><Relationship Id="rId3" Type="http://schemas.openxmlformats.org/officeDocument/2006/relationships/image" Target="../media/image20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0.png"/><Relationship Id="rId17" Type="http://schemas.openxmlformats.org/officeDocument/2006/relationships/image" Target="../media/image340.png"/><Relationship Id="rId2" Type="http://schemas.openxmlformats.org/officeDocument/2006/relationships/image" Target="../media/image19.png"/><Relationship Id="rId16" Type="http://schemas.openxmlformats.org/officeDocument/2006/relationships/image" Target="../media/image330.png"/><Relationship Id="rId20" Type="http://schemas.openxmlformats.org/officeDocument/2006/relationships/image" Target="../media/image370.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0.png"/><Relationship Id="rId10" Type="http://schemas.openxmlformats.org/officeDocument/2006/relationships/image" Target="../media/image27.png"/><Relationship Id="rId19" Type="http://schemas.openxmlformats.org/officeDocument/2006/relationships/image" Target="../media/image360.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DFA3EF-D50F-4876-A015-330ECDE90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1605030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 y="18288"/>
            <a:ext cx="7735824" cy="1002182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graphicFrame>
        <p:nvGraphicFramePr>
          <p:cNvPr id="5" name="Table 4">
            <a:extLst>
              <a:ext uri="{FF2B5EF4-FFF2-40B4-BE49-F238E27FC236}">
                <a16:creationId xmlns:a16="http://schemas.microsoft.com/office/drawing/2014/main" id="{36796F02-4690-4BB5-846D-749A2B5C2038}"/>
              </a:ext>
            </a:extLst>
          </p:cNvPr>
          <p:cNvGraphicFramePr>
            <a:graphicFrameLocks noGrp="1"/>
          </p:cNvGraphicFramePr>
          <p:nvPr>
            <p:extLst/>
          </p:nvPr>
        </p:nvGraphicFramePr>
        <p:xfrm>
          <a:off x="312820" y="360947"/>
          <a:ext cx="7122696" cy="4235116"/>
        </p:xfrm>
        <a:graphic>
          <a:graphicData uri="http://schemas.openxmlformats.org/drawingml/2006/table">
            <a:tbl>
              <a:tblPr firstRow="1" bandRow="1">
                <a:tableStyleId>{5940675A-B579-460E-94D1-54222C63F5DA}</a:tableStyleId>
              </a:tblPr>
              <a:tblGrid>
                <a:gridCol w="2374232">
                  <a:extLst>
                    <a:ext uri="{9D8B030D-6E8A-4147-A177-3AD203B41FA5}">
                      <a16:colId xmlns:a16="http://schemas.microsoft.com/office/drawing/2014/main" val="2693056751"/>
                    </a:ext>
                  </a:extLst>
                </a:gridCol>
                <a:gridCol w="2374232">
                  <a:extLst>
                    <a:ext uri="{9D8B030D-6E8A-4147-A177-3AD203B41FA5}">
                      <a16:colId xmlns:a16="http://schemas.microsoft.com/office/drawing/2014/main" val="2768431755"/>
                    </a:ext>
                  </a:extLst>
                </a:gridCol>
                <a:gridCol w="2374232">
                  <a:extLst>
                    <a:ext uri="{9D8B030D-6E8A-4147-A177-3AD203B41FA5}">
                      <a16:colId xmlns:a16="http://schemas.microsoft.com/office/drawing/2014/main" val="4163349053"/>
                    </a:ext>
                  </a:extLst>
                </a:gridCol>
              </a:tblGrid>
              <a:tr h="2117558">
                <a:tc>
                  <a:txBody>
                    <a:bodyPr/>
                    <a:lstStyle/>
                    <a:p>
                      <a:endParaRPr lang="en-US"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9369717"/>
                  </a:ext>
                </a:extLst>
              </a:tr>
              <a:tr h="2117558">
                <a:tc>
                  <a:txBody>
                    <a:bodyPr/>
                    <a:lstStyle/>
                    <a:p>
                      <a:endParaRPr lang="en-US"/>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9518286"/>
                  </a:ext>
                </a:extLst>
              </a:tr>
            </a:tbl>
          </a:graphicData>
        </a:graphic>
      </p:graphicFrame>
      <p:sp>
        <p:nvSpPr>
          <p:cNvPr id="11" name="TextBox 10">
            <a:extLst>
              <a:ext uri="{FF2B5EF4-FFF2-40B4-BE49-F238E27FC236}">
                <a16:creationId xmlns:a16="http://schemas.microsoft.com/office/drawing/2014/main" id="{F0D5BB49-3D87-43BD-A89C-C717E26E610F}"/>
              </a:ext>
            </a:extLst>
          </p:cNvPr>
          <p:cNvSpPr txBox="1"/>
          <p:nvPr/>
        </p:nvSpPr>
        <p:spPr>
          <a:xfrm>
            <a:off x="4231104" y="347677"/>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P</a:t>
            </a:r>
          </a:p>
        </p:txBody>
      </p:sp>
      <p:sp>
        <p:nvSpPr>
          <p:cNvPr id="12" name="TextBox 11">
            <a:extLst>
              <a:ext uri="{FF2B5EF4-FFF2-40B4-BE49-F238E27FC236}">
                <a16:creationId xmlns:a16="http://schemas.microsoft.com/office/drawing/2014/main" id="{E1358DF4-8CAA-4C28-87C1-8949A04B7BB3}"/>
              </a:ext>
            </a:extLst>
          </p:cNvPr>
          <p:cNvSpPr txBox="1"/>
          <p:nvPr/>
        </p:nvSpPr>
        <p:spPr>
          <a:xfrm>
            <a:off x="6636437" y="347676"/>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I</a:t>
            </a:r>
          </a:p>
        </p:txBody>
      </p:sp>
      <p:sp>
        <p:nvSpPr>
          <p:cNvPr id="13" name="TextBox 12">
            <a:extLst>
              <a:ext uri="{FF2B5EF4-FFF2-40B4-BE49-F238E27FC236}">
                <a16:creationId xmlns:a16="http://schemas.microsoft.com/office/drawing/2014/main" id="{8D159697-BA74-4348-86A8-4C63A6752A3F}"/>
              </a:ext>
            </a:extLst>
          </p:cNvPr>
          <p:cNvSpPr txBox="1"/>
          <p:nvPr/>
        </p:nvSpPr>
        <p:spPr>
          <a:xfrm>
            <a:off x="1877141" y="347675"/>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S</a:t>
            </a:r>
          </a:p>
        </p:txBody>
      </p:sp>
      <p:sp>
        <p:nvSpPr>
          <p:cNvPr id="14" name="TextBox 13">
            <a:extLst>
              <a:ext uri="{FF2B5EF4-FFF2-40B4-BE49-F238E27FC236}">
                <a16:creationId xmlns:a16="http://schemas.microsoft.com/office/drawing/2014/main" id="{994CA7CF-A251-4CA0-A1E0-EE866EA248E5}"/>
              </a:ext>
            </a:extLst>
          </p:cNvPr>
          <p:cNvSpPr txBox="1"/>
          <p:nvPr/>
        </p:nvSpPr>
        <p:spPr>
          <a:xfrm>
            <a:off x="4228131" y="2491928"/>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I</a:t>
            </a:r>
          </a:p>
        </p:txBody>
      </p:sp>
      <p:sp>
        <p:nvSpPr>
          <p:cNvPr id="15" name="TextBox 14">
            <a:extLst>
              <a:ext uri="{FF2B5EF4-FFF2-40B4-BE49-F238E27FC236}">
                <a16:creationId xmlns:a16="http://schemas.microsoft.com/office/drawing/2014/main" id="{16D530F9-91DE-42A6-828F-573FEEA54B4C}"/>
              </a:ext>
            </a:extLst>
          </p:cNvPr>
          <p:cNvSpPr txBox="1"/>
          <p:nvPr/>
        </p:nvSpPr>
        <p:spPr>
          <a:xfrm>
            <a:off x="6633464" y="2491927"/>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T</a:t>
            </a:r>
          </a:p>
        </p:txBody>
      </p:sp>
      <p:sp>
        <p:nvSpPr>
          <p:cNvPr id="16" name="TextBox 15">
            <a:extLst>
              <a:ext uri="{FF2B5EF4-FFF2-40B4-BE49-F238E27FC236}">
                <a16:creationId xmlns:a16="http://schemas.microsoft.com/office/drawing/2014/main" id="{BD6BEE28-D3CE-4239-B975-0299B80778D9}"/>
              </a:ext>
            </a:extLst>
          </p:cNvPr>
          <p:cNvSpPr txBox="1"/>
          <p:nvPr/>
        </p:nvSpPr>
        <p:spPr>
          <a:xfrm>
            <a:off x="1874168" y="2491926"/>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R</a:t>
            </a:r>
          </a:p>
        </p:txBody>
      </p:sp>
      <p:sp>
        <p:nvSpPr>
          <p:cNvPr id="17" name="Rectangle 16">
            <a:extLst>
              <a:ext uri="{FF2B5EF4-FFF2-40B4-BE49-F238E27FC236}">
                <a16:creationId xmlns:a16="http://schemas.microsoft.com/office/drawing/2014/main" id="{02508F0B-1598-41A9-97BA-8548D6B8FB9F}"/>
              </a:ext>
            </a:extLst>
          </p:cNvPr>
          <p:cNvSpPr/>
          <p:nvPr/>
        </p:nvSpPr>
        <p:spPr>
          <a:xfrm>
            <a:off x="353917" y="402043"/>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8" name="Rectangle 17">
            <a:extLst>
              <a:ext uri="{FF2B5EF4-FFF2-40B4-BE49-F238E27FC236}">
                <a16:creationId xmlns:a16="http://schemas.microsoft.com/office/drawing/2014/main" id="{68E9F2C5-75AF-466B-8CBE-CFDCA9266667}"/>
              </a:ext>
            </a:extLst>
          </p:cNvPr>
          <p:cNvSpPr/>
          <p:nvPr/>
        </p:nvSpPr>
        <p:spPr>
          <a:xfrm>
            <a:off x="2736034" y="402042"/>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9" name="Rectangle 18">
            <a:extLst>
              <a:ext uri="{FF2B5EF4-FFF2-40B4-BE49-F238E27FC236}">
                <a16:creationId xmlns:a16="http://schemas.microsoft.com/office/drawing/2014/main" id="{17B9BB40-5D8E-42CE-9C4F-9F62EFE6B1F7}"/>
              </a:ext>
            </a:extLst>
          </p:cNvPr>
          <p:cNvSpPr/>
          <p:nvPr/>
        </p:nvSpPr>
        <p:spPr>
          <a:xfrm>
            <a:off x="5118151" y="402041"/>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20" name="Rectangle 19">
            <a:extLst>
              <a:ext uri="{FF2B5EF4-FFF2-40B4-BE49-F238E27FC236}">
                <a16:creationId xmlns:a16="http://schemas.microsoft.com/office/drawing/2014/main" id="{B4B7567F-8115-4FA6-99C9-BBD4992B4F87}"/>
              </a:ext>
            </a:extLst>
          </p:cNvPr>
          <p:cNvSpPr/>
          <p:nvPr/>
        </p:nvSpPr>
        <p:spPr>
          <a:xfrm>
            <a:off x="353917" y="2517845"/>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21" name="Rectangle 20">
            <a:extLst>
              <a:ext uri="{FF2B5EF4-FFF2-40B4-BE49-F238E27FC236}">
                <a16:creationId xmlns:a16="http://schemas.microsoft.com/office/drawing/2014/main" id="{6FE04FF9-65D6-4183-BCF2-F68D01E2556C}"/>
              </a:ext>
            </a:extLst>
          </p:cNvPr>
          <p:cNvSpPr/>
          <p:nvPr/>
        </p:nvSpPr>
        <p:spPr>
          <a:xfrm>
            <a:off x="2736034" y="2517844"/>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22" name="Rectangle 21">
            <a:extLst>
              <a:ext uri="{FF2B5EF4-FFF2-40B4-BE49-F238E27FC236}">
                <a16:creationId xmlns:a16="http://schemas.microsoft.com/office/drawing/2014/main" id="{B313829D-E736-4BB6-8249-45330D0EFB50}"/>
              </a:ext>
            </a:extLst>
          </p:cNvPr>
          <p:cNvSpPr/>
          <p:nvPr/>
        </p:nvSpPr>
        <p:spPr>
          <a:xfrm>
            <a:off x="5118151" y="2517843"/>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23" name="TextBox 22">
            <a:extLst>
              <a:ext uri="{FF2B5EF4-FFF2-40B4-BE49-F238E27FC236}">
                <a16:creationId xmlns:a16="http://schemas.microsoft.com/office/drawing/2014/main" id="{986E67FA-0013-47BE-BD20-21E4261ECADB}"/>
              </a:ext>
            </a:extLst>
          </p:cNvPr>
          <p:cNvSpPr txBox="1"/>
          <p:nvPr/>
        </p:nvSpPr>
        <p:spPr>
          <a:xfrm>
            <a:off x="587320" y="1130160"/>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Supplies</a:t>
            </a:r>
          </a:p>
        </p:txBody>
      </p:sp>
      <p:sp>
        <p:nvSpPr>
          <p:cNvPr id="24" name="TextBox 23">
            <a:extLst>
              <a:ext uri="{FF2B5EF4-FFF2-40B4-BE49-F238E27FC236}">
                <a16:creationId xmlns:a16="http://schemas.microsoft.com/office/drawing/2014/main" id="{88E625D9-DA38-4B11-A061-C72002649BED}"/>
              </a:ext>
            </a:extLst>
          </p:cNvPr>
          <p:cNvSpPr txBox="1"/>
          <p:nvPr/>
        </p:nvSpPr>
        <p:spPr>
          <a:xfrm>
            <a:off x="3017625" y="1130158"/>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Supplies</a:t>
            </a:r>
          </a:p>
        </p:txBody>
      </p:sp>
      <p:sp>
        <p:nvSpPr>
          <p:cNvPr id="25" name="TextBox 24">
            <a:extLst>
              <a:ext uri="{FF2B5EF4-FFF2-40B4-BE49-F238E27FC236}">
                <a16:creationId xmlns:a16="http://schemas.microsoft.com/office/drawing/2014/main" id="{6415A7D3-00FF-4D73-BCB5-320668143D2F}"/>
              </a:ext>
            </a:extLst>
          </p:cNvPr>
          <p:cNvSpPr txBox="1"/>
          <p:nvPr/>
        </p:nvSpPr>
        <p:spPr>
          <a:xfrm>
            <a:off x="5399742" y="1130158"/>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Supplies</a:t>
            </a:r>
          </a:p>
        </p:txBody>
      </p:sp>
      <p:sp>
        <p:nvSpPr>
          <p:cNvPr id="26" name="TextBox 25">
            <a:extLst>
              <a:ext uri="{FF2B5EF4-FFF2-40B4-BE49-F238E27FC236}">
                <a16:creationId xmlns:a16="http://schemas.microsoft.com/office/drawing/2014/main" id="{4A328478-E44D-4303-86EA-0E64FCC86F59}"/>
              </a:ext>
            </a:extLst>
          </p:cNvPr>
          <p:cNvSpPr txBox="1"/>
          <p:nvPr/>
        </p:nvSpPr>
        <p:spPr>
          <a:xfrm>
            <a:off x="620069" y="3278438"/>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Supplies</a:t>
            </a:r>
          </a:p>
        </p:txBody>
      </p:sp>
      <p:sp>
        <p:nvSpPr>
          <p:cNvPr id="27" name="TextBox 26">
            <a:extLst>
              <a:ext uri="{FF2B5EF4-FFF2-40B4-BE49-F238E27FC236}">
                <a16:creationId xmlns:a16="http://schemas.microsoft.com/office/drawing/2014/main" id="{A8FE1776-FD62-4420-8AEC-57E19442D656}"/>
              </a:ext>
            </a:extLst>
          </p:cNvPr>
          <p:cNvSpPr txBox="1"/>
          <p:nvPr/>
        </p:nvSpPr>
        <p:spPr>
          <a:xfrm>
            <a:off x="3169403" y="3385438"/>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Plot</a:t>
            </a:r>
          </a:p>
        </p:txBody>
      </p:sp>
      <p:sp>
        <p:nvSpPr>
          <p:cNvPr id="28" name="TextBox 27">
            <a:extLst>
              <a:ext uri="{FF2B5EF4-FFF2-40B4-BE49-F238E27FC236}">
                <a16:creationId xmlns:a16="http://schemas.microsoft.com/office/drawing/2014/main" id="{D1189333-736A-4466-8938-6D55C6881724}"/>
              </a:ext>
            </a:extLst>
          </p:cNvPr>
          <p:cNvSpPr txBox="1"/>
          <p:nvPr/>
        </p:nvSpPr>
        <p:spPr>
          <a:xfrm>
            <a:off x="5432491" y="3278436"/>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Supplies</a:t>
            </a:r>
          </a:p>
        </p:txBody>
      </p:sp>
      <p:graphicFrame>
        <p:nvGraphicFramePr>
          <p:cNvPr id="29" name="Table 28">
            <a:extLst>
              <a:ext uri="{FF2B5EF4-FFF2-40B4-BE49-F238E27FC236}">
                <a16:creationId xmlns:a16="http://schemas.microsoft.com/office/drawing/2014/main" id="{29C9BBE4-2D04-4522-BED9-5EE78EE25F24}"/>
              </a:ext>
            </a:extLst>
          </p:cNvPr>
          <p:cNvGraphicFramePr>
            <a:graphicFrameLocks noGrp="1"/>
          </p:cNvGraphicFramePr>
          <p:nvPr>
            <p:extLst/>
          </p:nvPr>
        </p:nvGraphicFramePr>
        <p:xfrm>
          <a:off x="308810" y="5386146"/>
          <a:ext cx="7122696" cy="4235116"/>
        </p:xfrm>
        <a:graphic>
          <a:graphicData uri="http://schemas.openxmlformats.org/drawingml/2006/table">
            <a:tbl>
              <a:tblPr firstRow="1" bandRow="1">
                <a:tableStyleId>{5940675A-B579-460E-94D1-54222C63F5DA}</a:tableStyleId>
              </a:tblPr>
              <a:tblGrid>
                <a:gridCol w="2374232">
                  <a:extLst>
                    <a:ext uri="{9D8B030D-6E8A-4147-A177-3AD203B41FA5}">
                      <a16:colId xmlns:a16="http://schemas.microsoft.com/office/drawing/2014/main" val="2693056751"/>
                    </a:ext>
                  </a:extLst>
                </a:gridCol>
                <a:gridCol w="2374232">
                  <a:extLst>
                    <a:ext uri="{9D8B030D-6E8A-4147-A177-3AD203B41FA5}">
                      <a16:colId xmlns:a16="http://schemas.microsoft.com/office/drawing/2014/main" val="2768431755"/>
                    </a:ext>
                  </a:extLst>
                </a:gridCol>
                <a:gridCol w="2374232">
                  <a:extLst>
                    <a:ext uri="{9D8B030D-6E8A-4147-A177-3AD203B41FA5}">
                      <a16:colId xmlns:a16="http://schemas.microsoft.com/office/drawing/2014/main" val="4163349053"/>
                    </a:ext>
                  </a:extLst>
                </a:gridCol>
              </a:tblGrid>
              <a:tr h="2117558">
                <a:tc>
                  <a:txBody>
                    <a:bodyPr/>
                    <a:lstStyle/>
                    <a:p>
                      <a:endParaRPr lang="en-US"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9369717"/>
                  </a:ext>
                </a:extLst>
              </a:tr>
              <a:tr h="2117558">
                <a:tc>
                  <a:txBody>
                    <a:bodyPr/>
                    <a:lstStyle/>
                    <a:p>
                      <a:endParaRPr lang="en-US"/>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9518286"/>
                  </a:ext>
                </a:extLst>
              </a:tr>
            </a:tbl>
          </a:graphicData>
        </a:graphic>
      </p:graphicFrame>
      <p:sp>
        <p:nvSpPr>
          <p:cNvPr id="30" name="TextBox 29">
            <a:extLst>
              <a:ext uri="{FF2B5EF4-FFF2-40B4-BE49-F238E27FC236}">
                <a16:creationId xmlns:a16="http://schemas.microsoft.com/office/drawing/2014/main" id="{C8A0FD98-8BCE-4CBF-ABCA-EFFB0BF879D9}"/>
              </a:ext>
            </a:extLst>
          </p:cNvPr>
          <p:cNvSpPr txBox="1"/>
          <p:nvPr/>
        </p:nvSpPr>
        <p:spPr>
          <a:xfrm>
            <a:off x="4227094" y="5372876"/>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P</a:t>
            </a:r>
          </a:p>
        </p:txBody>
      </p:sp>
      <p:sp>
        <p:nvSpPr>
          <p:cNvPr id="31" name="TextBox 30">
            <a:extLst>
              <a:ext uri="{FF2B5EF4-FFF2-40B4-BE49-F238E27FC236}">
                <a16:creationId xmlns:a16="http://schemas.microsoft.com/office/drawing/2014/main" id="{CF33747F-925D-4FF1-ACC8-F618E50AF824}"/>
              </a:ext>
            </a:extLst>
          </p:cNvPr>
          <p:cNvSpPr txBox="1"/>
          <p:nvPr/>
        </p:nvSpPr>
        <p:spPr>
          <a:xfrm>
            <a:off x="6632427" y="5372875"/>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I</a:t>
            </a:r>
          </a:p>
        </p:txBody>
      </p:sp>
      <p:sp>
        <p:nvSpPr>
          <p:cNvPr id="32" name="TextBox 31">
            <a:extLst>
              <a:ext uri="{FF2B5EF4-FFF2-40B4-BE49-F238E27FC236}">
                <a16:creationId xmlns:a16="http://schemas.microsoft.com/office/drawing/2014/main" id="{A4678268-292B-4870-9434-37192F742B1E}"/>
              </a:ext>
            </a:extLst>
          </p:cNvPr>
          <p:cNvSpPr txBox="1"/>
          <p:nvPr/>
        </p:nvSpPr>
        <p:spPr>
          <a:xfrm>
            <a:off x="1873131" y="5372874"/>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S</a:t>
            </a:r>
          </a:p>
        </p:txBody>
      </p:sp>
      <p:sp>
        <p:nvSpPr>
          <p:cNvPr id="33" name="TextBox 32">
            <a:extLst>
              <a:ext uri="{FF2B5EF4-FFF2-40B4-BE49-F238E27FC236}">
                <a16:creationId xmlns:a16="http://schemas.microsoft.com/office/drawing/2014/main" id="{CD1252AA-7814-4AC0-A7F4-195C8DD266CA}"/>
              </a:ext>
            </a:extLst>
          </p:cNvPr>
          <p:cNvSpPr txBox="1"/>
          <p:nvPr/>
        </p:nvSpPr>
        <p:spPr>
          <a:xfrm>
            <a:off x="4224121" y="7517127"/>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I</a:t>
            </a:r>
          </a:p>
        </p:txBody>
      </p:sp>
      <p:sp>
        <p:nvSpPr>
          <p:cNvPr id="34" name="TextBox 33">
            <a:extLst>
              <a:ext uri="{FF2B5EF4-FFF2-40B4-BE49-F238E27FC236}">
                <a16:creationId xmlns:a16="http://schemas.microsoft.com/office/drawing/2014/main" id="{7F828200-E09F-459F-A1FB-3E355C53C763}"/>
              </a:ext>
            </a:extLst>
          </p:cNvPr>
          <p:cNvSpPr txBox="1"/>
          <p:nvPr/>
        </p:nvSpPr>
        <p:spPr>
          <a:xfrm>
            <a:off x="6629454" y="7517126"/>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T</a:t>
            </a:r>
          </a:p>
        </p:txBody>
      </p:sp>
      <p:sp>
        <p:nvSpPr>
          <p:cNvPr id="35" name="TextBox 34">
            <a:extLst>
              <a:ext uri="{FF2B5EF4-FFF2-40B4-BE49-F238E27FC236}">
                <a16:creationId xmlns:a16="http://schemas.microsoft.com/office/drawing/2014/main" id="{B8020A15-6AA7-45EA-A70F-6738EC83F284}"/>
              </a:ext>
            </a:extLst>
          </p:cNvPr>
          <p:cNvSpPr txBox="1"/>
          <p:nvPr/>
        </p:nvSpPr>
        <p:spPr>
          <a:xfrm>
            <a:off x="1870158" y="7517125"/>
            <a:ext cx="986589" cy="769441"/>
          </a:xfrm>
          <a:prstGeom prst="rect">
            <a:avLst/>
          </a:prstGeom>
          <a:noFill/>
        </p:spPr>
        <p:txBody>
          <a:bodyPr wrap="square" rtlCol="0">
            <a:spAutoFit/>
          </a:bodyPr>
          <a:lstStyle/>
          <a:p>
            <a:pPr algn="ctr"/>
            <a:r>
              <a:rPr lang="en-US" sz="4400" b="1" dirty="0">
                <a:solidFill>
                  <a:schemeClr val="accent4">
                    <a:lumMod val="75000"/>
                  </a:schemeClr>
                </a:solidFill>
                <a:latin typeface="Century Gothic" panose="020B0502020202020204" pitchFamily="34" charset="0"/>
              </a:rPr>
              <a:t>R</a:t>
            </a:r>
          </a:p>
        </p:txBody>
      </p:sp>
      <p:sp>
        <p:nvSpPr>
          <p:cNvPr id="36" name="Rectangle 35">
            <a:extLst>
              <a:ext uri="{FF2B5EF4-FFF2-40B4-BE49-F238E27FC236}">
                <a16:creationId xmlns:a16="http://schemas.microsoft.com/office/drawing/2014/main" id="{847237BD-183E-458F-8E62-33FE4B0397E4}"/>
              </a:ext>
            </a:extLst>
          </p:cNvPr>
          <p:cNvSpPr/>
          <p:nvPr/>
        </p:nvSpPr>
        <p:spPr>
          <a:xfrm>
            <a:off x="349907" y="5427242"/>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37" name="Rectangle 36">
            <a:extLst>
              <a:ext uri="{FF2B5EF4-FFF2-40B4-BE49-F238E27FC236}">
                <a16:creationId xmlns:a16="http://schemas.microsoft.com/office/drawing/2014/main" id="{B31C672E-DD6F-45A1-9FD8-FEE704DD5A6E}"/>
              </a:ext>
            </a:extLst>
          </p:cNvPr>
          <p:cNvSpPr/>
          <p:nvPr/>
        </p:nvSpPr>
        <p:spPr>
          <a:xfrm>
            <a:off x="2732024" y="5427241"/>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38" name="Rectangle 37">
            <a:extLst>
              <a:ext uri="{FF2B5EF4-FFF2-40B4-BE49-F238E27FC236}">
                <a16:creationId xmlns:a16="http://schemas.microsoft.com/office/drawing/2014/main" id="{FE345AE5-7CAB-4C3F-90B4-F45F3A1C1921}"/>
              </a:ext>
            </a:extLst>
          </p:cNvPr>
          <p:cNvSpPr/>
          <p:nvPr/>
        </p:nvSpPr>
        <p:spPr>
          <a:xfrm>
            <a:off x="5114141" y="5427240"/>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39" name="Rectangle 38">
            <a:extLst>
              <a:ext uri="{FF2B5EF4-FFF2-40B4-BE49-F238E27FC236}">
                <a16:creationId xmlns:a16="http://schemas.microsoft.com/office/drawing/2014/main" id="{B7FCB5A9-82D3-4812-B835-F3F3F6F3A533}"/>
              </a:ext>
            </a:extLst>
          </p:cNvPr>
          <p:cNvSpPr/>
          <p:nvPr/>
        </p:nvSpPr>
        <p:spPr>
          <a:xfrm>
            <a:off x="349907" y="7543044"/>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40" name="Rectangle 39">
            <a:extLst>
              <a:ext uri="{FF2B5EF4-FFF2-40B4-BE49-F238E27FC236}">
                <a16:creationId xmlns:a16="http://schemas.microsoft.com/office/drawing/2014/main" id="{5AFB610C-BE0A-4B82-8B52-CDE5D7185A69}"/>
              </a:ext>
            </a:extLst>
          </p:cNvPr>
          <p:cNvSpPr/>
          <p:nvPr/>
        </p:nvSpPr>
        <p:spPr>
          <a:xfrm>
            <a:off x="2732024" y="7543043"/>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41" name="Rectangle 40">
            <a:extLst>
              <a:ext uri="{FF2B5EF4-FFF2-40B4-BE49-F238E27FC236}">
                <a16:creationId xmlns:a16="http://schemas.microsoft.com/office/drawing/2014/main" id="{A88AE1D6-0B91-4A98-875C-88366EFCA0E8}"/>
              </a:ext>
            </a:extLst>
          </p:cNvPr>
          <p:cNvSpPr/>
          <p:nvPr/>
        </p:nvSpPr>
        <p:spPr>
          <a:xfrm>
            <a:off x="5114141" y="7543042"/>
            <a:ext cx="2276268" cy="2010687"/>
          </a:xfrm>
          <a:prstGeom prst="rect">
            <a:avLst/>
          </a:prstGeom>
          <a:noFill/>
          <a:ln w="28575">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42" name="TextBox 41">
            <a:extLst>
              <a:ext uri="{FF2B5EF4-FFF2-40B4-BE49-F238E27FC236}">
                <a16:creationId xmlns:a16="http://schemas.microsoft.com/office/drawing/2014/main" id="{D80AF96F-7489-477C-856B-8EDBAF1FA7D4}"/>
              </a:ext>
            </a:extLst>
          </p:cNvPr>
          <p:cNvSpPr txBox="1"/>
          <p:nvPr/>
        </p:nvSpPr>
        <p:spPr>
          <a:xfrm>
            <a:off x="583310" y="6155359"/>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Supplies</a:t>
            </a:r>
          </a:p>
        </p:txBody>
      </p:sp>
      <p:sp>
        <p:nvSpPr>
          <p:cNvPr id="43" name="TextBox 42">
            <a:extLst>
              <a:ext uri="{FF2B5EF4-FFF2-40B4-BE49-F238E27FC236}">
                <a16:creationId xmlns:a16="http://schemas.microsoft.com/office/drawing/2014/main" id="{9BBDA570-1C67-43D0-8242-E30F86F6FE86}"/>
              </a:ext>
            </a:extLst>
          </p:cNvPr>
          <p:cNvSpPr txBox="1"/>
          <p:nvPr/>
        </p:nvSpPr>
        <p:spPr>
          <a:xfrm>
            <a:off x="3013615" y="6155357"/>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Supplies</a:t>
            </a:r>
          </a:p>
        </p:txBody>
      </p:sp>
      <p:sp>
        <p:nvSpPr>
          <p:cNvPr id="44" name="TextBox 43">
            <a:extLst>
              <a:ext uri="{FF2B5EF4-FFF2-40B4-BE49-F238E27FC236}">
                <a16:creationId xmlns:a16="http://schemas.microsoft.com/office/drawing/2014/main" id="{C879E14E-E1C5-4F4F-8AA8-5B47DA512AA2}"/>
              </a:ext>
            </a:extLst>
          </p:cNvPr>
          <p:cNvSpPr txBox="1"/>
          <p:nvPr/>
        </p:nvSpPr>
        <p:spPr>
          <a:xfrm>
            <a:off x="5395732" y="6155357"/>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Supplies</a:t>
            </a:r>
          </a:p>
        </p:txBody>
      </p:sp>
      <p:sp>
        <p:nvSpPr>
          <p:cNvPr id="45" name="TextBox 44">
            <a:extLst>
              <a:ext uri="{FF2B5EF4-FFF2-40B4-BE49-F238E27FC236}">
                <a16:creationId xmlns:a16="http://schemas.microsoft.com/office/drawing/2014/main" id="{167C8FCB-08DA-40AC-AA02-6BDA08DED201}"/>
              </a:ext>
            </a:extLst>
          </p:cNvPr>
          <p:cNvSpPr txBox="1"/>
          <p:nvPr/>
        </p:nvSpPr>
        <p:spPr>
          <a:xfrm>
            <a:off x="616059" y="8303637"/>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Supplies</a:t>
            </a:r>
          </a:p>
        </p:txBody>
      </p:sp>
      <p:sp>
        <p:nvSpPr>
          <p:cNvPr id="46" name="TextBox 45">
            <a:extLst>
              <a:ext uri="{FF2B5EF4-FFF2-40B4-BE49-F238E27FC236}">
                <a16:creationId xmlns:a16="http://schemas.microsoft.com/office/drawing/2014/main" id="{8BCE8BF5-2BC6-49A0-9DAC-F93C632A7066}"/>
              </a:ext>
            </a:extLst>
          </p:cNvPr>
          <p:cNvSpPr txBox="1"/>
          <p:nvPr/>
        </p:nvSpPr>
        <p:spPr>
          <a:xfrm>
            <a:off x="3046364" y="8303635"/>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Supplies</a:t>
            </a:r>
          </a:p>
        </p:txBody>
      </p:sp>
      <p:sp>
        <p:nvSpPr>
          <p:cNvPr id="47" name="TextBox 46">
            <a:extLst>
              <a:ext uri="{FF2B5EF4-FFF2-40B4-BE49-F238E27FC236}">
                <a16:creationId xmlns:a16="http://schemas.microsoft.com/office/drawing/2014/main" id="{51F79B5E-C6FD-4E4D-A39F-E8F7D9C3569B}"/>
              </a:ext>
            </a:extLst>
          </p:cNvPr>
          <p:cNvSpPr txBox="1"/>
          <p:nvPr/>
        </p:nvSpPr>
        <p:spPr>
          <a:xfrm>
            <a:off x="5428481" y="8303635"/>
            <a:ext cx="1684961" cy="523220"/>
          </a:xfrm>
          <a:prstGeom prst="rect">
            <a:avLst/>
          </a:prstGeom>
          <a:noFill/>
        </p:spPr>
        <p:txBody>
          <a:bodyPr wrap="square" rtlCol="0">
            <a:spAutoFit/>
          </a:bodyPr>
          <a:lstStyle/>
          <a:p>
            <a:pPr algn="ctr"/>
            <a:r>
              <a:rPr lang="en-US" sz="2800" b="1" dirty="0">
                <a:solidFill>
                  <a:schemeClr val="accent4">
                    <a:lumMod val="75000"/>
                  </a:schemeClr>
                </a:solidFill>
                <a:effectLst>
                  <a:outerShdw blurRad="50800" dist="12700" dir="2700000" algn="tl" rotWithShape="0">
                    <a:prstClr val="black">
                      <a:alpha val="60000"/>
                    </a:prstClr>
                  </a:outerShdw>
                </a:effectLst>
                <a:latin typeface="Century Gothic" panose="020B0502020202020204" pitchFamily="34" charset="0"/>
              </a:rPr>
              <a:t>Supplies</a:t>
            </a:r>
          </a:p>
        </p:txBody>
      </p:sp>
      <p:sp>
        <p:nvSpPr>
          <p:cNvPr id="2" name="TextBox 1">
            <a:extLst>
              <a:ext uri="{FF2B5EF4-FFF2-40B4-BE49-F238E27FC236}">
                <a16:creationId xmlns:a16="http://schemas.microsoft.com/office/drawing/2014/main" id="{2F159749-11D3-42EE-B368-247D6421F01C}"/>
              </a:ext>
            </a:extLst>
          </p:cNvPr>
          <p:cNvSpPr txBox="1"/>
          <p:nvPr/>
        </p:nvSpPr>
        <p:spPr>
          <a:xfrm>
            <a:off x="138870" y="4596063"/>
            <a:ext cx="7494661" cy="246221"/>
          </a:xfrm>
          <a:prstGeom prst="rect">
            <a:avLst/>
          </a:prstGeom>
          <a:noFill/>
        </p:spPr>
        <p:txBody>
          <a:bodyPr wrap="square" rtlCol="0">
            <a:spAutoFit/>
          </a:bodyPr>
          <a:lstStyle/>
          <a:p>
            <a:pPr algn="ctr"/>
            <a:r>
              <a:rPr lang="en-US" sz="1000" b="1" dirty="0">
                <a:solidFill>
                  <a:schemeClr val="accent4">
                    <a:lumMod val="75000"/>
                  </a:schemeClr>
                </a:solidFill>
                <a:latin typeface="Century Gothic" panose="020B0502020202020204" pitchFamily="34" charset="0"/>
              </a:rPr>
              <a:t>Hide one of these letters at each of the supplies you’ve chosen. Leave enough copies for each group to grab a letter.</a:t>
            </a:r>
          </a:p>
        </p:txBody>
      </p:sp>
      <p:sp>
        <p:nvSpPr>
          <p:cNvPr id="48" name="TextBox 47">
            <a:extLst>
              <a:ext uri="{FF2B5EF4-FFF2-40B4-BE49-F238E27FC236}">
                <a16:creationId xmlns:a16="http://schemas.microsoft.com/office/drawing/2014/main" id="{7EC7FAF1-7B49-46BE-9041-67D0282EC30A}"/>
              </a:ext>
            </a:extLst>
          </p:cNvPr>
          <p:cNvSpPr txBox="1"/>
          <p:nvPr/>
        </p:nvSpPr>
        <p:spPr>
          <a:xfrm>
            <a:off x="138870" y="5159106"/>
            <a:ext cx="7494661" cy="246221"/>
          </a:xfrm>
          <a:prstGeom prst="rect">
            <a:avLst/>
          </a:prstGeom>
          <a:noFill/>
        </p:spPr>
        <p:txBody>
          <a:bodyPr wrap="square" rtlCol="0">
            <a:spAutoFit/>
          </a:bodyPr>
          <a:lstStyle/>
          <a:p>
            <a:pPr algn="ctr"/>
            <a:r>
              <a:rPr lang="en-US" sz="1000" b="1" dirty="0">
                <a:solidFill>
                  <a:schemeClr val="accent4">
                    <a:lumMod val="75000"/>
                  </a:schemeClr>
                </a:solidFill>
                <a:latin typeface="Century Gothic" panose="020B0502020202020204" pitchFamily="34" charset="0"/>
              </a:rPr>
              <a:t>Hide one of these letters at each of the supplies you’ve chosen. Leave enough copies for each group to grab a letter.</a:t>
            </a:r>
          </a:p>
        </p:txBody>
      </p:sp>
    </p:spTree>
    <p:extLst>
      <p:ext uri="{BB962C8B-B14F-4D97-AF65-F5344CB8AC3E}">
        <p14:creationId xmlns:p14="http://schemas.microsoft.com/office/powerpoint/2010/main" val="323063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2505" y="216568"/>
          <a:ext cx="7387390" cy="9601200"/>
        </p:xfrm>
        <a:graphic>
          <a:graphicData uri="http://schemas.openxmlformats.org/drawingml/2006/table">
            <a:tbl>
              <a:tblPr firstRow="1" bandRow="1">
                <a:tableStyleId>{5940675A-B579-460E-94D1-54222C63F5DA}</a:tableStyleId>
              </a:tblPr>
              <a:tblGrid>
                <a:gridCol w="3693695">
                  <a:extLst>
                    <a:ext uri="{9D8B030D-6E8A-4147-A177-3AD203B41FA5}">
                      <a16:colId xmlns:a16="http://schemas.microsoft.com/office/drawing/2014/main" val="259384936"/>
                    </a:ext>
                  </a:extLst>
                </a:gridCol>
                <a:gridCol w="3693695">
                  <a:extLst>
                    <a:ext uri="{9D8B030D-6E8A-4147-A177-3AD203B41FA5}">
                      <a16:colId xmlns:a16="http://schemas.microsoft.com/office/drawing/2014/main" val="3030651211"/>
                    </a:ext>
                  </a:extLst>
                </a:gridCol>
              </a:tblGrid>
              <a:tr h="2400300">
                <a:tc>
                  <a:txBody>
                    <a:bodyPr/>
                    <a:lstStyle/>
                    <a:p>
                      <a:pPr algn="ct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201643"/>
                  </a:ext>
                </a:extLst>
              </a:tr>
              <a:tr h="2400300">
                <a:tc>
                  <a:txBody>
                    <a:bodyPr/>
                    <a:lstStyle/>
                    <a:p>
                      <a:pPr algn="ct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4096530"/>
                  </a:ext>
                </a:extLst>
              </a:tr>
              <a:tr h="2400300">
                <a:tc>
                  <a:txBody>
                    <a:bodyPr/>
                    <a:lstStyle/>
                    <a:p>
                      <a:pPr algn="ct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7521748"/>
                  </a:ext>
                </a:extLst>
              </a:tr>
              <a:tr h="2400300">
                <a:tc>
                  <a:txBody>
                    <a:bodyPr/>
                    <a:lstStyle/>
                    <a:p>
                      <a:pPr algn="ct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3678082"/>
                  </a:ext>
                </a:extLst>
              </a:tr>
            </a:tbl>
          </a:graphicData>
        </a:graphic>
      </p:graphicFrame>
      <p:sp>
        <p:nvSpPr>
          <p:cNvPr id="3" name="TextBox 2"/>
          <p:cNvSpPr txBox="1"/>
          <p:nvPr/>
        </p:nvSpPr>
        <p:spPr>
          <a:xfrm>
            <a:off x="104412" y="294248"/>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1.</a:t>
            </a:r>
          </a:p>
        </p:txBody>
      </p:sp>
      <p:sp>
        <p:nvSpPr>
          <p:cNvPr id="4" name="TextBox 3"/>
          <p:cNvSpPr txBox="1"/>
          <p:nvPr/>
        </p:nvSpPr>
        <p:spPr>
          <a:xfrm>
            <a:off x="86831" y="2706413"/>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2.</a:t>
            </a:r>
          </a:p>
        </p:txBody>
      </p:sp>
      <p:sp>
        <p:nvSpPr>
          <p:cNvPr id="5" name="TextBox 4"/>
          <p:cNvSpPr txBox="1"/>
          <p:nvPr/>
        </p:nvSpPr>
        <p:spPr>
          <a:xfrm>
            <a:off x="3772045" y="294249"/>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5.</a:t>
            </a:r>
          </a:p>
        </p:txBody>
      </p:sp>
      <p:sp>
        <p:nvSpPr>
          <p:cNvPr id="6" name="TextBox 5"/>
          <p:cNvSpPr txBox="1"/>
          <p:nvPr/>
        </p:nvSpPr>
        <p:spPr>
          <a:xfrm>
            <a:off x="3829479" y="2695011"/>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6.</a:t>
            </a:r>
          </a:p>
        </p:txBody>
      </p:sp>
      <p:sp>
        <p:nvSpPr>
          <p:cNvPr id="7" name="TextBox 6"/>
          <p:cNvSpPr txBox="1"/>
          <p:nvPr/>
        </p:nvSpPr>
        <p:spPr>
          <a:xfrm>
            <a:off x="120013" y="5116827"/>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3.</a:t>
            </a:r>
          </a:p>
        </p:txBody>
      </p:sp>
      <p:sp>
        <p:nvSpPr>
          <p:cNvPr id="8" name="TextBox 7"/>
          <p:cNvSpPr txBox="1"/>
          <p:nvPr/>
        </p:nvSpPr>
        <p:spPr>
          <a:xfrm>
            <a:off x="95817" y="7527241"/>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4.</a:t>
            </a:r>
          </a:p>
        </p:txBody>
      </p:sp>
      <p:sp>
        <p:nvSpPr>
          <p:cNvPr id="9" name="TextBox 8"/>
          <p:cNvSpPr txBox="1"/>
          <p:nvPr/>
        </p:nvSpPr>
        <p:spPr>
          <a:xfrm>
            <a:off x="3772045" y="5097479"/>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7.</a:t>
            </a:r>
          </a:p>
        </p:txBody>
      </p:sp>
      <p:sp>
        <p:nvSpPr>
          <p:cNvPr id="10" name="TextBox 9"/>
          <p:cNvSpPr txBox="1"/>
          <p:nvPr/>
        </p:nvSpPr>
        <p:spPr>
          <a:xfrm>
            <a:off x="3772045" y="7499027"/>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8.</a:t>
            </a:r>
          </a:p>
        </p:txBody>
      </p:sp>
      <p:sp>
        <p:nvSpPr>
          <p:cNvPr id="27" name="Rectangle 26">
            <a:extLst>
              <a:ext uri="{FF2B5EF4-FFF2-40B4-BE49-F238E27FC236}">
                <a16:creationId xmlns:a16="http://schemas.microsoft.com/office/drawing/2014/main" id="{A2C167A4-6B71-450B-B5E2-651F5DDE3BBE}"/>
              </a:ext>
            </a:extLst>
          </p:cNvPr>
          <p:cNvSpPr/>
          <p:nvPr/>
        </p:nvSpPr>
        <p:spPr>
          <a:xfrm>
            <a:off x="318981" y="7515988"/>
            <a:ext cx="3453064" cy="217344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ACE4F02-B803-4B1A-B22D-2BBFA9855B6E}"/>
              </a:ext>
            </a:extLst>
          </p:cNvPr>
          <p:cNvSpPr/>
          <p:nvPr/>
        </p:nvSpPr>
        <p:spPr>
          <a:xfrm>
            <a:off x="3995209" y="7515988"/>
            <a:ext cx="3453064" cy="217344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D4CE69-0E0F-488E-A6CC-B06F153CBEAB}"/>
              </a:ext>
            </a:extLst>
          </p:cNvPr>
          <p:cNvSpPr/>
          <p:nvPr/>
        </p:nvSpPr>
        <p:spPr>
          <a:xfrm>
            <a:off x="318981" y="5115226"/>
            <a:ext cx="3453064" cy="217344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E0BD49-01B6-4B19-8A31-FD01BDC1E2BA}"/>
              </a:ext>
            </a:extLst>
          </p:cNvPr>
          <p:cNvSpPr/>
          <p:nvPr/>
        </p:nvSpPr>
        <p:spPr>
          <a:xfrm>
            <a:off x="3995209" y="5115226"/>
            <a:ext cx="3453064" cy="217344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4A8CDD4-2374-45C8-82D0-84CD260B044D}"/>
              </a:ext>
            </a:extLst>
          </p:cNvPr>
          <p:cNvSpPr/>
          <p:nvPr/>
        </p:nvSpPr>
        <p:spPr>
          <a:xfrm>
            <a:off x="310386" y="2713218"/>
            <a:ext cx="3453064" cy="217344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6486B06-B821-4388-A2CD-4A2BCA259B4C}"/>
              </a:ext>
            </a:extLst>
          </p:cNvPr>
          <p:cNvSpPr/>
          <p:nvPr/>
        </p:nvSpPr>
        <p:spPr>
          <a:xfrm>
            <a:off x="3986614" y="2713218"/>
            <a:ext cx="3453064" cy="217344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C2BAD2F-EE5A-45AB-9E21-4D2173F91169}"/>
              </a:ext>
            </a:extLst>
          </p:cNvPr>
          <p:cNvSpPr/>
          <p:nvPr/>
        </p:nvSpPr>
        <p:spPr>
          <a:xfrm>
            <a:off x="310386" y="312456"/>
            <a:ext cx="3453064" cy="217344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1FDB9C0-01C9-4A72-A971-71880E3E2561}"/>
              </a:ext>
            </a:extLst>
          </p:cNvPr>
          <p:cNvSpPr/>
          <p:nvPr/>
        </p:nvSpPr>
        <p:spPr>
          <a:xfrm>
            <a:off x="3986614" y="312456"/>
            <a:ext cx="3453064" cy="217344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947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2505" y="216568"/>
          <a:ext cx="7387390" cy="9651330"/>
        </p:xfrm>
        <a:graphic>
          <a:graphicData uri="http://schemas.openxmlformats.org/drawingml/2006/table">
            <a:tbl>
              <a:tblPr firstRow="1" bandRow="1">
                <a:tableStyleId>{5940675A-B579-460E-94D1-54222C63F5DA}</a:tableStyleId>
              </a:tblPr>
              <a:tblGrid>
                <a:gridCol w="3693695">
                  <a:extLst>
                    <a:ext uri="{9D8B030D-6E8A-4147-A177-3AD203B41FA5}">
                      <a16:colId xmlns:a16="http://schemas.microsoft.com/office/drawing/2014/main" val="259384936"/>
                    </a:ext>
                  </a:extLst>
                </a:gridCol>
                <a:gridCol w="3693695">
                  <a:extLst>
                    <a:ext uri="{9D8B030D-6E8A-4147-A177-3AD203B41FA5}">
                      <a16:colId xmlns:a16="http://schemas.microsoft.com/office/drawing/2014/main" val="3030651211"/>
                    </a:ext>
                  </a:extLst>
                </a:gridCol>
              </a:tblGrid>
              <a:tr h="1930266">
                <a:tc>
                  <a:txBody>
                    <a:bodyPr/>
                    <a:lstStyle/>
                    <a:p>
                      <a:pPr algn="ct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201643"/>
                  </a:ext>
                </a:extLst>
              </a:tr>
              <a:tr h="1930266">
                <a:tc>
                  <a:txBody>
                    <a:bodyPr/>
                    <a:lstStyle/>
                    <a:p>
                      <a:pPr algn="ct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4096530"/>
                  </a:ext>
                </a:extLst>
              </a:tr>
              <a:tr h="1930266">
                <a:tc>
                  <a:txBody>
                    <a:bodyPr/>
                    <a:lstStyle/>
                    <a:p>
                      <a:pPr algn="ct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7521748"/>
                  </a:ext>
                </a:extLst>
              </a:tr>
              <a:tr h="1930266">
                <a:tc>
                  <a:txBody>
                    <a:bodyPr/>
                    <a:lstStyle/>
                    <a:p>
                      <a:pPr algn="ct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3678082"/>
                  </a:ext>
                </a:extLst>
              </a:tr>
              <a:tr h="1930266">
                <a:tc>
                  <a:txBody>
                    <a:bodyPr/>
                    <a:lstStyle/>
                    <a:p>
                      <a:pPr algn="ct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439182"/>
                  </a:ext>
                </a:extLst>
              </a:tr>
            </a:tbl>
          </a:graphicData>
        </a:graphic>
      </p:graphicFrame>
      <p:sp>
        <p:nvSpPr>
          <p:cNvPr id="3" name="TextBox 2"/>
          <p:cNvSpPr txBox="1"/>
          <p:nvPr/>
        </p:nvSpPr>
        <p:spPr>
          <a:xfrm>
            <a:off x="89233" y="395287"/>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1.</a:t>
            </a:r>
          </a:p>
        </p:txBody>
      </p:sp>
      <p:sp>
        <p:nvSpPr>
          <p:cNvPr id="4" name="TextBox 3"/>
          <p:cNvSpPr txBox="1"/>
          <p:nvPr/>
        </p:nvSpPr>
        <p:spPr>
          <a:xfrm>
            <a:off x="89233" y="2313759"/>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2.</a:t>
            </a:r>
          </a:p>
        </p:txBody>
      </p:sp>
      <p:sp>
        <p:nvSpPr>
          <p:cNvPr id="5" name="TextBox 4"/>
          <p:cNvSpPr txBox="1"/>
          <p:nvPr/>
        </p:nvSpPr>
        <p:spPr>
          <a:xfrm>
            <a:off x="3763450" y="359196"/>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6.</a:t>
            </a:r>
          </a:p>
        </p:txBody>
      </p:sp>
      <p:sp>
        <p:nvSpPr>
          <p:cNvPr id="6" name="TextBox 5"/>
          <p:cNvSpPr txBox="1"/>
          <p:nvPr/>
        </p:nvSpPr>
        <p:spPr>
          <a:xfrm>
            <a:off x="3833363" y="2327794"/>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7.</a:t>
            </a:r>
          </a:p>
        </p:txBody>
      </p:sp>
      <p:sp>
        <p:nvSpPr>
          <p:cNvPr id="7" name="TextBox 6"/>
          <p:cNvSpPr txBox="1"/>
          <p:nvPr/>
        </p:nvSpPr>
        <p:spPr>
          <a:xfrm>
            <a:off x="126476" y="4228224"/>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3.</a:t>
            </a:r>
          </a:p>
        </p:txBody>
      </p:sp>
      <p:sp>
        <p:nvSpPr>
          <p:cNvPr id="8" name="TextBox 7"/>
          <p:cNvSpPr txBox="1"/>
          <p:nvPr/>
        </p:nvSpPr>
        <p:spPr>
          <a:xfrm>
            <a:off x="120013" y="6159289"/>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4.</a:t>
            </a:r>
          </a:p>
        </p:txBody>
      </p:sp>
      <p:sp>
        <p:nvSpPr>
          <p:cNvPr id="9" name="TextBox 8"/>
          <p:cNvSpPr txBox="1"/>
          <p:nvPr/>
        </p:nvSpPr>
        <p:spPr>
          <a:xfrm>
            <a:off x="3864142" y="4258538"/>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8.</a:t>
            </a:r>
          </a:p>
        </p:txBody>
      </p:sp>
      <p:sp>
        <p:nvSpPr>
          <p:cNvPr id="10" name="TextBox 9"/>
          <p:cNvSpPr txBox="1"/>
          <p:nvPr/>
        </p:nvSpPr>
        <p:spPr>
          <a:xfrm>
            <a:off x="3864142" y="6126092"/>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9.</a:t>
            </a:r>
          </a:p>
        </p:txBody>
      </p:sp>
      <p:sp>
        <p:nvSpPr>
          <p:cNvPr id="11" name="TextBox 10"/>
          <p:cNvSpPr txBox="1"/>
          <p:nvPr/>
        </p:nvSpPr>
        <p:spPr>
          <a:xfrm>
            <a:off x="126476" y="8049170"/>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5.</a:t>
            </a:r>
          </a:p>
        </p:txBody>
      </p:sp>
      <p:sp>
        <p:nvSpPr>
          <p:cNvPr id="13" name="TextBox 12"/>
          <p:cNvSpPr txBox="1"/>
          <p:nvPr/>
        </p:nvSpPr>
        <p:spPr>
          <a:xfrm>
            <a:off x="3864142" y="8072459"/>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10.</a:t>
            </a:r>
          </a:p>
        </p:txBody>
      </p:sp>
      <p:sp>
        <p:nvSpPr>
          <p:cNvPr id="17" name="Rectangle 16"/>
          <p:cNvSpPr/>
          <p:nvPr/>
        </p:nvSpPr>
        <p:spPr>
          <a:xfrm>
            <a:off x="263642" y="8061088"/>
            <a:ext cx="3514382" cy="1654412"/>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70529" y="8051562"/>
            <a:ext cx="3514382" cy="165506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2C167A4-6B71-450B-B5E2-651F5DDE3BBE}"/>
              </a:ext>
            </a:extLst>
          </p:cNvPr>
          <p:cNvSpPr/>
          <p:nvPr/>
        </p:nvSpPr>
        <p:spPr>
          <a:xfrm>
            <a:off x="257663" y="6135618"/>
            <a:ext cx="3514382" cy="1654412"/>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C2E111F-6766-4550-A842-D03A1161F870}"/>
              </a:ext>
            </a:extLst>
          </p:cNvPr>
          <p:cNvSpPr/>
          <p:nvPr/>
        </p:nvSpPr>
        <p:spPr>
          <a:xfrm>
            <a:off x="3964550" y="6126092"/>
            <a:ext cx="3514382" cy="165506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B85AC12-A4B1-4A9D-88A6-2F5A1C46F4C2}"/>
              </a:ext>
            </a:extLst>
          </p:cNvPr>
          <p:cNvSpPr/>
          <p:nvPr/>
        </p:nvSpPr>
        <p:spPr>
          <a:xfrm>
            <a:off x="263642" y="4222066"/>
            <a:ext cx="3514382" cy="1654412"/>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F6265EF-FA78-4C43-86F9-A75BFBAD19B9}"/>
              </a:ext>
            </a:extLst>
          </p:cNvPr>
          <p:cNvSpPr/>
          <p:nvPr/>
        </p:nvSpPr>
        <p:spPr>
          <a:xfrm>
            <a:off x="3970529" y="4212540"/>
            <a:ext cx="3514382" cy="165506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53CE9D1-51A7-4876-AC91-B46472F15807}"/>
              </a:ext>
            </a:extLst>
          </p:cNvPr>
          <p:cNvSpPr/>
          <p:nvPr/>
        </p:nvSpPr>
        <p:spPr>
          <a:xfrm>
            <a:off x="257663" y="2296596"/>
            <a:ext cx="3514382" cy="1654412"/>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CB52795-BE69-424F-8C1F-EAFB9D268C6B}"/>
              </a:ext>
            </a:extLst>
          </p:cNvPr>
          <p:cNvSpPr/>
          <p:nvPr/>
        </p:nvSpPr>
        <p:spPr>
          <a:xfrm>
            <a:off x="3964550" y="2287070"/>
            <a:ext cx="3514382" cy="165506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DC8F000-1A06-40FD-A420-DEB11AD69B01}"/>
              </a:ext>
            </a:extLst>
          </p:cNvPr>
          <p:cNvSpPr/>
          <p:nvPr/>
        </p:nvSpPr>
        <p:spPr>
          <a:xfrm>
            <a:off x="257663" y="316062"/>
            <a:ext cx="3514382" cy="1654412"/>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652AC81-D5CC-4D07-9397-C7E0FA8CC0A7}"/>
              </a:ext>
            </a:extLst>
          </p:cNvPr>
          <p:cNvSpPr/>
          <p:nvPr/>
        </p:nvSpPr>
        <p:spPr>
          <a:xfrm>
            <a:off x="3964550" y="306536"/>
            <a:ext cx="3514382" cy="1655064"/>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22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2505" y="216568"/>
          <a:ext cx="7387390" cy="9673392"/>
        </p:xfrm>
        <a:graphic>
          <a:graphicData uri="http://schemas.openxmlformats.org/drawingml/2006/table">
            <a:tbl>
              <a:tblPr firstRow="1" bandRow="1">
                <a:tableStyleId>{5940675A-B579-460E-94D1-54222C63F5DA}</a:tableStyleId>
              </a:tblPr>
              <a:tblGrid>
                <a:gridCol w="3693695">
                  <a:extLst>
                    <a:ext uri="{9D8B030D-6E8A-4147-A177-3AD203B41FA5}">
                      <a16:colId xmlns:a16="http://schemas.microsoft.com/office/drawing/2014/main" val="259384936"/>
                    </a:ext>
                  </a:extLst>
                </a:gridCol>
                <a:gridCol w="3693695">
                  <a:extLst>
                    <a:ext uri="{9D8B030D-6E8A-4147-A177-3AD203B41FA5}">
                      <a16:colId xmlns:a16="http://schemas.microsoft.com/office/drawing/2014/main" val="3030651211"/>
                    </a:ext>
                  </a:extLst>
                </a:gridCol>
              </a:tblGrid>
              <a:tr h="1612232">
                <a:tc>
                  <a:txBody>
                    <a:bodyPr/>
                    <a:lstStyle/>
                    <a:p>
                      <a:pPr algn="ct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201643"/>
                  </a:ext>
                </a:extLst>
              </a:tr>
              <a:tr h="1612232">
                <a:tc>
                  <a:txBody>
                    <a:bodyPr/>
                    <a:lstStyle/>
                    <a:p>
                      <a:pPr algn="ct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4096530"/>
                  </a:ext>
                </a:extLst>
              </a:tr>
              <a:tr h="1612232">
                <a:tc>
                  <a:txBody>
                    <a:bodyPr/>
                    <a:lstStyle/>
                    <a:p>
                      <a:pPr algn="ct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7521748"/>
                  </a:ext>
                </a:extLst>
              </a:tr>
              <a:tr h="1612232">
                <a:tc>
                  <a:txBody>
                    <a:bodyPr/>
                    <a:lstStyle/>
                    <a:p>
                      <a:pPr algn="ct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3678082"/>
                  </a:ext>
                </a:extLst>
              </a:tr>
              <a:tr h="1612232">
                <a:tc>
                  <a:txBody>
                    <a:bodyPr/>
                    <a:lstStyle/>
                    <a:p>
                      <a:pPr algn="ct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439182"/>
                  </a:ext>
                </a:extLst>
              </a:tr>
              <a:tr h="1612232">
                <a:tc>
                  <a:txBody>
                    <a:bodyPr/>
                    <a:lstStyle/>
                    <a:p>
                      <a:pPr algn="ct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400" b="0" i="0" dirty="0">
                          <a:latin typeface="Century Gothic" panose="020B0502020202020204" pitchFamily="34" charset="0"/>
                        </a:rPr>
                        <a:t>Type here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0367381"/>
                  </a:ext>
                </a:extLst>
              </a:tr>
            </a:tbl>
          </a:graphicData>
        </a:graphic>
      </p:graphicFrame>
      <p:sp>
        <p:nvSpPr>
          <p:cNvPr id="3" name="TextBox 2"/>
          <p:cNvSpPr txBox="1"/>
          <p:nvPr/>
        </p:nvSpPr>
        <p:spPr>
          <a:xfrm>
            <a:off x="95250" y="216568"/>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1.</a:t>
            </a:r>
          </a:p>
        </p:txBody>
      </p:sp>
      <p:sp>
        <p:nvSpPr>
          <p:cNvPr id="4" name="TextBox 3"/>
          <p:cNvSpPr txBox="1"/>
          <p:nvPr/>
        </p:nvSpPr>
        <p:spPr>
          <a:xfrm>
            <a:off x="89234" y="1896978"/>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2.</a:t>
            </a:r>
          </a:p>
        </p:txBody>
      </p:sp>
      <p:sp>
        <p:nvSpPr>
          <p:cNvPr id="5" name="TextBox 4"/>
          <p:cNvSpPr txBox="1"/>
          <p:nvPr/>
        </p:nvSpPr>
        <p:spPr>
          <a:xfrm>
            <a:off x="3760871" y="216568"/>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7.</a:t>
            </a:r>
          </a:p>
        </p:txBody>
      </p:sp>
      <p:sp>
        <p:nvSpPr>
          <p:cNvPr id="6" name="TextBox 5"/>
          <p:cNvSpPr txBox="1"/>
          <p:nvPr/>
        </p:nvSpPr>
        <p:spPr>
          <a:xfrm>
            <a:off x="3754855" y="1848850"/>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8.</a:t>
            </a:r>
          </a:p>
        </p:txBody>
      </p:sp>
      <p:sp>
        <p:nvSpPr>
          <p:cNvPr id="7" name="TextBox 6"/>
          <p:cNvSpPr txBox="1"/>
          <p:nvPr/>
        </p:nvSpPr>
        <p:spPr>
          <a:xfrm>
            <a:off x="95250" y="3445046"/>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3.</a:t>
            </a:r>
          </a:p>
        </p:txBody>
      </p:sp>
      <p:sp>
        <p:nvSpPr>
          <p:cNvPr id="8" name="TextBox 7"/>
          <p:cNvSpPr txBox="1"/>
          <p:nvPr/>
        </p:nvSpPr>
        <p:spPr>
          <a:xfrm>
            <a:off x="89234" y="5053264"/>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4.</a:t>
            </a:r>
          </a:p>
        </p:txBody>
      </p:sp>
      <p:sp>
        <p:nvSpPr>
          <p:cNvPr id="9" name="TextBox 8"/>
          <p:cNvSpPr txBox="1"/>
          <p:nvPr/>
        </p:nvSpPr>
        <p:spPr>
          <a:xfrm>
            <a:off x="3754855" y="3449053"/>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9.</a:t>
            </a:r>
          </a:p>
        </p:txBody>
      </p:sp>
      <p:sp>
        <p:nvSpPr>
          <p:cNvPr id="10" name="TextBox 9"/>
          <p:cNvSpPr txBox="1"/>
          <p:nvPr/>
        </p:nvSpPr>
        <p:spPr>
          <a:xfrm>
            <a:off x="3833363" y="5081335"/>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10.</a:t>
            </a:r>
          </a:p>
        </p:txBody>
      </p:sp>
      <p:sp>
        <p:nvSpPr>
          <p:cNvPr id="11" name="TextBox 10"/>
          <p:cNvSpPr txBox="1"/>
          <p:nvPr/>
        </p:nvSpPr>
        <p:spPr>
          <a:xfrm>
            <a:off x="95250" y="6669506"/>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5.</a:t>
            </a:r>
          </a:p>
        </p:txBody>
      </p:sp>
      <p:sp>
        <p:nvSpPr>
          <p:cNvPr id="12" name="TextBox 11"/>
          <p:cNvSpPr txBox="1"/>
          <p:nvPr/>
        </p:nvSpPr>
        <p:spPr>
          <a:xfrm>
            <a:off x="89234" y="8289756"/>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6.</a:t>
            </a:r>
          </a:p>
        </p:txBody>
      </p:sp>
      <p:sp>
        <p:nvSpPr>
          <p:cNvPr id="13" name="TextBox 12"/>
          <p:cNvSpPr txBox="1"/>
          <p:nvPr/>
        </p:nvSpPr>
        <p:spPr>
          <a:xfrm>
            <a:off x="3766887" y="6677521"/>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11.</a:t>
            </a:r>
          </a:p>
        </p:txBody>
      </p:sp>
      <p:sp>
        <p:nvSpPr>
          <p:cNvPr id="14" name="TextBox 13"/>
          <p:cNvSpPr txBox="1"/>
          <p:nvPr/>
        </p:nvSpPr>
        <p:spPr>
          <a:xfrm>
            <a:off x="3760871" y="8297771"/>
            <a:ext cx="1118937" cy="646331"/>
          </a:xfrm>
          <a:prstGeom prst="rect">
            <a:avLst/>
          </a:prstGeom>
          <a:noFill/>
        </p:spPr>
        <p:txBody>
          <a:bodyPr wrap="square" rtlCol="0">
            <a:spAutoFit/>
          </a:bodyPr>
          <a:lstStyle/>
          <a:p>
            <a:pPr algn="ctr"/>
            <a:r>
              <a:rPr lang="en-US" sz="3600" b="1" dirty="0">
                <a:solidFill>
                  <a:schemeClr val="accent4">
                    <a:lumMod val="75000"/>
                  </a:schemeClr>
                </a:solidFill>
                <a:latin typeface="Century Gothic" panose="020B0502020202020204" pitchFamily="34" charset="0"/>
              </a:rPr>
              <a:t>12.</a:t>
            </a:r>
          </a:p>
        </p:txBody>
      </p:sp>
      <p:sp>
        <p:nvSpPr>
          <p:cNvPr id="15" name="Rectangle 14"/>
          <p:cNvSpPr/>
          <p:nvPr/>
        </p:nvSpPr>
        <p:spPr>
          <a:xfrm>
            <a:off x="263642" y="5129463"/>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70529" y="5129462"/>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3642" y="6739188"/>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70529" y="6739187"/>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3642" y="1900488"/>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70529" y="1900487"/>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3642" y="3510213"/>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70529" y="3510212"/>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63642" y="8358438"/>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70529" y="8358437"/>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63642" y="281238"/>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70529" y="281237"/>
            <a:ext cx="3514382" cy="1461837"/>
          </a:xfrm>
          <a:prstGeom prst="rect">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733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16866E-B73B-473B-9FFE-E6762C321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39044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1327E6-2C2F-4023-9545-5A5912490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71147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8BED90-ACDA-44D7-B679-6BE95D2C9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graphicFrame>
        <p:nvGraphicFramePr>
          <p:cNvPr id="4" name="Table 3">
            <a:extLst>
              <a:ext uri="{FF2B5EF4-FFF2-40B4-BE49-F238E27FC236}">
                <a16:creationId xmlns:a16="http://schemas.microsoft.com/office/drawing/2014/main" id="{C2E58422-0895-4E9B-AA14-8B2595A211C5}"/>
              </a:ext>
            </a:extLst>
          </p:cNvPr>
          <p:cNvGraphicFramePr>
            <a:graphicFrameLocks noGrp="1"/>
          </p:cNvGraphicFramePr>
          <p:nvPr>
            <p:extLst>
              <p:ext uri="{D42A27DB-BD31-4B8C-83A1-F6EECF244321}">
                <p14:modId xmlns:p14="http://schemas.microsoft.com/office/powerpoint/2010/main" val="2299189041"/>
              </p:ext>
            </p:extLst>
          </p:nvPr>
        </p:nvGraphicFramePr>
        <p:xfrm>
          <a:off x="539070" y="1580720"/>
          <a:ext cx="2671984"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gridCol w="333998">
                  <a:extLst>
                    <a:ext uri="{9D8B030D-6E8A-4147-A177-3AD203B41FA5}">
                      <a16:colId xmlns:a16="http://schemas.microsoft.com/office/drawing/2014/main" val="948763665"/>
                    </a:ext>
                  </a:extLst>
                </a:gridCol>
                <a:gridCol w="333998">
                  <a:extLst>
                    <a:ext uri="{9D8B030D-6E8A-4147-A177-3AD203B41FA5}">
                      <a16:colId xmlns:a16="http://schemas.microsoft.com/office/drawing/2014/main" val="1230299889"/>
                    </a:ext>
                  </a:extLst>
                </a:gridCol>
                <a:gridCol w="333998">
                  <a:extLst>
                    <a:ext uri="{9D8B030D-6E8A-4147-A177-3AD203B41FA5}">
                      <a16:colId xmlns:a16="http://schemas.microsoft.com/office/drawing/2014/main" val="2341387724"/>
                    </a:ext>
                  </a:extLst>
                </a:gridCol>
                <a:gridCol w="333998">
                  <a:extLst>
                    <a:ext uri="{9D8B030D-6E8A-4147-A177-3AD203B41FA5}">
                      <a16:colId xmlns:a16="http://schemas.microsoft.com/office/drawing/2014/main" val="152006929"/>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solidFill>
                      <a:schemeClr val="bg1">
                        <a:lumMod val="75000"/>
                      </a:schemeClr>
                    </a:solid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extLst>
                  <a:ext uri="{0D108BD9-81ED-4DB2-BD59-A6C34878D82A}">
                    <a16:rowId xmlns:a16="http://schemas.microsoft.com/office/drawing/2014/main" val="91783809"/>
                  </a:ext>
                </a:extLst>
              </a:tr>
            </a:tbl>
          </a:graphicData>
        </a:graphic>
      </p:graphicFrame>
    </p:spTree>
    <p:extLst>
      <p:ext uri="{BB962C8B-B14F-4D97-AF65-F5344CB8AC3E}">
        <p14:creationId xmlns:p14="http://schemas.microsoft.com/office/powerpoint/2010/main" val="135951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DA9AB5-9898-44E8-8957-FB8A3C68B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graphicFrame>
        <p:nvGraphicFramePr>
          <p:cNvPr id="2" name="Table 1">
            <a:extLst>
              <a:ext uri="{FF2B5EF4-FFF2-40B4-BE49-F238E27FC236}">
                <a16:creationId xmlns:a16="http://schemas.microsoft.com/office/drawing/2014/main" id="{C3D09354-ACED-410F-8B8B-B52FB2C1AE63}"/>
              </a:ext>
            </a:extLst>
          </p:cNvPr>
          <p:cNvGraphicFramePr>
            <a:graphicFrameLocks noGrp="1"/>
          </p:cNvGraphicFramePr>
          <p:nvPr>
            <p:extLst>
              <p:ext uri="{D42A27DB-BD31-4B8C-83A1-F6EECF244321}">
                <p14:modId xmlns:p14="http://schemas.microsoft.com/office/powerpoint/2010/main" val="2300295099"/>
              </p:ext>
            </p:extLst>
          </p:nvPr>
        </p:nvGraphicFramePr>
        <p:xfrm>
          <a:off x="469675" y="3026450"/>
          <a:ext cx="2671984"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1861778683"/>
                    </a:ext>
                  </a:extLst>
                </a:gridCol>
                <a:gridCol w="333998">
                  <a:extLst>
                    <a:ext uri="{9D8B030D-6E8A-4147-A177-3AD203B41FA5}">
                      <a16:colId xmlns:a16="http://schemas.microsoft.com/office/drawing/2014/main" val="758616339"/>
                    </a:ext>
                  </a:extLst>
                </a:gridCol>
                <a:gridCol w="333998">
                  <a:extLst>
                    <a:ext uri="{9D8B030D-6E8A-4147-A177-3AD203B41FA5}">
                      <a16:colId xmlns:a16="http://schemas.microsoft.com/office/drawing/2014/main" val="4024332108"/>
                    </a:ext>
                  </a:extLst>
                </a:gridCol>
                <a:gridCol w="333998">
                  <a:extLst>
                    <a:ext uri="{9D8B030D-6E8A-4147-A177-3AD203B41FA5}">
                      <a16:colId xmlns:a16="http://schemas.microsoft.com/office/drawing/2014/main" val="3856290480"/>
                    </a:ext>
                  </a:extLst>
                </a:gridCol>
                <a:gridCol w="333998">
                  <a:extLst>
                    <a:ext uri="{9D8B030D-6E8A-4147-A177-3AD203B41FA5}">
                      <a16:colId xmlns:a16="http://schemas.microsoft.com/office/drawing/2014/main" val="1516667623"/>
                    </a:ext>
                  </a:extLst>
                </a:gridCol>
                <a:gridCol w="333998">
                  <a:extLst>
                    <a:ext uri="{9D8B030D-6E8A-4147-A177-3AD203B41FA5}">
                      <a16:colId xmlns:a16="http://schemas.microsoft.com/office/drawing/2014/main" val="1119214856"/>
                    </a:ext>
                  </a:extLst>
                </a:gridCol>
                <a:gridCol w="333998">
                  <a:extLst>
                    <a:ext uri="{9D8B030D-6E8A-4147-A177-3AD203B41FA5}">
                      <a16:colId xmlns:a16="http://schemas.microsoft.com/office/drawing/2014/main" val="2024107769"/>
                    </a:ext>
                  </a:extLst>
                </a:gridCol>
                <a:gridCol w="333998">
                  <a:extLst>
                    <a:ext uri="{9D8B030D-6E8A-4147-A177-3AD203B41FA5}">
                      <a16:colId xmlns:a16="http://schemas.microsoft.com/office/drawing/2014/main" val="438893106"/>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solidFill>
                      <a:schemeClr val="bg1">
                        <a:lumMod val="75000"/>
                      </a:schemeClr>
                    </a:solid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extLst>
                  <a:ext uri="{0D108BD9-81ED-4DB2-BD59-A6C34878D82A}">
                    <a16:rowId xmlns:a16="http://schemas.microsoft.com/office/drawing/2014/main" val="2181249571"/>
                  </a:ext>
                </a:extLst>
              </a:tr>
            </a:tbl>
          </a:graphicData>
        </a:graphic>
      </p:graphicFrame>
    </p:spTree>
    <p:extLst>
      <p:ext uri="{BB962C8B-B14F-4D97-AF65-F5344CB8AC3E}">
        <p14:creationId xmlns:p14="http://schemas.microsoft.com/office/powerpoint/2010/main" val="361154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5818" y="212329"/>
            <a:ext cx="4660764" cy="707886"/>
          </a:xfrm>
          <a:prstGeom prst="rect">
            <a:avLst/>
          </a:prstGeom>
          <a:noFill/>
        </p:spPr>
        <p:txBody>
          <a:bodyPr wrap="square" rtlCol="0">
            <a:spAutoFit/>
          </a:bodyPr>
          <a:lstStyle/>
          <a:p>
            <a:pPr algn="ctr"/>
            <a:r>
              <a:rPr lang="en-US" sz="4000" dirty="0">
                <a:latin typeface="Century Gothic" panose="020B0502020202020204" pitchFamily="34" charset="0"/>
              </a:rPr>
              <a:t>Answer Sheet</a:t>
            </a:r>
          </a:p>
        </p:txBody>
      </p:sp>
      <p:sp>
        <p:nvSpPr>
          <p:cNvPr id="6" name="TextBox 5"/>
          <p:cNvSpPr txBox="1"/>
          <p:nvPr/>
        </p:nvSpPr>
        <p:spPr>
          <a:xfrm>
            <a:off x="207606" y="1018052"/>
            <a:ext cx="2696424" cy="584775"/>
          </a:xfrm>
          <a:prstGeom prst="rect">
            <a:avLst/>
          </a:prstGeom>
          <a:noFill/>
        </p:spPr>
        <p:txBody>
          <a:bodyPr wrap="square" rtlCol="0">
            <a:spAutoFit/>
          </a:bodyPr>
          <a:lstStyle/>
          <a:p>
            <a:pPr algn="ctr"/>
            <a:r>
              <a:rPr lang="en-US" sz="3200" dirty="0">
                <a:latin typeface="Century Gothic" panose="020B0502020202020204" pitchFamily="34" charset="0"/>
              </a:rPr>
              <a:t>TASK 1: PLOT</a:t>
            </a:r>
          </a:p>
        </p:txBody>
      </p:sp>
      <p:sp>
        <p:nvSpPr>
          <p:cNvPr id="7" name="TextBox 6"/>
          <p:cNvSpPr txBox="1"/>
          <p:nvPr/>
        </p:nvSpPr>
        <p:spPr>
          <a:xfrm>
            <a:off x="334976" y="6005155"/>
            <a:ext cx="5522523" cy="584775"/>
          </a:xfrm>
          <a:prstGeom prst="rect">
            <a:avLst/>
          </a:prstGeom>
          <a:noFill/>
        </p:spPr>
        <p:txBody>
          <a:bodyPr wrap="square" rtlCol="0">
            <a:spAutoFit/>
          </a:bodyPr>
          <a:lstStyle/>
          <a:p>
            <a:r>
              <a:rPr lang="en-US" sz="3200" dirty="0">
                <a:latin typeface="Century Gothic" panose="020B0502020202020204" pitchFamily="34" charset="0"/>
              </a:rPr>
              <a:t>TASK 2: CHARACTER MAP</a:t>
            </a:r>
          </a:p>
        </p:txBody>
      </p:sp>
      <p:graphicFrame>
        <p:nvGraphicFramePr>
          <p:cNvPr id="8" name="Table 7"/>
          <p:cNvGraphicFramePr>
            <a:graphicFrameLocks noGrp="1"/>
          </p:cNvGraphicFramePr>
          <p:nvPr>
            <p:extLst/>
          </p:nvPr>
        </p:nvGraphicFramePr>
        <p:xfrm>
          <a:off x="887985" y="7067128"/>
          <a:ext cx="2671984"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gridCol w="333998">
                  <a:extLst>
                    <a:ext uri="{9D8B030D-6E8A-4147-A177-3AD203B41FA5}">
                      <a16:colId xmlns:a16="http://schemas.microsoft.com/office/drawing/2014/main" val="948763665"/>
                    </a:ext>
                  </a:extLst>
                </a:gridCol>
                <a:gridCol w="333998">
                  <a:extLst>
                    <a:ext uri="{9D8B030D-6E8A-4147-A177-3AD203B41FA5}">
                      <a16:colId xmlns:a16="http://schemas.microsoft.com/office/drawing/2014/main" val="1230299889"/>
                    </a:ext>
                  </a:extLst>
                </a:gridCol>
                <a:gridCol w="333998">
                  <a:extLst>
                    <a:ext uri="{9D8B030D-6E8A-4147-A177-3AD203B41FA5}">
                      <a16:colId xmlns:a16="http://schemas.microsoft.com/office/drawing/2014/main" val="2341387724"/>
                    </a:ext>
                  </a:extLst>
                </a:gridCol>
                <a:gridCol w="333998">
                  <a:extLst>
                    <a:ext uri="{9D8B030D-6E8A-4147-A177-3AD203B41FA5}">
                      <a16:colId xmlns:a16="http://schemas.microsoft.com/office/drawing/2014/main" val="152006929"/>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solidFill>
                      <a:schemeClr val="bg1">
                        <a:lumMod val="75000"/>
                      </a:schemeClr>
                    </a:solid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extLst>
                  <a:ext uri="{0D108BD9-81ED-4DB2-BD59-A6C34878D82A}">
                    <a16:rowId xmlns:a16="http://schemas.microsoft.com/office/drawing/2014/main" val="91783809"/>
                  </a:ext>
                </a:extLst>
              </a:tr>
            </a:tbl>
          </a:graphicData>
        </a:graphic>
      </p:graphicFrame>
      <p:graphicFrame>
        <p:nvGraphicFramePr>
          <p:cNvPr id="9" name="Table 8"/>
          <p:cNvGraphicFramePr>
            <a:graphicFrameLocks noGrp="1"/>
          </p:cNvGraphicFramePr>
          <p:nvPr>
            <p:extLst/>
          </p:nvPr>
        </p:nvGraphicFramePr>
        <p:xfrm>
          <a:off x="887985" y="7522819"/>
          <a:ext cx="2671984"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gridCol w="333998">
                  <a:extLst>
                    <a:ext uri="{9D8B030D-6E8A-4147-A177-3AD203B41FA5}">
                      <a16:colId xmlns:a16="http://schemas.microsoft.com/office/drawing/2014/main" val="948763665"/>
                    </a:ext>
                  </a:extLst>
                </a:gridCol>
                <a:gridCol w="333998">
                  <a:extLst>
                    <a:ext uri="{9D8B030D-6E8A-4147-A177-3AD203B41FA5}">
                      <a16:colId xmlns:a16="http://schemas.microsoft.com/office/drawing/2014/main" val="1230299889"/>
                    </a:ext>
                  </a:extLst>
                </a:gridCol>
                <a:gridCol w="333998">
                  <a:extLst>
                    <a:ext uri="{9D8B030D-6E8A-4147-A177-3AD203B41FA5}">
                      <a16:colId xmlns:a16="http://schemas.microsoft.com/office/drawing/2014/main" val="2341387724"/>
                    </a:ext>
                  </a:extLst>
                </a:gridCol>
                <a:gridCol w="333998">
                  <a:extLst>
                    <a:ext uri="{9D8B030D-6E8A-4147-A177-3AD203B41FA5}">
                      <a16:colId xmlns:a16="http://schemas.microsoft.com/office/drawing/2014/main" val="152006929"/>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solidFill>
                      <a:schemeClr val="bg1">
                        <a:lumMod val="75000"/>
                      </a:schemeClr>
                    </a:solidFill>
                  </a:tcPr>
                </a:tc>
                <a:tc>
                  <a:txBody>
                    <a:bodyPr/>
                    <a:lstStyle/>
                    <a:p>
                      <a:endParaRPr lang="en-US" sz="1000" b="1" i="0">
                        <a:solidFill>
                          <a:schemeClr val="accent2">
                            <a:lumMod val="75000"/>
                          </a:schemeClr>
                        </a:solidFill>
                        <a:latin typeface="Century Gothic" panose="020B0502020202020204" pitchFamily="34" charset="0"/>
                      </a:endParaRPr>
                    </a:p>
                  </a:txBody>
                  <a:tcPr anchor="ctr"/>
                </a:tc>
                <a:tc>
                  <a:txBody>
                    <a:bodyPr/>
                    <a:lstStyle/>
                    <a:p>
                      <a:endParaRPr lang="en-US" sz="1000" b="1" i="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extLst>
                  <a:ext uri="{0D108BD9-81ED-4DB2-BD59-A6C34878D82A}">
                    <a16:rowId xmlns:a16="http://schemas.microsoft.com/office/drawing/2014/main" val="91783809"/>
                  </a:ext>
                </a:extLst>
              </a:tr>
            </a:tbl>
          </a:graphicData>
        </a:graphic>
      </p:graphicFrame>
      <p:graphicFrame>
        <p:nvGraphicFramePr>
          <p:cNvPr id="10" name="Table 9"/>
          <p:cNvGraphicFramePr>
            <a:graphicFrameLocks noGrp="1"/>
          </p:cNvGraphicFramePr>
          <p:nvPr>
            <p:extLst/>
          </p:nvPr>
        </p:nvGraphicFramePr>
        <p:xfrm>
          <a:off x="887985" y="7978510"/>
          <a:ext cx="2671984"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gridCol w="333998">
                  <a:extLst>
                    <a:ext uri="{9D8B030D-6E8A-4147-A177-3AD203B41FA5}">
                      <a16:colId xmlns:a16="http://schemas.microsoft.com/office/drawing/2014/main" val="948763665"/>
                    </a:ext>
                  </a:extLst>
                </a:gridCol>
                <a:gridCol w="333998">
                  <a:extLst>
                    <a:ext uri="{9D8B030D-6E8A-4147-A177-3AD203B41FA5}">
                      <a16:colId xmlns:a16="http://schemas.microsoft.com/office/drawing/2014/main" val="1230299889"/>
                    </a:ext>
                  </a:extLst>
                </a:gridCol>
                <a:gridCol w="333998">
                  <a:extLst>
                    <a:ext uri="{9D8B030D-6E8A-4147-A177-3AD203B41FA5}">
                      <a16:colId xmlns:a16="http://schemas.microsoft.com/office/drawing/2014/main" val="2341387724"/>
                    </a:ext>
                  </a:extLst>
                </a:gridCol>
                <a:gridCol w="333998">
                  <a:extLst>
                    <a:ext uri="{9D8B030D-6E8A-4147-A177-3AD203B41FA5}">
                      <a16:colId xmlns:a16="http://schemas.microsoft.com/office/drawing/2014/main" val="152006929"/>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solidFill>
                      <a:schemeClr val="bg1">
                        <a:lumMod val="75000"/>
                      </a:schemeClr>
                    </a:solid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a:solidFill>
                          <a:schemeClr val="accent2">
                            <a:lumMod val="75000"/>
                          </a:schemeClr>
                        </a:solidFill>
                        <a:latin typeface="Century Gothic" panose="020B0502020202020204" pitchFamily="34" charset="0"/>
                      </a:endParaRPr>
                    </a:p>
                  </a:txBody>
                  <a:tcPr anchor="ctr"/>
                </a:tc>
                <a:tc>
                  <a:txBody>
                    <a:bodyPr/>
                    <a:lstStyle/>
                    <a:p>
                      <a:endParaRPr lang="en-US" sz="1000" b="1" i="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extLst>
                  <a:ext uri="{0D108BD9-81ED-4DB2-BD59-A6C34878D82A}">
                    <a16:rowId xmlns:a16="http://schemas.microsoft.com/office/drawing/2014/main" val="91783809"/>
                  </a:ext>
                </a:extLst>
              </a:tr>
            </a:tbl>
          </a:graphicData>
        </a:graphic>
      </p:graphicFrame>
      <p:graphicFrame>
        <p:nvGraphicFramePr>
          <p:cNvPr id="11" name="Table 10"/>
          <p:cNvGraphicFramePr>
            <a:graphicFrameLocks noGrp="1"/>
          </p:cNvGraphicFramePr>
          <p:nvPr>
            <p:extLst/>
          </p:nvPr>
        </p:nvGraphicFramePr>
        <p:xfrm>
          <a:off x="887985" y="8434201"/>
          <a:ext cx="2671984"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gridCol w="333998">
                  <a:extLst>
                    <a:ext uri="{9D8B030D-6E8A-4147-A177-3AD203B41FA5}">
                      <a16:colId xmlns:a16="http://schemas.microsoft.com/office/drawing/2014/main" val="948763665"/>
                    </a:ext>
                  </a:extLst>
                </a:gridCol>
                <a:gridCol w="333998">
                  <a:extLst>
                    <a:ext uri="{9D8B030D-6E8A-4147-A177-3AD203B41FA5}">
                      <a16:colId xmlns:a16="http://schemas.microsoft.com/office/drawing/2014/main" val="1230299889"/>
                    </a:ext>
                  </a:extLst>
                </a:gridCol>
                <a:gridCol w="333998">
                  <a:extLst>
                    <a:ext uri="{9D8B030D-6E8A-4147-A177-3AD203B41FA5}">
                      <a16:colId xmlns:a16="http://schemas.microsoft.com/office/drawing/2014/main" val="2341387724"/>
                    </a:ext>
                  </a:extLst>
                </a:gridCol>
                <a:gridCol w="333998">
                  <a:extLst>
                    <a:ext uri="{9D8B030D-6E8A-4147-A177-3AD203B41FA5}">
                      <a16:colId xmlns:a16="http://schemas.microsoft.com/office/drawing/2014/main" val="152006929"/>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solidFill>
                      <a:schemeClr val="bg1">
                        <a:lumMod val="75000"/>
                      </a:schemeClr>
                    </a:solid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a:solidFill>
                          <a:schemeClr val="accent2">
                            <a:lumMod val="75000"/>
                          </a:schemeClr>
                        </a:solidFill>
                        <a:latin typeface="Century Gothic" panose="020B0502020202020204" pitchFamily="34" charset="0"/>
                      </a:endParaRPr>
                    </a:p>
                  </a:txBody>
                  <a:tcPr anchor="ctr"/>
                </a:tc>
                <a:tc>
                  <a:txBody>
                    <a:bodyPr/>
                    <a:lstStyle/>
                    <a:p>
                      <a:endParaRPr lang="en-US" sz="1000" b="1" i="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extLst>
                  <a:ext uri="{0D108BD9-81ED-4DB2-BD59-A6C34878D82A}">
                    <a16:rowId xmlns:a16="http://schemas.microsoft.com/office/drawing/2014/main" val="91783809"/>
                  </a:ext>
                </a:extLst>
              </a:tr>
            </a:tbl>
          </a:graphicData>
        </a:graphic>
      </p:graphicFrame>
      <p:graphicFrame>
        <p:nvGraphicFramePr>
          <p:cNvPr id="12" name="Table 11"/>
          <p:cNvGraphicFramePr>
            <a:graphicFrameLocks noGrp="1"/>
          </p:cNvGraphicFramePr>
          <p:nvPr>
            <p:extLst/>
          </p:nvPr>
        </p:nvGraphicFramePr>
        <p:xfrm>
          <a:off x="4317749" y="7067128"/>
          <a:ext cx="2671984"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gridCol w="333998">
                  <a:extLst>
                    <a:ext uri="{9D8B030D-6E8A-4147-A177-3AD203B41FA5}">
                      <a16:colId xmlns:a16="http://schemas.microsoft.com/office/drawing/2014/main" val="948763665"/>
                    </a:ext>
                  </a:extLst>
                </a:gridCol>
                <a:gridCol w="333998">
                  <a:extLst>
                    <a:ext uri="{9D8B030D-6E8A-4147-A177-3AD203B41FA5}">
                      <a16:colId xmlns:a16="http://schemas.microsoft.com/office/drawing/2014/main" val="1230299889"/>
                    </a:ext>
                  </a:extLst>
                </a:gridCol>
                <a:gridCol w="333998">
                  <a:extLst>
                    <a:ext uri="{9D8B030D-6E8A-4147-A177-3AD203B41FA5}">
                      <a16:colId xmlns:a16="http://schemas.microsoft.com/office/drawing/2014/main" val="2341387724"/>
                    </a:ext>
                  </a:extLst>
                </a:gridCol>
                <a:gridCol w="333998">
                  <a:extLst>
                    <a:ext uri="{9D8B030D-6E8A-4147-A177-3AD203B41FA5}">
                      <a16:colId xmlns:a16="http://schemas.microsoft.com/office/drawing/2014/main" val="152006929"/>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solidFill>
                      <a:schemeClr val="bg1">
                        <a:lumMod val="75000"/>
                      </a:schemeClr>
                    </a:solid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extLst>
                  <a:ext uri="{0D108BD9-81ED-4DB2-BD59-A6C34878D82A}">
                    <a16:rowId xmlns:a16="http://schemas.microsoft.com/office/drawing/2014/main" val="91783809"/>
                  </a:ext>
                </a:extLst>
              </a:tr>
            </a:tbl>
          </a:graphicData>
        </a:graphic>
      </p:graphicFrame>
      <p:graphicFrame>
        <p:nvGraphicFramePr>
          <p:cNvPr id="13" name="Table 12"/>
          <p:cNvGraphicFramePr>
            <a:graphicFrameLocks noGrp="1"/>
          </p:cNvGraphicFramePr>
          <p:nvPr>
            <p:extLst/>
          </p:nvPr>
        </p:nvGraphicFramePr>
        <p:xfrm>
          <a:off x="4317749" y="7522819"/>
          <a:ext cx="2671984"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gridCol w="333998">
                  <a:extLst>
                    <a:ext uri="{9D8B030D-6E8A-4147-A177-3AD203B41FA5}">
                      <a16:colId xmlns:a16="http://schemas.microsoft.com/office/drawing/2014/main" val="948763665"/>
                    </a:ext>
                  </a:extLst>
                </a:gridCol>
                <a:gridCol w="333998">
                  <a:extLst>
                    <a:ext uri="{9D8B030D-6E8A-4147-A177-3AD203B41FA5}">
                      <a16:colId xmlns:a16="http://schemas.microsoft.com/office/drawing/2014/main" val="1230299889"/>
                    </a:ext>
                  </a:extLst>
                </a:gridCol>
                <a:gridCol w="333998">
                  <a:extLst>
                    <a:ext uri="{9D8B030D-6E8A-4147-A177-3AD203B41FA5}">
                      <a16:colId xmlns:a16="http://schemas.microsoft.com/office/drawing/2014/main" val="2341387724"/>
                    </a:ext>
                  </a:extLst>
                </a:gridCol>
                <a:gridCol w="333998">
                  <a:extLst>
                    <a:ext uri="{9D8B030D-6E8A-4147-A177-3AD203B41FA5}">
                      <a16:colId xmlns:a16="http://schemas.microsoft.com/office/drawing/2014/main" val="152006929"/>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solidFill>
                      <a:schemeClr val="bg1">
                        <a:lumMod val="75000"/>
                      </a:schemeClr>
                    </a:solid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extLst>
                  <a:ext uri="{0D108BD9-81ED-4DB2-BD59-A6C34878D82A}">
                    <a16:rowId xmlns:a16="http://schemas.microsoft.com/office/drawing/2014/main" val="91783809"/>
                  </a:ext>
                </a:extLst>
              </a:tr>
            </a:tbl>
          </a:graphicData>
        </a:graphic>
      </p:graphicFrame>
      <p:graphicFrame>
        <p:nvGraphicFramePr>
          <p:cNvPr id="14" name="Table 13"/>
          <p:cNvGraphicFramePr>
            <a:graphicFrameLocks noGrp="1"/>
          </p:cNvGraphicFramePr>
          <p:nvPr>
            <p:extLst/>
          </p:nvPr>
        </p:nvGraphicFramePr>
        <p:xfrm>
          <a:off x="4317749" y="7978510"/>
          <a:ext cx="2671984"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gridCol w="333998">
                  <a:extLst>
                    <a:ext uri="{9D8B030D-6E8A-4147-A177-3AD203B41FA5}">
                      <a16:colId xmlns:a16="http://schemas.microsoft.com/office/drawing/2014/main" val="948763665"/>
                    </a:ext>
                  </a:extLst>
                </a:gridCol>
                <a:gridCol w="333998">
                  <a:extLst>
                    <a:ext uri="{9D8B030D-6E8A-4147-A177-3AD203B41FA5}">
                      <a16:colId xmlns:a16="http://schemas.microsoft.com/office/drawing/2014/main" val="1230299889"/>
                    </a:ext>
                  </a:extLst>
                </a:gridCol>
                <a:gridCol w="333998">
                  <a:extLst>
                    <a:ext uri="{9D8B030D-6E8A-4147-A177-3AD203B41FA5}">
                      <a16:colId xmlns:a16="http://schemas.microsoft.com/office/drawing/2014/main" val="2341387724"/>
                    </a:ext>
                  </a:extLst>
                </a:gridCol>
                <a:gridCol w="333998">
                  <a:extLst>
                    <a:ext uri="{9D8B030D-6E8A-4147-A177-3AD203B41FA5}">
                      <a16:colId xmlns:a16="http://schemas.microsoft.com/office/drawing/2014/main" val="152006929"/>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solidFill>
                      <a:schemeClr val="bg1">
                        <a:lumMod val="75000"/>
                      </a:schemeClr>
                    </a:solid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extLst>
                  <a:ext uri="{0D108BD9-81ED-4DB2-BD59-A6C34878D82A}">
                    <a16:rowId xmlns:a16="http://schemas.microsoft.com/office/drawing/2014/main" val="91783809"/>
                  </a:ext>
                </a:extLst>
              </a:tr>
            </a:tbl>
          </a:graphicData>
        </a:graphic>
      </p:graphicFrame>
      <p:sp>
        <p:nvSpPr>
          <p:cNvPr id="16" name="TextBox 15"/>
          <p:cNvSpPr txBox="1"/>
          <p:nvPr/>
        </p:nvSpPr>
        <p:spPr>
          <a:xfrm>
            <a:off x="452674" y="7067128"/>
            <a:ext cx="435312" cy="307777"/>
          </a:xfrm>
          <a:prstGeom prst="rect">
            <a:avLst/>
          </a:prstGeom>
          <a:noFill/>
        </p:spPr>
        <p:txBody>
          <a:bodyPr wrap="square" rtlCol="0">
            <a:spAutoFit/>
          </a:bodyPr>
          <a:lstStyle/>
          <a:p>
            <a:pPr algn="ctr"/>
            <a:r>
              <a:rPr lang="en-US" sz="1400" b="1" dirty="0">
                <a:latin typeface="Century Gothic" panose="020B0502020202020204" pitchFamily="34" charset="0"/>
              </a:rPr>
              <a:t>1.</a:t>
            </a:r>
          </a:p>
        </p:txBody>
      </p:sp>
      <p:sp>
        <p:nvSpPr>
          <p:cNvPr id="17" name="TextBox 16"/>
          <p:cNvSpPr txBox="1"/>
          <p:nvPr/>
        </p:nvSpPr>
        <p:spPr>
          <a:xfrm>
            <a:off x="452674" y="7543483"/>
            <a:ext cx="435312" cy="307777"/>
          </a:xfrm>
          <a:prstGeom prst="rect">
            <a:avLst/>
          </a:prstGeom>
          <a:noFill/>
        </p:spPr>
        <p:txBody>
          <a:bodyPr wrap="square" rtlCol="0">
            <a:spAutoFit/>
          </a:bodyPr>
          <a:lstStyle/>
          <a:p>
            <a:pPr algn="ctr"/>
            <a:r>
              <a:rPr lang="en-US" sz="1400" b="1" dirty="0">
                <a:latin typeface="Century Gothic" panose="020B0502020202020204" pitchFamily="34" charset="0"/>
              </a:rPr>
              <a:t>2.</a:t>
            </a:r>
          </a:p>
        </p:txBody>
      </p:sp>
      <p:sp>
        <p:nvSpPr>
          <p:cNvPr id="18" name="TextBox 17"/>
          <p:cNvSpPr txBox="1"/>
          <p:nvPr/>
        </p:nvSpPr>
        <p:spPr>
          <a:xfrm>
            <a:off x="452674" y="7999655"/>
            <a:ext cx="435312" cy="307777"/>
          </a:xfrm>
          <a:prstGeom prst="rect">
            <a:avLst/>
          </a:prstGeom>
          <a:noFill/>
        </p:spPr>
        <p:txBody>
          <a:bodyPr wrap="square" rtlCol="0">
            <a:spAutoFit/>
          </a:bodyPr>
          <a:lstStyle/>
          <a:p>
            <a:pPr algn="ctr"/>
            <a:r>
              <a:rPr lang="en-US" sz="1400" b="1" dirty="0">
                <a:latin typeface="Century Gothic" panose="020B0502020202020204" pitchFamily="34" charset="0"/>
              </a:rPr>
              <a:t>3.</a:t>
            </a:r>
          </a:p>
        </p:txBody>
      </p:sp>
      <p:sp>
        <p:nvSpPr>
          <p:cNvPr id="19" name="TextBox 18"/>
          <p:cNvSpPr txBox="1"/>
          <p:nvPr/>
        </p:nvSpPr>
        <p:spPr>
          <a:xfrm>
            <a:off x="452674" y="8455346"/>
            <a:ext cx="435312" cy="307777"/>
          </a:xfrm>
          <a:prstGeom prst="rect">
            <a:avLst/>
          </a:prstGeom>
          <a:noFill/>
        </p:spPr>
        <p:txBody>
          <a:bodyPr wrap="square" rtlCol="0">
            <a:spAutoFit/>
          </a:bodyPr>
          <a:lstStyle/>
          <a:p>
            <a:pPr algn="ctr"/>
            <a:r>
              <a:rPr lang="en-US" sz="1400" b="1" dirty="0">
                <a:latin typeface="Century Gothic" panose="020B0502020202020204" pitchFamily="34" charset="0"/>
              </a:rPr>
              <a:t>4.</a:t>
            </a:r>
          </a:p>
        </p:txBody>
      </p:sp>
      <p:sp>
        <p:nvSpPr>
          <p:cNvPr id="20" name="TextBox 19"/>
          <p:cNvSpPr txBox="1"/>
          <p:nvPr/>
        </p:nvSpPr>
        <p:spPr>
          <a:xfrm>
            <a:off x="3882437" y="7067128"/>
            <a:ext cx="435312" cy="307777"/>
          </a:xfrm>
          <a:prstGeom prst="rect">
            <a:avLst/>
          </a:prstGeom>
          <a:noFill/>
        </p:spPr>
        <p:txBody>
          <a:bodyPr wrap="square" rtlCol="0">
            <a:spAutoFit/>
          </a:bodyPr>
          <a:lstStyle/>
          <a:p>
            <a:pPr algn="ctr"/>
            <a:r>
              <a:rPr lang="en-US" sz="1400" b="1" dirty="0">
                <a:latin typeface="Century Gothic" panose="020B0502020202020204" pitchFamily="34" charset="0"/>
              </a:rPr>
              <a:t>5.</a:t>
            </a:r>
          </a:p>
        </p:txBody>
      </p:sp>
      <p:sp>
        <p:nvSpPr>
          <p:cNvPr id="21" name="TextBox 20"/>
          <p:cNvSpPr txBox="1"/>
          <p:nvPr/>
        </p:nvSpPr>
        <p:spPr>
          <a:xfrm>
            <a:off x="3882437" y="7543483"/>
            <a:ext cx="435312" cy="307777"/>
          </a:xfrm>
          <a:prstGeom prst="rect">
            <a:avLst/>
          </a:prstGeom>
          <a:noFill/>
        </p:spPr>
        <p:txBody>
          <a:bodyPr wrap="square" rtlCol="0">
            <a:spAutoFit/>
          </a:bodyPr>
          <a:lstStyle/>
          <a:p>
            <a:pPr algn="ctr"/>
            <a:r>
              <a:rPr lang="en-US" sz="1400" b="1" dirty="0">
                <a:latin typeface="Century Gothic" panose="020B0502020202020204" pitchFamily="34" charset="0"/>
              </a:rPr>
              <a:t>6.</a:t>
            </a:r>
          </a:p>
        </p:txBody>
      </p:sp>
      <p:sp>
        <p:nvSpPr>
          <p:cNvPr id="22" name="TextBox 21"/>
          <p:cNvSpPr txBox="1"/>
          <p:nvPr/>
        </p:nvSpPr>
        <p:spPr>
          <a:xfrm>
            <a:off x="3882437" y="7999655"/>
            <a:ext cx="435312" cy="307777"/>
          </a:xfrm>
          <a:prstGeom prst="rect">
            <a:avLst/>
          </a:prstGeom>
          <a:noFill/>
        </p:spPr>
        <p:txBody>
          <a:bodyPr wrap="square" rtlCol="0">
            <a:spAutoFit/>
          </a:bodyPr>
          <a:lstStyle/>
          <a:p>
            <a:pPr algn="ctr"/>
            <a:r>
              <a:rPr lang="en-US" sz="1400" b="1" dirty="0">
                <a:latin typeface="Century Gothic" panose="020B0502020202020204" pitchFamily="34" charset="0"/>
              </a:rPr>
              <a:t>7.</a:t>
            </a:r>
          </a:p>
        </p:txBody>
      </p:sp>
      <p:sp>
        <p:nvSpPr>
          <p:cNvPr id="24" name="TextBox 23"/>
          <p:cNvSpPr txBox="1"/>
          <p:nvPr/>
        </p:nvSpPr>
        <p:spPr>
          <a:xfrm>
            <a:off x="3057635" y="8898526"/>
            <a:ext cx="1649603" cy="307777"/>
          </a:xfrm>
          <a:prstGeom prst="rect">
            <a:avLst/>
          </a:prstGeom>
          <a:noFill/>
        </p:spPr>
        <p:txBody>
          <a:bodyPr wrap="square" rtlCol="0">
            <a:spAutoFit/>
          </a:bodyPr>
          <a:lstStyle/>
          <a:p>
            <a:pPr algn="ctr"/>
            <a:r>
              <a:rPr lang="en-US" sz="1400" b="1" dirty="0">
                <a:latin typeface="Century Gothic" panose="020B0502020202020204" pitchFamily="34" charset="0"/>
              </a:rPr>
              <a:t>Code Word:</a:t>
            </a:r>
          </a:p>
        </p:txBody>
      </p:sp>
      <p:sp>
        <p:nvSpPr>
          <p:cNvPr id="25" name="TextBox 24"/>
          <p:cNvSpPr txBox="1"/>
          <p:nvPr/>
        </p:nvSpPr>
        <p:spPr>
          <a:xfrm>
            <a:off x="4553895" y="8436380"/>
            <a:ext cx="2335794" cy="461665"/>
          </a:xfrm>
          <a:prstGeom prst="rect">
            <a:avLst/>
          </a:prstGeom>
          <a:noFill/>
        </p:spPr>
        <p:txBody>
          <a:bodyPr wrap="square" rtlCol="0">
            <a:spAutoFit/>
          </a:bodyPr>
          <a:lstStyle/>
          <a:p>
            <a:pPr algn="ctr"/>
            <a:r>
              <a:rPr lang="en-US" sz="1200" dirty="0">
                <a:latin typeface="Century Gothic" panose="020B0502020202020204" pitchFamily="34" charset="0"/>
              </a:rPr>
              <a:t>Unscramble the letters to make a setting.</a:t>
            </a:r>
          </a:p>
        </p:txBody>
      </p:sp>
      <p:grpSp>
        <p:nvGrpSpPr>
          <p:cNvPr id="2" name="Group 1"/>
          <p:cNvGrpSpPr/>
          <p:nvPr/>
        </p:nvGrpSpPr>
        <p:grpSpPr>
          <a:xfrm>
            <a:off x="977083" y="2354874"/>
            <a:ext cx="5810705" cy="3005127"/>
            <a:chOff x="518198" y="2208831"/>
            <a:chExt cx="7384329" cy="3110756"/>
          </a:xfrm>
        </p:grpSpPr>
        <p:cxnSp>
          <p:nvCxnSpPr>
            <p:cNvPr id="23" name="Straight Connector 22"/>
            <p:cNvCxnSpPr/>
            <p:nvPr/>
          </p:nvCxnSpPr>
          <p:spPr>
            <a:xfrm>
              <a:off x="518198" y="5319587"/>
              <a:ext cx="15626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flipH="1" flipV="1">
              <a:off x="3246608" y="3537766"/>
              <a:ext cx="649695" cy="586060"/>
            </a:xfrm>
            <a:prstGeom prst="bentConnector3">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flipH="1" flipV="1">
              <a:off x="3802819" y="3171443"/>
              <a:ext cx="725458" cy="586057"/>
            </a:xfrm>
            <a:prstGeom prst="bentConnector3">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080844" y="4155643"/>
              <a:ext cx="1197581" cy="11639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441088" y="2208831"/>
              <a:ext cx="703269" cy="20225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44357" y="4231394"/>
              <a:ext cx="175817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458578" y="2252267"/>
              <a:ext cx="982510" cy="8889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126744" y="5456824"/>
            <a:ext cx="858148" cy="253916"/>
          </a:xfrm>
          <a:prstGeom prst="rect">
            <a:avLst/>
          </a:prstGeom>
          <a:noFill/>
        </p:spPr>
        <p:txBody>
          <a:bodyPr wrap="square" rtlCol="0">
            <a:spAutoFit/>
          </a:bodyPr>
          <a:lstStyle/>
          <a:p>
            <a:r>
              <a:rPr lang="en-US" sz="1050" b="1" dirty="0">
                <a:latin typeface="Century Gothic" panose="020B0502020202020204" pitchFamily="34" charset="0"/>
              </a:rPr>
              <a:t>Exposition</a:t>
            </a:r>
          </a:p>
        </p:txBody>
      </p:sp>
      <p:sp>
        <p:nvSpPr>
          <p:cNvPr id="32" name="TextBox 31"/>
          <p:cNvSpPr txBox="1"/>
          <p:nvPr/>
        </p:nvSpPr>
        <p:spPr>
          <a:xfrm rot="18573900">
            <a:off x="2586955" y="4552284"/>
            <a:ext cx="1053467" cy="253916"/>
          </a:xfrm>
          <a:prstGeom prst="rect">
            <a:avLst/>
          </a:prstGeom>
          <a:noFill/>
        </p:spPr>
        <p:txBody>
          <a:bodyPr wrap="square" rtlCol="0">
            <a:spAutoFit/>
          </a:bodyPr>
          <a:lstStyle/>
          <a:p>
            <a:r>
              <a:rPr lang="en-US" sz="1050" b="1" dirty="0">
                <a:latin typeface="Century Gothic" panose="020B0502020202020204" pitchFamily="34" charset="0"/>
              </a:rPr>
              <a:t>Rising Action</a:t>
            </a:r>
          </a:p>
        </p:txBody>
      </p:sp>
      <p:sp>
        <p:nvSpPr>
          <p:cNvPr id="33" name="TextBox 32"/>
          <p:cNvSpPr txBox="1"/>
          <p:nvPr/>
        </p:nvSpPr>
        <p:spPr>
          <a:xfrm>
            <a:off x="4350822" y="2060094"/>
            <a:ext cx="1053467" cy="253916"/>
          </a:xfrm>
          <a:prstGeom prst="rect">
            <a:avLst/>
          </a:prstGeom>
          <a:noFill/>
        </p:spPr>
        <p:txBody>
          <a:bodyPr wrap="square" rtlCol="0">
            <a:spAutoFit/>
          </a:bodyPr>
          <a:lstStyle/>
          <a:p>
            <a:pPr algn="ctr"/>
            <a:r>
              <a:rPr lang="en-US" sz="1050" b="1" dirty="0">
                <a:latin typeface="Century Gothic" panose="020B0502020202020204" pitchFamily="34" charset="0"/>
              </a:rPr>
              <a:t>Climax</a:t>
            </a:r>
          </a:p>
        </p:txBody>
      </p:sp>
      <p:sp>
        <p:nvSpPr>
          <p:cNvPr id="34" name="TextBox 33"/>
          <p:cNvSpPr txBox="1"/>
          <p:nvPr/>
        </p:nvSpPr>
        <p:spPr>
          <a:xfrm rot="4498363">
            <a:off x="4400277" y="3449581"/>
            <a:ext cx="1160706" cy="253916"/>
          </a:xfrm>
          <a:prstGeom prst="rect">
            <a:avLst/>
          </a:prstGeom>
          <a:noFill/>
        </p:spPr>
        <p:txBody>
          <a:bodyPr wrap="square" rtlCol="0">
            <a:spAutoFit/>
          </a:bodyPr>
          <a:lstStyle/>
          <a:p>
            <a:r>
              <a:rPr lang="en-US" sz="1050" b="1" dirty="0">
                <a:latin typeface="Century Gothic" panose="020B0502020202020204" pitchFamily="34" charset="0"/>
              </a:rPr>
              <a:t>Falling Action</a:t>
            </a:r>
          </a:p>
        </p:txBody>
      </p:sp>
      <p:sp>
        <p:nvSpPr>
          <p:cNvPr id="35" name="TextBox 34"/>
          <p:cNvSpPr txBox="1"/>
          <p:nvPr/>
        </p:nvSpPr>
        <p:spPr>
          <a:xfrm>
            <a:off x="5569305" y="4380448"/>
            <a:ext cx="1053467" cy="253916"/>
          </a:xfrm>
          <a:prstGeom prst="rect">
            <a:avLst/>
          </a:prstGeom>
          <a:noFill/>
        </p:spPr>
        <p:txBody>
          <a:bodyPr wrap="square" rtlCol="0">
            <a:spAutoFit/>
          </a:bodyPr>
          <a:lstStyle/>
          <a:p>
            <a:pPr algn="ctr"/>
            <a:r>
              <a:rPr lang="en-US" sz="1050" b="1" dirty="0">
                <a:latin typeface="Century Gothic" panose="020B0502020202020204" pitchFamily="34" charset="0"/>
              </a:rPr>
              <a:t>Resolution</a:t>
            </a:r>
          </a:p>
        </p:txBody>
      </p:sp>
      <p:sp>
        <p:nvSpPr>
          <p:cNvPr id="5" name="Rectangle 4"/>
          <p:cNvSpPr/>
          <p:nvPr/>
        </p:nvSpPr>
        <p:spPr>
          <a:xfrm>
            <a:off x="1317279" y="4713703"/>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003842" y="3325929"/>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514961" y="2970898"/>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612350" y="1601764"/>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176663" y="2597143"/>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330766" y="3207697"/>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57499" y="3748648"/>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8D0CD824-74F3-4931-A851-95C5EBA5E892}"/>
              </a:ext>
            </a:extLst>
          </p:cNvPr>
          <p:cNvGrpSpPr/>
          <p:nvPr/>
        </p:nvGrpSpPr>
        <p:grpSpPr>
          <a:xfrm>
            <a:off x="3170430" y="5242818"/>
            <a:ext cx="3558930" cy="476403"/>
            <a:chOff x="3170430" y="5242818"/>
            <a:chExt cx="3558930" cy="476403"/>
          </a:xfrm>
        </p:grpSpPr>
        <p:sp>
          <p:nvSpPr>
            <p:cNvPr id="43" name="Rectangle 42"/>
            <p:cNvSpPr/>
            <p:nvPr/>
          </p:nvSpPr>
          <p:spPr>
            <a:xfrm>
              <a:off x="3684072" y="5243060"/>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197714" y="5243060"/>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11356" y="5243060"/>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224998" y="5243060"/>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38640" y="5242818"/>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52282" y="5242818"/>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170430" y="5243060"/>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4125093" y="4926516"/>
            <a:ext cx="1649603" cy="307777"/>
          </a:xfrm>
          <a:prstGeom prst="rect">
            <a:avLst/>
          </a:prstGeom>
          <a:noFill/>
        </p:spPr>
        <p:txBody>
          <a:bodyPr wrap="square" rtlCol="0">
            <a:spAutoFit/>
          </a:bodyPr>
          <a:lstStyle/>
          <a:p>
            <a:pPr algn="ctr"/>
            <a:r>
              <a:rPr lang="en-US" sz="1400" b="1" dirty="0">
                <a:latin typeface="Century Gothic" panose="020B0502020202020204" pitchFamily="34" charset="0"/>
              </a:rPr>
              <a:t>Code:</a:t>
            </a:r>
          </a:p>
        </p:txBody>
      </p:sp>
      <p:sp>
        <p:nvSpPr>
          <p:cNvPr id="42" name="TextBox 41"/>
          <p:cNvSpPr txBox="1"/>
          <p:nvPr/>
        </p:nvSpPr>
        <p:spPr>
          <a:xfrm>
            <a:off x="887631" y="6650605"/>
            <a:ext cx="6102102" cy="253916"/>
          </a:xfrm>
          <a:prstGeom prst="rect">
            <a:avLst/>
          </a:prstGeom>
          <a:noFill/>
          <a:ln>
            <a:solidFill>
              <a:schemeClr val="tx1"/>
            </a:solidFill>
          </a:ln>
        </p:spPr>
        <p:txBody>
          <a:bodyPr wrap="square" rtlCol="0">
            <a:spAutoFit/>
          </a:bodyPr>
          <a:lstStyle/>
          <a:p>
            <a:pPr algn="ctr"/>
            <a:r>
              <a:rPr lang="en-US" sz="1050" dirty="0">
                <a:latin typeface="Century Gothic" panose="020B0502020202020204" pitchFamily="34" charset="0"/>
              </a:rPr>
              <a:t>**Remember to write your answers starting on the left. You won’t always need every box.</a:t>
            </a:r>
          </a:p>
        </p:txBody>
      </p:sp>
      <p:graphicFrame>
        <p:nvGraphicFramePr>
          <p:cNvPr id="53" name="Table 52"/>
          <p:cNvGraphicFramePr>
            <a:graphicFrameLocks noGrp="1"/>
          </p:cNvGraphicFramePr>
          <p:nvPr>
            <p:extLst/>
          </p:nvPr>
        </p:nvGraphicFramePr>
        <p:xfrm>
          <a:off x="2713443" y="9225353"/>
          <a:ext cx="2337986"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gridCol w="333998">
                  <a:extLst>
                    <a:ext uri="{9D8B030D-6E8A-4147-A177-3AD203B41FA5}">
                      <a16:colId xmlns:a16="http://schemas.microsoft.com/office/drawing/2014/main" val="948763665"/>
                    </a:ext>
                  </a:extLst>
                </a:gridCol>
                <a:gridCol w="333998">
                  <a:extLst>
                    <a:ext uri="{9D8B030D-6E8A-4147-A177-3AD203B41FA5}">
                      <a16:colId xmlns:a16="http://schemas.microsoft.com/office/drawing/2014/main" val="1230299889"/>
                    </a:ext>
                  </a:extLst>
                </a:gridCol>
                <a:gridCol w="333998">
                  <a:extLst>
                    <a:ext uri="{9D8B030D-6E8A-4147-A177-3AD203B41FA5}">
                      <a16:colId xmlns:a16="http://schemas.microsoft.com/office/drawing/2014/main" val="2341387724"/>
                    </a:ext>
                  </a:extLst>
                </a:gridCol>
              </a:tblGrid>
              <a:tr h="328441">
                <a:tc>
                  <a:txBody>
                    <a:bodyPr/>
                    <a:lstStyle/>
                    <a:p>
                      <a:endParaRPr lang="en-US" sz="1000" b="0" i="0" dirty="0">
                        <a:latin typeface="Century Gothic" panose="020B0502020202020204" pitchFamily="34" charset="0"/>
                      </a:endParaRPr>
                    </a:p>
                  </a:txBody>
                  <a:tcPr/>
                </a:tc>
                <a:tc>
                  <a:txBody>
                    <a:bodyPr/>
                    <a:lstStyle/>
                    <a:p>
                      <a:endParaRPr lang="en-US" sz="1000" b="0" i="0">
                        <a:latin typeface="Century Gothic" panose="020B0502020202020204" pitchFamily="34" charset="0"/>
                      </a:endParaRPr>
                    </a:p>
                  </a:txBody>
                  <a:tcPr/>
                </a:tc>
                <a:tc>
                  <a:txBody>
                    <a:bodyPr/>
                    <a:lstStyle/>
                    <a:p>
                      <a:endParaRPr lang="en-US" sz="1000" b="0" i="0">
                        <a:latin typeface="Century Gothic" panose="020B0502020202020204" pitchFamily="34" charset="0"/>
                      </a:endParaRPr>
                    </a:p>
                  </a:txBody>
                  <a:tcPr/>
                </a:tc>
                <a:tc>
                  <a:txBody>
                    <a:bodyPr/>
                    <a:lstStyle/>
                    <a:p>
                      <a:endParaRPr lang="en-US" sz="1000" b="0" i="0" dirty="0">
                        <a:latin typeface="Century Gothic" panose="020B0502020202020204" pitchFamily="34" charset="0"/>
                      </a:endParaRPr>
                    </a:p>
                  </a:txBody>
                  <a:tcPr/>
                </a:tc>
                <a:tc>
                  <a:txBody>
                    <a:bodyPr/>
                    <a:lstStyle/>
                    <a:p>
                      <a:endParaRPr lang="en-US" sz="1000" b="0" i="0">
                        <a:latin typeface="Century Gothic" panose="020B0502020202020204" pitchFamily="34" charset="0"/>
                      </a:endParaRPr>
                    </a:p>
                  </a:txBody>
                  <a:tcPr/>
                </a:tc>
                <a:tc>
                  <a:txBody>
                    <a:bodyPr/>
                    <a:lstStyle/>
                    <a:p>
                      <a:endParaRPr lang="en-US" sz="1000" b="0" i="0">
                        <a:latin typeface="Century Gothic" panose="020B0502020202020204" pitchFamily="34" charset="0"/>
                      </a:endParaRPr>
                    </a:p>
                  </a:txBody>
                  <a:tcPr/>
                </a:tc>
                <a:tc>
                  <a:txBody>
                    <a:bodyPr/>
                    <a:lstStyle/>
                    <a:p>
                      <a:endParaRPr lang="en-US" sz="1000" b="0" i="0" dirty="0">
                        <a:latin typeface="Century Gothic" panose="020B0502020202020204" pitchFamily="34" charset="0"/>
                      </a:endParaRPr>
                    </a:p>
                  </a:txBody>
                  <a:tcPr/>
                </a:tc>
                <a:extLst>
                  <a:ext uri="{0D108BD9-81ED-4DB2-BD59-A6C34878D82A}">
                    <a16:rowId xmlns:a16="http://schemas.microsoft.com/office/drawing/2014/main" val="91783809"/>
                  </a:ext>
                </a:extLst>
              </a:tr>
            </a:tbl>
          </a:graphicData>
        </a:graphic>
      </p:graphicFrame>
      <p:sp>
        <p:nvSpPr>
          <p:cNvPr id="45" name="Rectangle 44"/>
          <p:cNvSpPr/>
          <p:nvPr/>
        </p:nvSpPr>
        <p:spPr>
          <a:xfrm>
            <a:off x="18288" y="18288"/>
            <a:ext cx="7735824" cy="1002182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8CDCA5-55B5-48DE-87DB-83EC4B0F490F}"/>
              </a:ext>
            </a:extLst>
          </p:cNvPr>
          <p:cNvSpPr txBox="1"/>
          <p:nvPr/>
        </p:nvSpPr>
        <p:spPr>
          <a:xfrm>
            <a:off x="6995508" y="1258315"/>
            <a:ext cx="3116179" cy="2677656"/>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n-US" sz="1200" dirty="0">
                <a:latin typeface="Century Gothic" panose="020B0502020202020204" pitchFamily="34" charset="0"/>
              </a:rPr>
              <a:t>You can have students find plot points hidden on </a:t>
            </a:r>
            <a:r>
              <a:rPr lang="en-US" sz="1200" b="1" dirty="0">
                <a:latin typeface="Century Gothic" panose="020B0502020202020204" pitchFamily="34" charset="0"/>
              </a:rPr>
              <a:t>Clue Cards</a:t>
            </a:r>
            <a:r>
              <a:rPr lang="en-US" sz="1200" dirty="0">
                <a:latin typeface="Century Gothic" panose="020B0502020202020204" pitchFamily="34" charset="0"/>
              </a:rPr>
              <a:t> in the room. You can hide some or all of the cards, and then have them put them in order. Once students identify the Exposition, Rising Action, Climax, Falling Action, and Resolution, the seven numbers will make a full code number.</a:t>
            </a:r>
          </a:p>
          <a:p>
            <a:pPr algn="ctr"/>
            <a:endParaRPr lang="en-US" sz="1200" dirty="0">
              <a:latin typeface="Century Gothic" panose="020B0502020202020204" pitchFamily="34" charset="0"/>
            </a:endParaRPr>
          </a:p>
          <a:p>
            <a:pPr algn="ctr"/>
            <a:r>
              <a:rPr lang="en-US" sz="1200" b="1" dirty="0">
                <a:latin typeface="Century Gothic" panose="020B0502020202020204" pitchFamily="34" charset="0"/>
              </a:rPr>
              <a:t>Other adaptations: </a:t>
            </a:r>
            <a:r>
              <a:rPr lang="en-US" sz="1200" dirty="0">
                <a:latin typeface="Century Gothic" panose="020B0502020202020204" pitchFamily="34" charset="0"/>
              </a:rPr>
              <a:t>This works for anything that needs to be put in order. This could be steps in a process, historical events, anything with orders of magnitude, etc.</a:t>
            </a:r>
            <a:endParaRPr lang="en-US" sz="1200" b="1" dirty="0">
              <a:latin typeface="Century Gothic" panose="020B0502020202020204" pitchFamily="34" charset="0"/>
            </a:endParaRPr>
          </a:p>
        </p:txBody>
      </p:sp>
      <p:sp>
        <p:nvSpPr>
          <p:cNvPr id="54" name="TextBox 53">
            <a:extLst>
              <a:ext uri="{FF2B5EF4-FFF2-40B4-BE49-F238E27FC236}">
                <a16:creationId xmlns:a16="http://schemas.microsoft.com/office/drawing/2014/main" id="{3CF04FFD-230E-4C33-83C6-7AA7800C0F16}"/>
              </a:ext>
            </a:extLst>
          </p:cNvPr>
          <p:cNvSpPr txBox="1"/>
          <p:nvPr/>
        </p:nvSpPr>
        <p:spPr>
          <a:xfrm>
            <a:off x="6989733" y="5958434"/>
            <a:ext cx="3116179" cy="3785652"/>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n-US" sz="1200" dirty="0">
                <a:latin typeface="Century Gothic" panose="020B0502020202020204" pitchFamily="34" charset="0"/>
              </a:rPr>
              <a:t>You can have students work on puzzles that have names or words as answers. Highlight letters from these that will spell out a word (either directly, or via unscrambling). Shade these boxes by selecting them and using Table Tools -&gt; Design -&gt; Shading.</a:t>
            </a: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Here, I kept all of the answer boxes having the same number of squares, even though the correct answers are different lengths. This keeps students from hacking the puzzle – they simply write the correct answers from left to right and ignore unused boxes.</a:t>
            </a:r>
          </a:p>
          <a:p>
            <a:pPr algn="ctr"/>
            <a:endParaRPr lang="en-US" sz="1200" dirty="0">
              <a:latin typeface="Century Gothic" panose="020B0502020202020204" pitchFamily="34" charset="0"/>
            </a:endParaRPr>
          </a:p>
          <a:p>
            <a:pPr algn="ctr"/>
            <a:r>
              <a:rPr lang="en-US" sz="1200" b="1" dirty="0">
                <a:latin typeface="Century Gothic" panose="020B0502020202020204" pitchFamily="34" charset="0"/>
              </a:rPr>
              <a:t>Other adaptations: </a:t>
            </a:r>
            <a:r>
              <a:rPr lang="en-US" sz="1200" dirty="0">
                <a:latin typeface="Century Gothic" panose="020B0502020202020204" pitchFamily="34" charset="0"/>
              </a:rPr>
              <a:t>This works for anything that generates words or names as answers, so it could work for a wide range of subjects and puzzles.</a:t>
            </a:r>
            <a:endParaRPr lang="en-US" sz="1200" b="1" dirty="0">
              <a:latin typeface="Century Gothic" panose="020B0502020202020204" pitchFamily="34" charset="0"/>
            </a:endParaRPr>
          </a:p>
        </p:txBody>
      </p:sp>
    </p:spTree>
    <p:extLst>
      <p:ext uri="{BB962C8B-B14F-4D97-AF65-F5344CB8AC3E}">
        <p14:creationId xmlns:p14="http://schemas.microsoft.com/office/powerpoint/2010/main" val="63869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5818" y="212329"/>
            <a:ext cx="4660764" cy="707886"/>
          </a:xfrm>
          <a:prstGeom prst="rect">
            <a:avLst/>
          </a:prstGeom>
          <a:noFill/>
        </p:spPr>
        <p:txBody>
          <a:bodyPr wrap="square" rtlCol="0">
            <a:spAutoFit/>
          </a:bodyPr>
          <a:lstStyle/>
          <a:p>
            <a:pPr algn="ctr"/>
            <a:r>
              <a:rPr lang="en-US" sz="4000" dirty="0">
                <a:latin typeface="Century Gothic" panose="020B0502020202020204" pitchFamily="34" charset="0"/>
              </a:rPr>
              <a:t>Answer Sheet</a:t>
            </a:r>
          </a:p>
        </p:txBody>
      </p:sp>
      <p:sp>
        <p:nvSpPr>
          <p:cNvPr id="3" name="TextBox 2"/>
          <p:cNvSpPr txBox="1"/>
          <p:nvPr/>
        </p:nvSpPr>
        <p:spPr>
          <a:xfrm>
            <a:off x="276549" y="920215"/>
            <a:ext cx="3741997" cy="584775"/>
          </a:xfrm>
          <a:prstGeom prst="rect">
            <a:avLst/>
          </a:prstGeom>
          <a:noFill/>
        </p:spPr>
        <p:txBody>
          <a:bodyPr wrap="square" rtlCol="0">
            <a:spAutoFit/>
          </a:bodyPr>
          <a:lstStyle/>
          <a:p>
            <a:r>
              <a:rPr lang="en-US" sz="3200" dirty="0">
                <a:latin typeface="Century Gothic" panose="020B0502020202020204" pitchFamily="34" charset="0"/>
              </a:rPr>
              <a:t>TASK#3: QUOTES </a:t>
            </a:r>
          </a:p>
        </p:txBody>
      </p:sp>
      <p:graphicFrame>
        <p:nvGraphicFramePr>
          <p:cNvPr id="5" name="Table 4"/>
          <p:cNvGraphicFramePr>
            <a:graphicFrameLocks noGrp="1"/>
          </p:cNvGraphicFramePr>
          <p:nvPr>
            <p:extLst/>
          </p:nvPr>
        </p:nvGraphicFramePr>
        <p:xfrm>
          <a:off x="457992" y="1628101"/>
          <a:ext cx="6856416" cy="3337560"/>
        </p:xfrm>
        <a:graphic>
          <a:graphicData uri="http://schemas.openxmlformats.org/drawingml/2006/table">
            <a:tbl>
              <a:tblPr firstRow="1" bandRow="1">
                <a:tableStyleId>{5940675A-B579-460E-94D1-54222C63F5DA}</a:tableStyleId>
              </a:tblPr>
              <a:tblGrid>
                <a:gridCol w="2848879">
                  <a:extLst>
                    <a:ext uri="{9D8B030D-6E8A-4147-A177-3AD203B41FA5}">
                      <a16:colId xmlns:a16="http://schemas.microsoft.com/office/drawing/2014/main" val="2876456589"/>
                    </a:ext>
                  </a:extLst>
                </a:gridCol>
                <a:gridCol w="579329">
                  <a:extLst>
                    <a:ext uri="{9D8B030D-6E8A-4147-A177-3AD203B41FA5}">
                      <a16:colId xmlns:a16="http://schemas.microsoft.com/office/drawing/2014/main" val="1228646416"/>
                    </a:ext>
                  </a:extLst>
                </a:gridCol>
                <a:gridCol w="2840277">
                  <a:extLst>
                    <a:ext uri="{9D8B030D-6E8A-4147-A177-3AD203B41FA5}">
                      <a16:colId xmlns:a16="http://schemas.microsoft.com/office/drawing/2014/main" val="3627339329"/>
                    </a:ext>
                  </a:extLst>
                </a:gridCol>
                <a:gridCol w="587931">
                  <a:extLst>
                    <a:ext uri="{9D8B030D-6E8A-4147-A177-3AD203B41FA5}">
                      <a16:colId xmlns:a16="http://schemas.microsoft.com/office/drawing/2014/main" val="2948856096"/>
                    </a:ext>
                  </a:extLst>
                </a:gridCol>
              </a:tblGrid>
              <a:tr h="370840">
                <a:tc>
                  <a:txBody>
                    <a:bodyPr/>
                    <a:lstStyle/>
                    <a:p>
                      <a:r>
                        <a:rPr lang="en-US" sz="1600" b="1" i="0" dirty="0">
                          <a:latin typeface="Century Gothic" panose="020B0502020202020204" pitchFamily="34" charset="0"/>
                        </a:rPr>
                        <a:t>Speaker</a:t>
                      </a:r>
                    </a:p>
                  </a:txBody>
                  <a:tcPr/>
                </a:tc>
                <a:tc>
                  <a:txBody>
                    <a:bodyPr/>
                    <a:lstStyle/>
                    <a:p>
                      <a:pPr algn="ctr"/>
                      <a:r>
                        <a:rPr lang="en-US" sz="1000" b="1" i="0" dirty="0">
                          <a:latin typeface="Century Gothic" panose="020B0502020202020204" pitchFamily="34" charset="0"/>
                        </a:rPr>
                        <a:t>Scene</a:t>
                      </a:r>
                    </a:p>
                  </a:txBody>
                  <a:tcPr anchor="ctr"/>
                </a:tc>
                <a:tc>
                  <a:txBody>
                    <a:bodyPr/>
                    <a:lstStyle/>
                    <a:p>
                      <a:r>
                        <a:rPr lang="en-US" sz="1600" b="1" i="0" dirty="0">
                          <a:latin typeface="Century Gothic" panose="020B0502020202020204" pitchFamily="34" charset="0"/>
                        </a:rPr>
                        <a:t>Speaker</a:t>
                      </a:r>
                    </a:p>
                  </a:txBody>
                  <a:tcPr/>
                </a:tc>
                <a:tc>
                  <a:txBody>
                    <a:bodyPr/>
                    <a:lstStyle/>
                    <a:p>
                      <a:pPr algn="ctr"/>
                      <a:r>
                        <a:rPr lang="en-US" sz="1000" b="1" i="0" dirty="0">
                          <a:latin typeface="Century Gothic" panose="020B0502020202020204" pitchFamily="34" charset="0"/>
                        </a:rPr>
                        <a:t>Scene</a:t>
                      </a:r>
                    </a:p>
                  </a:txBody>
                  <a:tcPr anchor="ctr"/>
                </a:tc>
                <a:extLst>
                  <a:ext uri="{0D108BD9-81ED-4DB2-BD59-A6C34878D82A}">
                    <a16:rowId xmlns:a16="http://schemas.microsoft.com/office/drawing/2014/main" val="3717388003"/>
                  </a:ext>
                </a:extLst>
              </a:tr>
              <a:tr h="370840">
                <a:tc>
                  <a:txBody>
                    <a:bodyPr/>
                    <a:lstStyle/>
                    <a:p>
                      <a:r>
                        <a:rPr lang="en-US" sz="1600" b="0" i="0" dirty="0">
                          <a:latin typeface="Century Gothic" panose="020B0502020202020204" pitchFamily="34" charset="0"/>
                        </a:rPr>
                        <a:t>1.</a:t>
                      </a:r>
                    </a:p>
                  </a:txBody>
                  <a:tcPr/>
                </a:tc>
                <a:tc>
                  <a:txBody>
                    <a:bodyPr/>
                    <a:lstStyle/>
                    <a:p>
                      <a:endParaRPr lang="en-US" sz="1600" b="0" i="0">
                        <a:latin typeface="Century Gothic" panose="020B0502020202020204" pitchFamily="34" charset="0"/>
                      </a:endParaRPr>
                    </a:p>
                  </a:txBody>
                  <a:tcPr/>
                </a:tc>
                <a:tc>
                  <a:txBody>
                    <a:bodyPr/>
                    <a:lstStyle/>
                    <a:p>
                      <a:r>
                        <a:rPr lang="en-US" sz="1600" b="0" i="0" dirty="0">
                          <a:latin typeface="Century Gothic" panose="020B0502020202020204" pitchFamily="34" charset="0"/>
                        </a:rPr>
                        <a:t>9.</a:t>
                      </a:r>
                    </a:p>
                  </a:txBody>
                  <a:tcPr/>
                </a:tc>
                <a:tc>
                  <a:txBody>
                    <a:bodyPr/>
                    <a:lstStyle/>
                    <a:p>
                      <a:endParaRPr lang="en-US" sz="1600" b="0" i="0" dirty="0">
                        <a:latin typeface="Century Gothic" panose="020B0502020202020204" pitchFamily="34" charset="0"/>
                      </a:endParaRPr>
                    </a:p>
                  </a:txBody>
                  <a:tcPr/>
                </a:tc>
                <a:extLst>
                  <a:ext uri="{0D108BD9-81ED-4DB2-BD59-A6C34878D82A}">
                    <a16:rowId xmlns:a16="http://schemas.microsoft.com/office/drawing/2014/main" val="46774151"/>
                  </a:ext>
                </a:extLst>
              </a:tr>
              <a:tr h="370840">
                <a:tc>
                  <a:txBody>
                    <a:bodyPr/>
                    <a:lstStyle/>
                    <a:p>
                      <a:r>
                        <a:rPr lang="en-US" sz="1600" b="0" i="0" dirty="0">
                          <a:latin typeface="Century Gothic" panose="020B0502020202020204" pitchFamily="34" charset="0"/>
                        </a:rPr>
                        <a:t>2.</a:t>
                      </a:r>
                    </a:p>
                  </a:txBody>
                  <a:tcPr/>
                </a:tc>
                <a:tc>
                  <a:txBody>
                    <a:bodyPr/>
                    <a:lstStyle/>
                    <a:p>
                      <a:endParaRPr lang="en-US" sz="1600" b="0" i="0">
                        <a:latin typeface="Century Gothic" panose="020B0502020202020204" pitchFamily="34" charset="0"/>
                      </a:endParaRPr>
                    </a:p>
                  </a:txBody>
                  <a:tcPr/>
                </a:tc>
                <a:tc>
                  <a:txBody>
                    <a:bodyPr/>
                    <a:lstStyle/>
                    <a:p>
                      <a:r>
                        <a:rPr lang="en-US" sz="1600" b="0" i="0" dirty="0">
                          <a:latin typeface="Century Gothic" panose="020B0502020202020204" pitchFamily="34" charset="0"/>
                        </a:rPr>
                        <a:t>10.</a:t>
                      </a:r>
                    </a:p>
                  </a:txBody>
                  <a:tcPr/>
                </a:tc>
                <a:tc>
                  <a:txBody>
                    <a:bodyPr/>
                    <a:lstStyle/>
                    <a:p>
                      <a:endParaRPr lang="en-US" sz="1600" b="0" i="0" dirty="0">
                        <a:latin typeface="Century Gothic" panose="020B0502020202020204" pitchFamily="34" charset="0"/>
                      </a:endParaRPr>
                    </a:p>
                  </a:txBody>
                  <a:tcPr/>
                </a:tc>
                <a:extLst>
                  <a:ext uri="{0D108BD9-81ED-4DB2-BD59-A6C34878D82A}">
                    <a16:rowId xmlns:a16="http://schemas.microsoft.com/office/drawing/2014/main" val="2324276949"/>
                  </a:ext>
                </a:extLst>
              </a:tr>
              <a:tr h="370840">
                <a:tc>
                  <a:txBody>
                    <a:bodyPr/>
                    <a:lstStyle/>
                    <a:p>
                      <a:r>
                        <a:rPr lang="en-US" sz="1600" b="0" i="0" dirty="0">
                          <a:latin typeface="Century Gothic" panose="020B0502020202020204" pitchFamily="34" charset="0"/>
                        </a:rPr>
                        <a:t>3.</a:t>
                      </a:r>
                    </a:p>
                  </a:txBody>
                  <a:tcPr/>
                </a:tc>
                <a:tc>
                  <a:txBody>
                    <a:bodyPr/>
                    <a:lstStyle/>
                    <a:p>
                      <a:endParaRPr lang="en-US" sz="1600" b="0" i="0">
                        <a:latin typeface="Century Gothic" panose="020B0502020202020204" pitchFamily="34" charset="0"/>
                      </a:endParaRPr>
                    </a:p>
                  </a:txBody>
                  <a:tcPr/>
                </a:tc>
                <a:tc>
                  <a:txBody>
                    <a:bodyPr/>
                    <a:lstStyle/>
                    <a:p>
                      <a:r>
                        <a:rPr lang="en-US" sz="1600" b="0" i="0" dirty="0">
                          <a:latin typeface="Century Gothic" panose="020B0502020202020204" pitchFamily="34" charset="0"/>
                        </a:rPr>
                        <a:t>11.</a:t>
                      </a:r>
                    </a:p>
                  </a:txBody>
                  <a:tcPr/>
                </a:tc>
                <a:tc>
                  <a:txBody>
                    <a:bodyPr/>
                    <a:lstStyle/>
                    <a:p>
                      <a:endParaRPr lang="en-US" sz="1600" b="0" i="0" dirty="0">
                        <a:latin typeface="Century Gothic" panose="020B0502020202020204" pitchFamily="34" charset="0"/>
                      </a:endParaRPr>
                    </a:p>
                  </a:txBody>
                  <a:tcPr/>
                </a:tc>
                <a:extLst>
                  <a:ext uri="{0D108BD9-81ED-4DB2-BD59-A6C34878D82A}">
                    <a16:rowId xmlns:a16="http://schemas.microsoft.com/office/drawing/2014/main" val="737492226"/>
                  </a:ext>
                </a:extLst>
              </a:tr>
              <a:tr h="370840">
                <a:tc>
                  <a:txBody>
                    <a:bodyPr/>
                    <a:lstStyle/>
                    <a:p>
                      <a:r>
                        <a:rPr lang="en-US" sz="1600" b="0" i="0" dirty="0">
                          <a:latin typeface="Century Gothic" panose="020B0502020202020204" pitchFamily="34" charset="0"/>
                        </a:rPr>
                        <a:t>4.</a:t>
                      </a:r>
                    </a:p>
                  </a:txBody>
                  <a:tcPr/>
                </a:tc>
                <a:tc>
                  <a:txBody>
                    <a:bodyPr/>
                    <a:lstStyle/>
                    <a:p>
                      <a:endParaRPr lang="en-US" sz="1600" b="0" i="0">
                        <a:latin typeface="Century Gothic" panose="020B0502020202020204" pitchFamily="34" charset="0"/>
                      </a:endParaRPr>
                    </a:p>
                  </a:txBody>
                  <a:tcPr/>
                </a:tc>
                <a:tc>
                  <a:txBody>
                    <a:bodyPr/>
                    <a:lstStyle/>
                    <a:p>
                      <a:r>
                        <a:rPr lang="en-US" sz="1600" b="0" i="0" dirty="0">
                          <a:latin typeface="Century Gothic" panose="020B0502020202020204" pitchFamily="34" charset="0"/>
                        </a:rPr>
                        <a:t>12.</a:t>
                      </a:r>
                    </a:p>
                  </a:txBody>
                  <a:tcPr/>
                </a:tc>
                <a:tc>
                  <a:txBody>
                    <a:bodyPr/>
                    <a:lstStyle/>
                    <a:p>
                      <a:endParaRPr lang="en-US" sz="1600" b="0" i="0" dirty="0">
                        <a:latin typeface="Century Gothic" panose="020B0502020202020204" pitchFamily="34" charset="0"/>
                      </a:endParaRPr>
                    </a:p>
                  </a:txBody>
                  <a:tcPr/>
                </a:tc>
                <a:extLst>
                  <a:ext uri="{0D108BD9-81ED-4DB2-BD59-A6C34878D82A}">
                    <a16:rowId xmlns:a16="http://schemas.microsoft.com/office/drawing/2014/main" val="823560295"/>
                  </a:ext>
                </a:extLst>
              </a:tr>
              <a:tr h="370840">
                <a:tc>
                  <a:txBody>
                    <a:bodyPr/>
                    <a:lstStyle/>
                    <a:p>
                      <a:r>
                        <a:rPr lang="en-US" sz="1600" b="0" i="0" dirty="0">
                          <a:latin typeface="Century Gothic" panose="020B0502020202020204" pitchFamily="34" charset="0"/>
                        </a:rPr>
                        <a:t>5.</a:t>
                      </a:r>
                    </a:p>
                  </a:txBody>
                  <a:tcPr/>
                </a:tc>
                <a:tc>
                  <a:txBody>
                    <a:bodyPr/>
                    <a:lstStyle/>
                    <a:p>
                      <a:endParaRPr lang="en-US" sz="1600" b="0" i="0">
                        <a:latin typeface="Century Gothic" panose="020B0502020202020204" pitchFamily="34" charset="0"/>
                      </a:endParaRPr>
                    </a:p>
                  </a:txBody>
                  <a:tcPr/>
                </a:tc>
                <a:tc>
                  <a:txBody>
                    <a:bodyPr/>
                    <a:lstStyle/>
                    <a:p>
                      <a:r>
                        <a:rPr lang="en-US" sz="1600" b="0" i="0" dirty="0">
                          <a:latin typeface="Century Gothic" panose="020B0502020202020204" pitchFamily="34" charset="0"/>
                        </a:rPr>
                        <a:t>13.</a:t>
                      </a:r>
                    </a:p>
                  </a:txBody>
                  <a:tcPr/>
                </a:tc>
                <a:tc>
                  <a:txBody>
                    <a:bodyPr/>
                    <a:lstStyle/>
                    <a:p>
                      <a:endParaRPr lang="en-US" sz="1600" b="0" i="0" dirty="0">
                        <a:latin typeface="Century Gothic" panose="020B0502020202020204" pitchFamily="34" charset="0"/>
                      </a:endParaRPr>
                    </a:p>
                  </a:txBody>
                  <a:tcPr/>
                </a:tc>
                <a:extLst>
                  <a:ext uri="{0D108BD9-81ED-4DB2-BD59-A6C34878D82A}">
                    <a16:rowId xmlns:a16="http://schemas.microsoft.com/office/drawing/2014/main" val="2106216436"/>
                  </a:ext>
                </a:extLst>
              </a:tr>
              <a:tr h="370840">
                <a:tc>
                  <a:txBody>
                    <a:bodyPr/>
                    <a:lstStyle/>
                    <a:p>
                      <a:r>
                        <a:rPr lang="en-US" sz="1600" b="0" i="0" dirty="0">
                          <a:latin typeface="Century Gothic" panose="020B0502020202020204" pitchFamily="34" charset="0"/>
                        </a:rPr>
                        <a:t>6.</a:t>
                      </a:r>
                    </a:p>
                  </a:txBody>
                  <a:tcPr/>
                </a:tc>
                <a:tc>
                  <a:txBody>
                    <a:bodyPr/>
                    <a:lstStyle/>
                    <a:p>
                      <a:endParaRPr lang="en-US" sz="1600" b="0" i="0">
                        <a:latin typeface="Century Gothic" panose="020B0502020202020204" pitchFamily="34" charset="0"/>
                      </a:endParaRPr>
                    </a:p>
                  </a:txBody>
                  <a:tcPr/>
                </a:tc>
                <a:tc>
                  <a:txBody>
                    <a:bodyPr/>
                    <a:lstStyle/>
                    <a:p>
                      <a:r>
                        <a:rPr lang="en-US" sz="1600" b="0" i="0" dirty="0">
                          <a:latin typeface="Century Gothic" panose="020B0502020202020204" pitchFamily="34" charset="0"/>
                        </a:rPr>
                        <a:t>14.</a:t>
                      </a:r>
                    </a:p>
                  </a:txBody>
                  <a:tcPr/>
                </a:tc>
                <a:tc>
                  <a:txBody>
                    <a:bodyPr/>
                    <a:lstStyle/>
                    <a:p>
                      <a:endParaRPr lang="en-US" sz="1600" b="0" i="0" dirty="0">
                        <a:latin typeface="Century Gothic" panose="020B0502020202020204" pitchFamily="34" charset="0"/>
                      </a:endParaRPr>
                    </a:p>
                  </a:txBody>
                  <a:tcPr/>
                </a:tc>
                <a:extLst>
                  <a:ext uri="{0D108BD9-81ED-4DB2-BD59-A6C34878D82A}">
                    <a16:rowId xmlns:a16="http://schemas.microsoft.com/office/drawing/2014/main" val="643790374"/>
                  </a:ext>
                </a:extLst>
              </a:tr>
              <a:tr h="370840">
                <a:tc>
                  <a:txBody>
                    <a:bodyPr/>
                    <a:lstStyle/>
                    <a:p>
                      <a:r>
                        <a:rPr lang="en-US" sz="1600" b="0" i="0" dirty="0">
                          <a:latin typeface="Century Gothic" panose="020B0502020202020204" pitchFamily="34" charset="0"/>
                        </a:rPr>
                        <a:t>7.</a:t>
                      </a:r>
                    </a:p>
                  </a:txBody>
                  <a:tcPr/>
                </a:tc>
                <a:tc>
                  <a:txBody>
                    <a:bodyPr/>
                    <a:lstStyle/>
                    <a:p>
                      <a:endParaRPr lang="en-US" sz="1600" b="0" i="0">
                        <a:latin typeface="Century Gothic" panose="020B0502020202020204" pitchFamily="34" charset="0"/>
                      </a:endParaRPr>
                    </a:p>
                  </a:txBody>
                  <a:tcPr/>
                </a:tc>
                <a:tc>
                  <a:txBody>
                    <a:bodyPr/>
                    <a:lstStyle/>
                    <a:p>
                      <a:r>
                        <a:rPr lang="en-US" sz="1600" b="0" i="0" dirty="0">
                          <a:latin typeface="Century Gothic" panose="020B0502020202020204" pitchFamily="34" charset="0"/>
                        </a:rPr>
                        <a:t>15.</a:t>
                      </a:r>
                    </a:p>
                  </a:txBody>
                  <a:tcPr>
                    <a:lnB w="12700" cap="flat" cmpd="sng" algn="ctr">
                      <a:solidFill>
                        <a:schemeClr val="tx1"/>
                      </a:solidFill>
                      <a:prstDash val="solid"/>
                      <a:round/>
                      <a:headEnd type="none" w="med" len="med"/>
                      <a:tailEnd type="none" w="med" len="med"/>
                    </a:lnB>
                  </a:tcPr>
                </a:tc>
                <a:tc>
                  <a:txBody>
                    <a:bodyPr/>
                    <a:lstStyle/>
                    <a:p>
                      <a:endParaRPr lang="en-US" sz="1600" b="0" i="0" dirty="0">
                        <a:latin typeface="Century Gothic" panose="020B0502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7929272"/>
                  </a:ext>
                </a:extLst>
              </a:tr>
              <a:tr h="370840">
                <a:tc>
                  <a:txBody>
                    <a:bodyPr/>
                    <a:lstStyle/>
                    <a:p>
                      <a:r>
                        <a:rPr lang="en-US" sz="1600" b="0" i="0" dirty="0">
                          <a:latin typeface="Century Gothic" panose="020B0502020202020204" pitchFamily="34" charset="0"/>
                        </a:rPr>
                        <a:t>8.</a:t>
                      </a:r>
                    </a:p>
                  </a:txBody>
                  <a:tcPr/>
                </a:tc>
                <a:tc>
                  <a:txBody>
                    <a:bodyPr/>
                    <a:lstStyle/>
                    <a:p>
                      <a:endParaRPr lang="en-US" sz="1600" b="0" i="0">
                        <a:latin typeface="Century Gothic" panose="020B0502020202020204" pitchFamily="34" charset="0"/>
                      </a:endParaRPr>
                    </a:p>
                  </a:txBody>
                  <a:tcPr>
                    <a:lnR w="12700" cap="flat" cmpd="sng" algn="ctr">
                      <a:solidFill>
                        <a:schemeClr val="tx1"/>
                      </a:solidFill>
                      <a:prstDash val="solid"/>
                      <a:round/>
                      <a:headEnd type="none" w="med" len="med"/>
                      <a:tailEnd type="none" w="med" len="med"/>
                    </a:lnR>
                  </a:tcPr>
                </a:tc>
                <a:tc gridSpan="2">
                  <a:txBody>
                    <a:bodyPr/>
                    <a:lstStyle/>
                    <a:p>
                      <a:endParaRPr lang="en-US" sz="1600" b="0" i="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600" b="0" i="0" dirty="0">
                        <a:latin typeface="Century Gothic" panose="020B0502020202020204" pitchFamily="34" charset="0"/>
                      </a:endParaRPr>
                    </a:p>
                  </a:txBody>
                  <a:tcPr/>
                </a:tc>
                <a:extLst>
                  <a:ext uri="{0D108BD9-81ED-4DB2-BD59-A6C34878D82A}">
                    <a16:rowId xmlns:a16="http://schemas.microsoft.com/office/drawing/2014/main" val="4244165513"/>
                  </a:ext>
                </a:extLst>
              </a:tr>
            </a:tbl>
          </a:graphicData>
        </a:graphic>
      </p:graphicFrame>
      <p:graphicFrame>
        <p:nvGraphicFramePr>
          <p:cNvPr id="6" name="Table 5"/>
          <p:cNvGraphicFramePr>
            <a:graphicFrameLocks noGrp="1"/>
          </p:cNvGraphicFramePr>
          <p:nvPr>
            <p:extLst/>
          </p:nvPr>
        </p:nvGraphicFramePr>
        <p:xfrm>
          <a:off x="2162175" y="5551998"/>
          <a:ext cx="3448050" cy="797560"/>
        </p:xfrm>
        <a:graphic>
          <a:graphicData uri="http://schemas.openxmlformats.org/drawingml/2006/table">
            <a:tbl>
              <a:tblPr firstRow="1" bandRow="1">
                <a:tableStyleId>{5940675A-B579-460E-94D1-54222C63F5DA}</a:tableStyleId>
              </a:tblPr>
              <a:tblGrid>
                <a:gridCol w="1149350">
                  <a:extLst>
                    <a:ext uri="{9D8B030D-6E8A-4147-A177-3AD203B41FA5}">
                      <a16:colId xmlns:a16="http://schemas.microsoft.com/office/drawing/2014/main" val="3735601078"/>
                    </a:ext>
                  </a:extLst>
                </a:gridCol>
                <a:gridCol w="1149350">
                  <a:extLst>
                    <a:ext uri="{9D8B030D-6E8A-4147-A177-3AD203B41FA5}">
                      <a16:colId xmlns:a16="http://schemas.microsoft.com/office/drawing/2014/main" val="3192400756"/>
                    </a:ext>
                  </a:extLst>
                </a:gridCol>
                <a:gridCol w="1149350">
                  <a:extLst>
                    <a:ext uri="{9D8B030D-6E8A-4147-A177-3AD203B41FA5}">
                      <a16:colId xmlns:a16="http://schemas.microsoft.com/office/drawing/2014/main" val="3261590132"/>
                    </a:ext>
                  </a:extLst>
                </a:gridCol>
              </a:tblGrid>
              <a:tr h="370840">
                <a:tc>
                  <a:txBody>
                    <a:bodyPr/>
                    <a:lstStyle/>
                    <a:p>
                      <a:pPr algn="ctr"/>
                      <a:endParaRPr lang="en-US" sz="1100" b="1" i="0" dirty="0">
                        <a:latin typeface="Century Gothic" panose="020B0502020202020204" pitchFamily="34" charset="0"/>
                      </a:endParaRPr>
                    </a:p>
                  </a:txBody>
                  <a:tcPr anchor="ctr"/>
                </a:tc>
                <a:tc>
                  <a:txBody>
                    <a:bodyPr/>
                    <a:lstStyle/>
                    <a:p>
                      <a:pPr algn="ctr"/>
                      <a:endParaRPr lang="en-US" sz="1100" b="1" i="0">
                        <a:latin typeface="Century Gothic" panose="020B0502020202020204" pitchFamily="34" charset="0"/>
                      </a:endParaRPr>
                    </a:p>
                  </a:txBody>
                  <a:tcPr anchor="ctr"/>
                </a:tc>
                <a:tc>
                  <a:txBody>
                    <a:bodyPr/>
                    <a:lstStyle/>
                    <a:p>
                      <a:pPr algn="ctr"/>
                      <a:endParaRPr lang="en-US" sz="1100" b="1" i="0">
                        <a:latin typeface="Century Gothic" panose="020B0502020202020204" pitchFamily="34" charset="0"/>
                      </a:endParaRPr>
                    </a:p>
                  </a:txBody>
                  <a:tcPr anchor="ctr"/>
                </a:tc>
                <a:extLst>
                  <a:ext uri="{0D108BD9-81ED-4DB2-BD59-A6C34878D82A}">
                    <a16:rowId xmlns:a16="http://schemas.microsoft.com/office/drawing/2014/main" val="1575908092"/>
                  </a:ext>
                </a:extLst>
              </a:tr>
              <a:tr h="370840">
                <a:tc>
                  <a:txBody>
                    <a:bodyPr/>
                    <a:lstStyle/>
                    <a:p>
                      <a:pPr algn="ctr"/>
                      <a:r>
                        <a:rPr lang="en-US" sz="1100" b="1" i="0" dirty="0">
                          <a:latin typeface="Century Gothic" panose="020B0502020202020204" pitchFamily="34" charset="0"/>
                        </a:rPr>
                        <a:t>Romeo’s 3</a:t>
                      </a:r>
                      <a:r>
                        <a:rPr lang="en-US" sz="1100" b="1" i="0" baseline="30000" dirty="0">
                          <a:latin typeface="Century Gothic" panose="020B0502020202020204" pitchFamily="34" charset="0"/>
                        </a:rPr>
                        <a:t>rd</a:t>
                      </a:r>
                      <a:r>
                        <a:rPr lang="en-US" sz="1100" b="1" i="0" dirty="0">
                          <a:latin typeface="Century Gothic" panose="020B0502020202020204" pitchFamily="34" charset="0"/>
                        </a:rPr>
                        <a:t> Quote</a:t>
                      </a:r>
                    </a:p>
                  </a:txBody>
                  <a:tcPr anchor="ctr"/>
                </a:tc>
                <a:tc>
                  <a:txBody>
                    <a:bodyPr/>
                    <a:lstStyle/>
                    <a:p>
                      <a:pPr algn="ctr"/>
                      <a:r>
                        <a:rPr lang="en-US" sz="1100" b="1" i="0" dirty="0">
                          <a:latin typeface="Century Gothic" panose="020B0502020202020204" pitchFamily="34" charset="0"/>
                        </a:rPr>
                        <a:t>Nurse’s 1</a:t>
                      </a:r>
                      <a:r>
                        <a:rPr lang="en-US" sz="1100" b="1" i="0" baseline="30000" dirty="0">
                          <a:latin typeface="Century Gothic" panose="020B0502020202020204" pitchFamily="34" charset="0"/>
                        </a:rPr>
                        <a:t>st</a:t>
                      </a:r>
                      <a:r>
                        <a:rPr lang="en-US" sz="1100" b="1" i="0" dirty="0">
                          <a:latin typeface="Century Gothic" panose="020B0502020202020204" pitchFamily="34" charset="0"/>
                        </a:rPr>
                        <a:t> Quote</a:t>
                      </a:r>
                    </a:p>
                  </a:txBody>
                  <a:tcPr anchor="ctr"/>
                </a:tc>
                <a:tc>
                  <a:txBody>
                    <a:bodyPr/>
                    <a:lstStyle/>
                    <a:p>
                      <a:pPr algn="ctr"/>
                      <a:r>
                        <a:rPr lang="en-US" sz="1100" b="1" i="0" dirty="0">
                          <a:latin typeface="Century Gothic" panose="020B0502020202020204" pitchFamily="34" charset="0"/>
                        </a:rPr>
                        <a:t>Tybalt’s 2</a:t>
                      </a:r>
                      <a:r>
                        <a:rPr lang="en-US" sz="1100" b="1" i="0" baseline="30000" dirty="0">
                          <a:latin typeface="Century Gothic" panose="020B0502020202020204" pitchFamily="34" charset="0"/>
                        </a:rPr>
                        <a:t>nd</a:t>
                      </a:r>
                      <a:r>
                        <a:rPr lang="en-US" sz="1100" b="1" i="0" dirty="0">
                          <a:latin typeface="Century Gothic" panose="020B0502020202020204" pitchFamily="34" charset="0"/>
                        </a:rPr>
                        <a:t>  Quote</a:t>
                      </a:r>
                    </a:p>
                  </a:txBody>
                  <a:tcPr anchor="ctr"/>
                </a:tc>
                <a:extLst>
                  <a:ext uri="{0D108BD9-81ED-4DB2-BD59-A6C34878D82A}">
                    <a16:rowId xmlns:a16="http://schemas.microsoft.com/office/drawing/2014/main" val="3256114425"/>
                  </a:ext>
                </a:extLst>
              </a:tr>
            </a:tbl>
          </a:graphicData>
        </a:graphic>
      </p:graphicFrame>
      <p:sp>
        <p:nvSpPr>
          <p:cNvPr id="7" name="TextBox 6"/>
          <p:cNvSpPr txBox="1"/>
          <p:nvPr/>
        </p:nvSpPr>
        <p:spPr>
          <a:xfrm>
            <a:off x="3061398" y="5244221"/>
            <a:ext cx="1649603" cy="307777"/>
          </a:xfrm>
          <a:prstGeom prst="rect">
            <a:avLst/>
          </a:prstGeom>
          <a:noFill/>
        </p:spPr>
        <p:txBody>
          <a:bodyPr wrap="square" rtlCol="0">
            <a:spAutoFit/>
          </a:bodyPr>
          <a:lstStyle/>
          <a:p>
            <a:pPr algn="ctr"/>
            <a:r>
              <a:rPr lang="en-US" sz="1400" b="1" dirty="0">
                <a:latin typeface="Century Gothic" panose="020B0502020202020204" pitchFamily="34" charset="0"/>
              </a:rPr>
              <a:t>Code:</a:t>
            </a:r>
          </a:p>
        </p:txBody>
      </p:sp>
      <p:sp>
        <p:nvSpPr>
          <p:cNvPr id="8" name="TextBox 7"/>
          <p:cNvSpPr txBox="1"/>
          <p:nvPr/>
        </p:nvSpPr>
        <p:spPr>
          <a:xfrm>
            <a:off x="276549" y="6753591"/>
            <a:ext cx="4151072" cy="584775"/>
          </a:xfrm>
          <a:prstGeom prst="rect">
            <a:avLst/>
          </a:prstGeom>
          <a:noFill/>
        </p:spPr>
        <p:txBody>
          <a:bodyPr wrap="square" rtlCol="0">
            <a:spAutoFit/>
          </a:bodyPr>
          <a:lstStyle/>
          <a:p>
            <a:r>
              <a:rPr lang="en-US" sz="3200" dirty="0">
                <a:latin typeface="Century Gothic" panose="020B0502020202020204" pitchFamily="34" charset="0"/>
              </a:rPr>
              <a:t>TASK 4: CLOSE READ </a:t>
            </a:r>
          </a:p>
        </p:txBody>
      </p:sp>
      <p:sp>
        <p:nvSpPr>
          <p:cNvPr id="10" name="TextBox 9"/>
          <p:cNvSpPr txBox="1"/>
          <p:nvPr/>
        </p:nvSpPr>
        <p:spPr>
          <a:xfrm>
            <a:off x="3060554" y="7434622"/>
            <a:ext cx="1649603" cy="307777"/>
          </a:xfrm>
          <a:prstGeom prst="rect">
            <a:avLst/>
          </a:prstGeom>
          <a:noFill/>
        </p:spPr>
        <p:txBody>
          <a:bodyPr wrap="square" rtlCol="0">
            <a:spAutoFit/>
          </a:bodyPr>
          <a:lstStyle/>
          <a:p>
            <a:pPr algn="ctr"/>
            <a:r>
              <a:rPr lang="en-US" sz="1400" b="1" dirty="0">
                <a:latin typeface="Century Gothic" panose="020B0502020202020204" pitchFamily="34" charset="0"/>
              </a:rPr>
              <a:t>Code Word:</a:t>
            </a:r>
          </a:p>
        </p:txBody>
      </p:sp>
      <p:graphicFrame>
        <p:nvGraphicFramePr>
          <p:cNvPr id="11" name="Table 10"/>
          <p:cNvGraphicFramePr>
            <a:graphicFrameLocks noGrp="1"/>
          </p:cNvGraphicFramePr>
          <p:nvPr>
            <p:extLst/>
          </p:nvPr>
        </p:nvGraphicFramePr>
        <p:xfrm>
          <a:off x="2545168" y="7831676"/>
          <a:ext cx="2682064" cy="375441"/>
        </p:xfrm>
        <a:graphic>
          <a:graphicData uri="http://schemas.openxmlformats.org/drawingml/2006/table">
            <a:tbl>
              <a:tblPr firstRow="1" bandRow="1">
                <a:tableStyleId>{5940675A-B579-460E-94D1-54222C63F5DA}</a:tableStyleId>
              </a:tblPr>
              <a:tblGrid>
                <a:gridCol w="335258">
                  <a:extLst>
                    <a:ext uri="{9D8B030D-6E8A-4147-A177-3AD203B41FA5}">
                      <a16:colId xmlns:a16="http://schemas.microsoft.com/office/drawing/2014/main" val="288564532"/>
                    </a:ext>
                  </a:extLst>
                </a:gridCol>
                <a:gridCol w="335258">
                  <a:extLst>
                    <a:ext uri="{9D8B030D-6E8A-4147-A177-3AD203B41FA5}">
                      <a16:colId xmlns:a16="http://schemas.microsoft.com/office/drawing/2014/main" val="229608255"/>
                    </a:ext>
                  </a:extLst>
                </a:gridCol>
                <a:gridCol w="335258">
                  <a:extLst>
                    <a:ext uri="{9D8B030D-6E8A-4147-A177-3AD203B41FA5}">
                      <a16:colId xmlns:a16="http://schemas.microsoft.com/office/drawing/2014/main" val="809615310"/>
                    </a:ext>
                  </a:extLst>
                </a:gridCol>
                <a:gridCol w="335258">
                  <a:extLst>
                    <a:ext uri="{9D8B030D-6E8A-4147-A177-3AD203B41FA5}">
                      <a16:colId xmlns:a16="http://schemas.microsoft.com/office/drawing/2014/main" val="2847888778"/>
                    </a:ext>
                  </a:extLst>
                </a:gridCol>
                <a:gridCol w="335258">
                  <a:extLst>
                    <a:ext uri="{9D8B030D-6E8A-4147-A177-3AD203B41FA5}">
                      <a16:colId xmlns:a16="http://schemas.microsoft.com/office/drawing/2014/main" val="948763665"/>
                    </a:ext>
                  </a:extLst>
                </a:gridCol>
                <a:gridCol w="335258">
                  <a:extLst>
                    <a:ext uri="{9D8B030D-6E8A-4147-A177-3AD203B41FA5}">
                      <a16:colId xmlns:a16="http://schemas.microsoft.com/office/drawing/2014/main" val="1230299889"/>
                    </a:ext>
                  </a:extLst>
                </a:gridCol>
                <a:gridCol w="335258">
                  <a:extLst>
                    <a:ext uri="{9D8B030D-6E8A-4147-A177-3AD203B41FA5}">
                      <a16:colId xmlns:a16="http://schemas.microsoft.com/office/drawing/2014/main" val="2341387724"/>
                    </a:ext>
                  </a:extLst>
                </a:gridCol>
                <a:gridCol w="335258">
                  <a:extLst>
                    <a:ext uri="{9D8B030D-6E8A-4147-A177-3AD203B41FA5}">
                      <a16:colId xmlns:a16="http://schemas.microsoft.com/office/drawing/2014/main" val="1769065769"/>
                    </a:ext>
                  </a:extLst>
                </a:gridCol>
              </a:tblGrid>
              <a:tr h="375441">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extLst>
                  <a:ext uri="{0D108BD9-81ED-4DB2-BD59-A6C34878D82A}">
                    <a16:rowId xmlns:a16="http://schemas.microsoft.com/office/drawing/2014/main" val="91783809"/>
                  </a:ext>
                </a:extLst>
              </a:tr>
            </a:tbl>
          </a:graphicData>
        </a:graphic>
      </p:graphicFrame>
      <p:sp>
        <p:nvSpPr>
          <p:cNvPr id="12" name="Rectangle 11"/>
          <p:cNvSpPr/>
          <p:nvPr/>
        </p:nvSpPr>
        <p:spPr>
          <a:xfrm>
            <a:off x="18288" y="18288"/>
            <a:ext cx="7735824" cy="1002182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55818" y="8820484"/>
            <a:ext cx="4660764" cy="584775"/>
          </a:xfrm>
          <a:prstGeom prst="rect">
            <a:avLst/>
          </a:prstGeom>
          <a:noFill/>
        </p:spPr>
        <p:txBody>
          <a:bodyPr wrap="square" rtlCol="0">
            <a:spAutoFit/>
          </a:bodyPr>
          <a:lstStyle/>
          <a:p>
            <a:pPr algn="ctr"/>
            <a:r>
              <a:rPr lang="en-US" sz="3200" dirty="0">
                <a:latin typeface="Century Gothic" panose="020B0502020202020204" pitchFamily="34" charset="0"/>
              </a:rPr>
              <a:t>Congratulations!</a:t>
            </a:r>
          </a:p>
        </p:txBody>
      </p:sp>
      <p:sp>
        <p:nvSpPr>
          <p:cNvPr id="14" name="TextBox 13"/>
          <p:cNvSpPr txBox="1"/>
          <p:nvPr/>
        </p:nvSpPr>
        <p:spPr>
          <a:xfrm>
            <a:off x="2190811" y="9396847"/>
            <a:ext cx="3390778" cy="400110"/>
          </a:xfrm>
          <a:prstGeom prst="rect">
            <a:avLst/>
          </a:prstGeom>
          <a:noFill/>
        </p:spPr>
        <p:txBody>
          <a:bodyPr wrap="square" rtlCol="0">
            <a:spAutoFit/>
          </a:bodyPr>
          <a:lstStyle/>
          <a:p>
            <a:pPr algn="ctr"/>
            <a:r>
              <a:rPr lang="en-US" sz="2000" b="1" dirty="0">
                <a:latin typeface="Century Gothic" panose="020B0502020202020204" pitchFamily="34" charset="0"/>
              </a:rPr>
              <a:t>You have all four keys</a:t>
            </a:r>
          </a:p>
        </p:txBody>
      </p:sp>
      <p:sp>
        <p:nvSpPr>
          <p:cNvPr id="15" name="TextBox 14">
            <a:extLst>
              <a:ext uri="{FF2B5EF4-FFF2-40B4-BE49-F238E27FC236}">
                <a16:creationId xmlns:a16="http://schemas.microsoft.com/office/drawing/2014/main" id="{98A4C5E1-B834-41AE-9CFC-56F9B125E0F5}"/>
              </a:ext>
            </a:extLst>
          </p:cNvPr>
          <p:cNvSpPr txBox="1"/>
          <p:nvPr/>
        </p:nvSpPr>
        <p:spPr>
          <a:xfrm>
            <a:off x="6845968" y="6804547"/>
            <a:ext cx="3234999" cy="2123658"/>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n-US" sz="1200" dirty="0">
                <a:latin typeface="Century Gothic" panose="020B0502020202020204" pitchFamily="34" charset="0"/>
              </a:rPr>
              <a:t>The concept here is a series of multiple-choice questions whose answers spell out a code word. You can make the letters of the multiple-choice anything you want (For example, options S, P, O, or E) to help spell out your desired codeword.</a:t>
            </a: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Students then write the code in the designated boxes on the </a:t>
            </a:r>
            <a:r>
              <a:rPr lang="en-US" sz="1200" b="1" dirty="0">
                <a:latin typeface="Century Gothic" panose="020B0502020202020204" pitchFamily="34" charset="0"/>
              </a:rPr>
              <a:t>Answer Sheet</a:t>
            </a:r>
            <a:r>
              <a:rPr lang="en-US" sz="1200" dirty="0">
                <a:latin typeface="Century Gothic" panose="020B0502020202020204" pitchFamily="34" charset="0"/>
              </a:rPr>
              <a:t>. The revealed word is the </a:t>
            </a:r>
            <a:r>
              <a:rPr lang="en-US" sz="1200" b="1" dirty="0">
                <a:latin typeface="Century Gothic" panose="020B0502020202020204" pitchFamily="34" charset="0"/>
              </a:rPr>
              <a:t>key</a:t>
            </a:r>
            <a:r>
              <a:rPr lang="en-US" sz="1200" dirty="0">
                <a:latin typeface="Century Gothic" panose="020B0502020202020204" pitchFamily="34" charset="0"/>
              </a:rPr>
              <a:t> for the level.</a:t>
            </a:r>
          </a:p>
        </p:txBody>
      </p:sp>
      <p:sp>
        <p:nvSpPr>
          <p:cNvPr id="16" name="TextBox 15">
            <a:extLst>
              <a:ext uri="{FF2B5EF4-FFF2-40B4-BE49-F238E27FC236}">
                <a16:creationId xmlns:a16="http://schemas.microsoft.com/office/drawing/2014/main" id="{3B3F2A32-E32E-488E-9DF6-F46B2012B674}"/>
              </a:ext>
            </a:extLst>
          </p:cNvPr>
          <p:cNvSpPr txBox="1"/>
          <p:nvPr/>
        </p:nvSpPr>
        <p:spPr>
          <a:xfrm>
            <a:off x="6869373" y="2308684"/>
            <a:ext cx="3234999" cy="323165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n-US" sz="1200" dirty="0">
                <a:latin typeface="Century Gothic" panose="020B0502020202020204" pitchFamily="34" charset="0"/>
              </a:rPr>
              <a:t>In this puzzle, students are basically transforming information into a number. They identify the speaker of each quote from Romeo &amp; Juliet and then identify the act and scene number. </a:t>
            </a:r>
            <a:r>
              <a:rPr lang="en-US" sz="1200" b="1" dirty="0">
                <a:latin typeface="Century Gothic" panose="020B0502020202020204" pitchFamily="34" charset="0"/>
              </a:rPr>
              <a:t>3.2 </a:t>
            </a:r>
            <a:r>
              <a:rPr lang="en-US" sz="1200" dirty="0">
                <a:latin typeface="Century Gothic" panose="020B0502020202020204" pitchFamily="34" charset="0"/>
              </a:rPr>
              <a:t>becomes “32” and </a:t>
            </a:r>
            <a:r>
              <a:rPr lang="en-US" sz="1200" b="1" dirty="0">
                <a:latin typeface="Century Gothic" panose="020B0502020202020204" pitchFamily="34" charset="0"/>
              </a:rPr>
              <a:t>1.4 </a:t>
            </a:r>
            <a:r>
              <a:rPr lang="en-US" sz="1200" dirty="0">
                <a:latin typeface="Century Gothic" panose="020B0502020202020204" pitchFamily="34" charset="0"/>
              </a:rPr>
              <a:t>becomes “14”. </a:t>
            </a: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If you have a combination lock you’d like to use, this type of puzzle translates perfectly to that.</a:t>
            </a:r>
          </a:p>
          <a:p>
            <a:pPr algn="ctr"/>
            <a:endParaRPr lang="en-US" sz="1200" dirty="0">
              <a:latin typeface="Century Gothic" panose="020B0502020202020204" pitchFamily="34" charset="0"/>
            </a:endParaRPr>
          </a:p>
          <a:p>
            <a:pPr algn="ctr"/>
            <a:r>
              <a:rPr lang="en-US" sz="1200" b="1" dirty="0">
                <a:latin typeface="Century Gothic" panose="020B0502020202020204" pitchFamily="34" charset="0"/>
              </a:rPr>
              <a:t>Other adaptations</a:t>
            </a:r>
            <a:r>
              <a:rPr lang="en-US" sz="1200" dirty="0">
                <a:latin typeface="Century Gothic" panose="020B0502020202020204" pitchFamily="34" charset="0"/>
              </a:rPr>
              <a:t>: This works for anything you can translate into a number. For example, students could come up with an element that fits a description and then look up its atomic number to create a code.</a:t>
            </a:r>
            <a:endParaRPr lang="en-US" sz="1200" b="1" dirty="0">
              <a:latin typeface="Century Gothic" panose="020B0502020202020204" pitchFamily="34" charset="0"/>
            </a:endParaRPr>
          </a:p>
        </p:txBody>
      </p:sp>
    </p:spTree>
    <p:extLst>
      <p:ext uri="{BB962C8B-B14F-4D97-AF65-F5344CB8AC3E}">
        <p14:creationId xmlns:p14="http://schemas.microsoft.com/office/powerpoint/2010/main" val="200476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 y="18288"/>
            <a:ext cx="7735824" cy="1002182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48378041"/>
              </p:ext>
            </p:extLst>
          </p:nvPr>
        </p:nvGraphicFramePr>
        <p:xfrm>
          <a:off x="243099" y="1011417"/>
          <a:ext cx="7286203" cy="8665985"/>
        </p:xfrm>
        <a:graphic>
          <a:graphicData uri="http://schemas.openxmlformats.org/drawingml/2006/table">
            <a:tbl>
              <a:tblPr firstRow="1" bandRow="1">
                <a:tableStyleId>{5940675A-B579-460E-94D1-54222C63F5DA}</a:tableStyleId>
              </a:tblPr>
              <a:tblGrid>
                <a:gridCol w="408065">
                  <a:extLst>
                    <a:ext uri="{9D8B030D-6E8A-4147-A177-3AD203B41FA5}">
                      <a16:colId xmlns:a16="http://schemas.microsoft.com/office/drawing/2014/main" val="587984377"/>
                    </a:ext>
                  </a:extLst>
                </a:gridCol>
                <a:gridCol w="1406236">
                  <a:extLst>
                    <a:ext uri="{9D8B030D-6E8A-4147-A177-3AD203B41FA5}">
                      <a16:colId xmlns:a16="http://schemas.microsoft.com/office/drawing/2014/main" val="3592939734"/>
                    </a:ext>
                  </a:extLst>
                </a:gridCol>
                <a:gridCol w="5471902">
                  <a:extLst>
                    <a:ext uri="{9D8B030D-6E8A-4147-A177-3AD203B41FA5}">
                      <a16:colId xmlns:a16="http://schemas.microsoft.com/office/drawing/2014/main" val="1228361767"/>
                    </a:ext>
                  </a:extLst>
                </a:gridCol>
              </a:tblGrid>
              <a:tr h="395601">
                <a:tc>
                  <a:txBody>
                    <a:bodyPr/>
                    <a:lstStyle/>
                    <a:p>
                      <a:pPr algn="ctr"/>
                      <a:r>
                        <a:rPr lang="en-US" sz="1600" b="1" i="0" dirty="0">
                          <a:latin typeface="Century Gothic" panose="020B0502020202020204" pitchFamily="34" charset="0"/>
                          <a:sym typeface="Wingdings 2" panose="05020102010507070707" pitchFamily="18" charset="2"/>
                        </a:rPr>
                        <a:t></a:t>
                      </a:r>
                      <a:endParaRPr lang="en-US" sz="1600" b="1" i="0" dirty="0">
                        <a:latin typeface="Century Gothic" panose="020B0502020202020204" pitchFamily="34" charset="0"/>
                      </a:endParaRPr>
                    </a:p>
                  </a:txBody>
                  <a:tcPr anchor="ctr"/>
                </a:tc>
                <a:tc>
                  <a:txBody>
                    <a:bodyPr/>
                    <a:lstStyle/>
                    <a:p>
                      <a:pPr algn="ctr"/>
                      <a:r>
                        <a:rPr lang="en-US" sz="1600" b="1" i="0" dirty="0">
                          <a:latin typeface="Century Gothic" panose="020B0502020202020204" pitchFamily="34" charset="0"/>
                        </a:rPr>
                        <a:t>To Print</a:t>
                      </a:r>
                    </a:p>
                  </a:txBody>
                  <a:tcPr anchor="ctr"/>
                </a:tc>
                <a:tc>
                  <a:txBody>
                    <a:bodyPr/>
                    <a:lstStyle/>
                    <a:p>
                      <a:pPr algn="ctr"/>
                      <a:r>
                        <a:rPr lang="en-US" sz="1600" b="1" i="0" dirty="0">
                          <a:latin typeface="Century Gothic" panose="020B0502020202020204" pitchFamily="34" charset="0"/>
                        </a:rPr>
                        <a:t>Considerations</a:t>
                      </a:r>
                    </a:p>
                  </a:txBody>
                  <a:tcPr anchor="ctr"/>
                </a:tc>
                <a:extLst>
                  <a:ext uri="{0D108BD9-81ED-4DB2-BD59-A6C34878D82A}">
                    <a16:rowId xmlns:a16="http://schemas.microsoft.com/office/drawing/2014/main" val="4005997080"/>
                  </a:ext>
                </a:extLst>
              </a:tr>
              <a:tr h="487728">
                <a:tc>
                  <a:txBody>
                    <a:bodyPr/>
                    <a:lstStyle/>
                    <a:p>
                      <a:pPr algn="ctr"/>
                      <a:endParaRPr lang="en-US" sz="1200" b="0" i="0" dirty="0">
                        <a:latin typeface="Century Gothic" panose="020B0502020202020204" pitchFamily="34" charset="0"/>
                      </a:endParaRPr>
                    </a:p>
                  </a:txBody>
                  <a:tcPr anchor="ctr"/>
                </a:tc>
                <a:tc>
                  <a:txBody>
                    <a:bodyPr/>
                    <a:lstStyle/>
                    <a:p>
                      <a:pPr algn="ctr"/>
                      <a:r>
                        <a:rPr lang="en-US" sz="1400" b="1" i="0" dirty="0">
                          <a:latin typeface="Century Gothic" panose="020B0502020202020204" pitchFamily="34" charset="0"/>
                        </a:rPr>
                        <a:t>Station Titles </a:t>
                      </a:r>
                    </a:p>
                  </a:txBody>
                  <a:tcPr anchor="ctr"/>
                </a:tc>
                <a:tc>
                  <a:txBody>
                    <a:bodyPr/>
                    <a:lstStyle/>
                    <a:p>
                      <a:r>
                        <a:rPr lang="en-US" sz="1200" b="0" i="0" dirty="0">
                          <a:latin typeface="Century Gothic" panose="020B0502020202020204" pitchFamily="34" charset="0"/>
                        </a:rPr>
                        <a:t>1 copy (on cardstock if possible), to be used throughout the day.</a:t>
                      </a:r>
                    </a:p>
                  </a:txBody>
                  <a:tcPr anchor="ctr"/>
                </a:tc>
                <a:extLst>
                  <a:ext uri="{0D108BD9-81ED-4DB2-BD59-A6C34878D82A}">
                    <a16:rowId xmlns:a16="http://schemas.microsoft.com/office/drawing/2014/main" val="4201339836"/>
                  </a:ext>
                </a:extLst>
              </a:tr>
              <a:tr h="682817">
                <a:tc>
                  <a:txBody>
                    <a:bodyPr/>
                    <a:lstStyle/>
                    <a:p>
                      <a:pPr algn="ctr"/>
                      <a:endParaRPr lang="en-US" sz="1200" b="0" i="0" dirty="0">
                        <a:latin typeface="Century Gothic" panose="020B0502020202020204" pitchFamily="34" charset="0"/>
                      </a:endParaRPr>
                    </a:p>
                  </a:txBody>
                  <a:tcPr anchor="ctr"/>
                </a:tc>
                <a:tc>
                  <a:txBody>
                    <a:bodyPr/>
                    <a:lstStyle/>
                    <a:p>
                      <a:pPr algn="ctr"/>
                      <a:r>
                        <a:rPr lang="en-US" sz="1400" b="1" i="0" dirty="0">
                          <a:latin typeface="Century Gothic" panose="020B0502020202020204" pitchFamily="34" charset="0"/>
                        </a:rPr>
                        <a:t>Task Descriptions </a:t>
                      </a:r>
                    </a:p>
                  </a:txBody>
                  <a:tcPr anchor="ctr"/>
                </a:tc>
                <a:tc>
                  <a:txBody>
                    <a:bodyPr/>
                    <a:lstStyle/>
                    <a:p>
                      <a:r>
                        <a:rPr lang="en-US" sz="1200" b="0" i="0" dirty="0">
                          <a:latin typeface="Century Gothic" panose="020B0502020202020204" pitchFamily="34" charset="0"/>
                        </a:rPr>
                        <a:t>3 copies (on cardstock if possible). Place two at each station, and keep a spare copy for yourself in case a card gets damaged.</a:t>
                      </a:r>
                    </a:p>
                  </a:txBody>
                  <a:tcPr anchor="ctr"/>
                </a:tc>
                <a:extLst>
                  <a:ext uri="{0D108BD9-81ED-4DB2-BD59-A6C34878D82A}">
                    <a16:rowId xmlns:a16="http://schemas.microsoft.com/office/drawing/2014/main" val="3991813803"/>
                  </a:ext>
                </a:extLst>
              </a:tr>
              <a:tr h="1463181">
                <a:tc>
                  <a:txBody>
                    <a:bodyPr/>
                    <a:lstStyle/>
                    <a:p>
                      <a:pPr algn="ctr"/>
                      <a:endParaRPr lang="en-US" sz="1200" b="0" i="0" dirty="0">
                        <a:latin typeface="Century Gothic" panose="020B0502020202020204" pitchFamily="34" charset="0"/>
                      </a:endParaRPr>
                    </a:p>
                  </a:txBody>
                  <a:tcPr anchor="ctr"/>
                </a:tc>
                <a:tc>
                  <a:txBody>
                    <a:bodyPr/>
                    <a:lstStyle/>
                    <a:p>
                      <a:pPr algn="ctr"/>
                      <a:r>
                        <a:rPr lang="en-US" sz="1400" b="1" i="0" dirty="0">
                          <a:latin typeface="Century Gothic" panose="020B0502020202020204" pitchFamily="34" charset="0"/>
                        </a:rPr>
                        <a:t>Clue Cards</a:t>
                      </a:r>
                      <a:endParaRPr lang="en-US" sz="1200" b="0" i="0" dirty="0">
                        <a:latin typeface="Century Gothic" panose="020B0502020202020204" pitchFamily="34" charset="0"/>
                      </a:endParaRPr>
                    </a:p>
                  </a:txBody>
                  <a:tcPr anchor="ctr"/>
                </a:tc>
                <a:tc>
                  <a:txBody>
                    <a:bodyPr/>
                    <a:lstStyle/>
                    <a:p>
                      <a:r>
                        <a:rPr lang="en-US" sz="1200" b="0" i="0" dirty="0">
                          <a:latin typeface="Century Gothic" panose="020B0502020202020204" pitchFamily="34" charset="0"/>
                        </a:rPr>
                        <a:t>1 copy per group. It will be easier for you to </a:t>
                      </a:r>
                      <a:r>
                        <a:rPr lang="en-US" sz="1200" b="0" i="0" u="sng" dirty="0">
                          <a:latin typeface="Century Gothic" panose="020B0502020202020204" pitchFamily="34" charset="0"/>
                        </a:rPr>
                        <a:t>reset the room</a:t>
                      </a:r>
                      <a:r>
                        <a:rPr lang="en-US" sz="1200" b="0" i="0" u="none" dirty="0">
                          <a:latin typeface="Century Gothic" panose="020B0502020202020204" pitchFamily="34" charset="0"/>
                        </a:rPr>
                        <a:t> between classes if you have a fresh copy of all of the clue cards. Instead of having to sort the sets of cards used by your previous class, you can just start over hiding them, etc. You don’t have to do this – you can also have students help you put the clues back. </a:t>
                      </a:r>
                      <a:r>
                        <a:rPr lang="en-US" sz="1200" b="1" i="0" u="none" dirty="0">
                          <a:latin typeface="Century Gothic" panose="020B0502020202020204" pitchFamily="34" charset="0"/>
                        </a:rPr>
                        <a:t>PREP NOTE: </a:t>
                      </a:r>
                      <a:r>
                        <a:rPr lang="en-US" sz="1200" b="0" i="0" u="none" dirty="0">
                          <a:latin typeface="Century Gothic" panose="020B0502020202020204" pitchFamily="34" charset="0"/>
                        </a:rPr>
                        <a:t>If you decide to “hide” some clues, make sure you cut them out in advance to make resetting the room faster. </a:t>
                      </a:r>
                      <a:endParaRPr lang="en-US" sz="1200" b="0" i="0" dirty="0">
                        <a:latin typeface="Century Gothic" panose="020B0502020202020204" pitchFamily="34" charset="0"/>
                      </a:endParaRPr>
                    </a:p>
                  </a:txBody>
                  <a:tcPr anchor="ctr"/>
                </a:tc>
                <a:extLst>
                  <a:ext uri="{0D108BD9-81ED-4DB2-BD59-A6C34878D82A}">
                    <a16:rowId xmlns:a16="http://schemas.microsoft.com/office/drawing/2014/main" val="2771188244"/>
                  </a:ext>
                </a:extLst>
              </a:tr>
              <a:tr h="864115">
                <a:tc>
                  <a:txBody>
                    <a:bodyPr/>
                    <a:lstStyle/>
                    <a:p>
                      <a:pPr algn="ctr"/>
                      <a:endParaRPr lang="en-US" sz="1200" b="0" i="0" dirty="0">
                        <a:latin typeface="Century Gothic" panose="020B0502020202020204" pitchFamily="34" charset="0"/>
                      </a:endParaRPr>
                    </a:p>
                  </a:txBody>
                  <a:tcPr anchor="ctr"/>
                </a:tc>
                <a:tc>
                  <a:txBody>
                    <a:bodyPr/>
                    <a:lstStyle/>
                    <a:p>
                      <a:pPr algn="ctr"/>
                      <a:r>
                        <a:rPr lang="en-US" sz="1400" b="1" i="0" dirty="0">
                          <a:latin typeface="Century Gothic" panose="020B0502020202020204" pitchFamily="34" charset="0"/>
                        </a:rPr>
                        <a:t>Jigsaw Puzzles</a:t>
                      </a:r>
                    </a:p>
                  </a:txBody>
                  <a:tcPr anchor="ctr"/>
                </a:tc>
                <a:tc>
                  <a:txBody>
                    <a:bodyPr/>
                    <a:lstStyle/>
                    <a:p>
                      <a:r>
                        <a:rPr lang="en-US" sz="1200" b="0" i="0" dirty="0">
                          <a:latin typeface="Century Gothic" panose="020B0502020202020204" pitchFamily="34" charset="0"/>
                        </a:rPr>
                        <a:t>5-6 copies for the station, to be used throughout the day. It will work best if each group can look at their own at the station. </a:t>
                      </a:r>
                      <a:r>
                        <a:rPr lang="en-US" sz="1200" b="1" i="0" dirty="0">
                          <a:latin typeface="Century Gothic" panose="020B0502020202020204" pitchFamily="34" charset="0"/>
                        </a:rPr>
                        <a:t>PREP NOTE: </a:t>
                      </a:r>
                      <a:r>
                        <a:rPr lang="en-US" sz="1200" b="0" i="0" dirty="0">
                          <a:latin typeface="Century Gothic" panose="020B0502020202020204" pitchFamily="34" charset="0"/>
                        </a:rPr>
                        <a:t>You should put the pieces in an envelope or plastic baggie and have students put everything back after they’ve finished.</a:t>
                      </a:r>
                    </a:p>
                  </a:txBody>
                  <a:tcPr anchor="ctr"/>
                </a:tc>
                <a:extLst>
                  <a:ext uri="{0D108BD9-81ED-4DB2-BD59-A6C34878D82A}">
                    <a16:rowId xmlns:a16="http://schemas.microsoft.com/office/drawing/2014/main" val="2936191997"/>
                  </a:ext>
                </a:extLst>
              </a:tr>
              <a:tr h="864115">
                <a:tc>
                  <a:txBody>
                    <a:bodyPr/>
                    <a:lstStyle/>
                    <a:p>
                      <a:pPr algn="ctr"/>
                      <a:endParaRPr lang="en-US" sz="1200" b="0" i="0" dirty="0">
                        <a:latin typeface="Century Gothic" panose="020B0502020202020204" pitchFamily="34" charset="0"/>
                      </a:endParaRPr>
                    </a:p>
                  </a:txBody>
                  <a:tcPr anchor="ctr"/>
                </a:tc>
                <a:tc>
                  <a:txBody>
                    <a:bodyPr/>
                    <a:lstStyle/>
                    <a:p>
                      <a:pPr algn="ctr"/>
                      <a:r>
                        <a:rPr lang="en-US" sz="1400" b="1" i="0" dirty="0">
                          <a:latin typeface="Century Gothic" panose="020B0502020202020204" pitchFamily="34" charset="0"/>
                        </a:rPr>
                        <a:t>Code Wheels or other Tools</a:t>
                      </a:r>
                      <a:endParaRPr lang="en-US" sz="1200" b="0" i="0" dirty="0">
                        <a:latin typeface="Century Gothic" panose="020B0502020202020204" pitchFamily="34" charset="0"/>
                      </a:endParaRPr>
                    </a:p>
                  </a:txBody>
                  <a:tcPr anchor="ctr"/>
                </a:tc>
                <a:tc>
                  <a:txBody>
                    <a:bodyPr/>
                    <a:lstStyle/>
                    <a:p>
                      <a:r>
                        <a:rPr lang="en-US" sz="1200" b="0" i="0" dirty="0">
                          <a:latin typeface="Century Gothic" panose="020B0502020202020204" pitchFamily="34" charset="0"/>
                        </a:rPr>
                        <a:t>4 models (on cardstock, if possible). Place three at the station, and keep a spare copy for yourself in case one gets damaged. Students may have to share these, but they will complain about other teams slowing them down if you don’t have more than one.</a:t>
                      </a:r>
                    </a:p>
                  </a:txBody>
                  <a:tcPr anchor="ctr"/>
                </a:tc>
                <a:extLst>
                  <a:ext uri="{0D108BD9-81ED-4DB2-BD59-A6C34878D82A}">
                    <a16:rowId xmlns:a16="http://schemas.microsoft.com/office/drawing/2014/main" val="3886446904"/>
                  </a:ext>
                </a:extLst>
              </a:tr>
              <a:tr h="877908">
                <a:tc>
                  <a:txBody>
                    <a:bodyPr/>
                    <a:lstStyle/>
                    <a:p>
                      <a:pPr algn="ctr"/>
                      <a:endParaRPr lang="en-US" sz="1200" b="0" i="0" dirty="0">
                        <a:latin typeface="Century Gothic" panose="020B0502020202020204" pitchFamily="34" charset="0"/>
                      </a:endParaRPr>
                    </a:p>
                  </a:txBody>
                  <a:tcPr anchor="ctr"/>
                </a:tc>
                <a:tc>
                  <a:txBody>
                    <a:bodyPr/>
                    <a:lstStyle/>
                    <a:p>
                      <a:pPr algn="ctr"/>
                      <a:r>
                        <a:rPr lang="en-US" sz="1400" b="1" i="0" dirty="0">
                          <a:latin typeface="Century Gothic" panose="020B0502020202020204" pitchFamily="34" charset="0"/>
                        </a:rPr>
                        <a:t>Close Reading Passage  </a:t>
                      </a:r>
                    </a:p>
                  </a:txBody>
                  <a:tcPr anchor="ctr"/>
                </a:tc>
                <a:tc>
                  <a:txBody>
                    <a:bodyPr/>
                    <a:lstStyle/>
                    <a:p>
                      <a:r>
                        <a:rPr lang="en-US" sz="1200" b="0" i="0" dirty="0">
                          <a:latin typeface="Century Gothic" panose="020B0502020202020204" pitchFamily="34" charset="0"/>
                        </a:rPr>
                        <a:t>1 copy per group for every class. (If we truly want to encourage students to underline and annotate as they take standardized tests, it makes sense to allow them to write on this paper, too.) You can also use </a:t>
                      </a:r>
                      <a:r>
                        <a:rPr lang="en-US" sz="1200" b="0" i="0" u="sng" dirty="0">
                          <a:latin typeface="Century Gothic" panose="020B0502020202020204" pitchFamily="34" charset="0"/>
                        </a:rPr>
                        <a:t>sheet protectors</a:t>
                      </a:r>
                      <a:r>
                        <a:rPr lang="en-US" sz="1200" b="0" i="0" u="none" dirty="0">
                          <a:latin typeface="Century Gothic" panose="020B0502020202020204" pitchFamily="34" charset="0"/>
                        </a:rPr>
                        <a:t> and dry erase markers to decrease your printing.</a:t>
                      </a:r>
                      <a:endParaRPr lang="en-US" sz="1200" b="0" i="0" dirty="0">
                        <a:latin typeface="Century Gothic" panose="020B0502020202020204" pitchFamily="34" charset="0"/>
                      </a:endParaRPr>
                    </a:p>
                  </a:txBody>
                  <a:tcPr anchor="ctr"/>
                </a:tc>
                <a:extLst>
                  <a:ext uri="{0D108BD9-81ED-4DB2-BD59-A6C34878D82A}">
                    <a16:rowId xmlns:a16="http://schemas.microsoft.com/office/drawing/2014/main" val="424887434"/>
                  </a:ext>
                </a:extLst>
              </a:tr>
              <a:tr h="487489">
                <a:tc>
                  <a:txBody>
                    <a:bodyPr/>
                    <a:lstStyle/>
                    <a:p>
                      <a:pPr algn="ctr"/>
                      <a:endParaRPr lang="en-US" sz="1200" b="0" i="0" dirty="0">
                        <a:latin typeface="Century Gothic" panose="020B0502020202020204" pitchFamily="34" charset="0"/>
                      </a:endParaRPr>
                    </a:p>
                  </a:txBody>
                  <a:tcPr anchor="ctr"/>
                </a:tc>
                <a:tc>
                  <a:txBody>
                    <a:bodyPr/>
                    <a:lstStyle/>
                    <a:p>
                      <a:pPr algn="ctr"/>
                      <a:r>
                        <a:rPr lang="en-US" sz="1400" b="1" i="0" dirty="0">
                          <a:latin typeface="Century Gothic" panose="020B0502020202020204" pitchFamily="34" charset="0"/>
                        </a:rPr>
                        <a:t>Answer Sheet </a:t>
                      </a:r>
                    </a:p>
                  </a:txBody>
                  <a:tcPr anchor="ctr"/>
                </a:tc>
                <a:tc>
                  <a:txBody>
                    <a:bodyPr/>
                    <a:lstStyle/>
                    <a:p>
                      <a:r>
                        <a:rPr lang="en-US" sz="1200" b="0" i="0" dirty="0">
                          <a:latin typeface="Century Gothic" panose="020B0502020202020204" pitchFamily="34" charset="0"/>
                        </a:rPr>
                        <a:t>1 per student. </a:t>
                      </a:r>
                      <a:r>
                        <a:rPr lang="en-US" sz="1200" b="1" i="0" dirty="0">
                          <a:latin typeface="Century Gothic" panose="020B0502020202020204" pitchFamily="34" charset="0"/>
                        </a:rPr>
                        <a:t>Students should write in pencil</a:t>
                      </a:r>
                      <a:r>
                        <a:rPr lang="en-US" sz="1200" b="0" i="0" dirty="0">
                          <a:latin typeface="Century Gothic" panose="020B0502020202020204" pitchFamily="34" charset="0"/>
                        </a:rPr>
                        <a:t>. You may also want to provide one clean copy per group.</a:t>
                      </a:r>
                    </a:p>
                  </a:txBody>
                  <a:tcPr anchor="ctr"/>
                </a:tc>
                <a:extLst>
                  <a:ext uri="{0D108BD9-81ED-4DB2-BD59-A6C34878D82A}">
                    <a16:rowId xmlns:a16="http://schemas.microsoft.com/office/drawing/2014/main" val="1074615792"/>
                  </a:ext>
                </a:extLst>
              </a:tr>
              <a:tr h="847677">
                <a:tc>
                  <a:txBody>
                    <a:bodyPr/>
                    <a:lstStyle/>
                    <a:p>
                      <a:pPr algn="ctr"/>
                      <a:endParaRPr lang="en-US" sz="1200" b="0" i="0" dirty="0">
                        <a:latin typeface="Century Gothic" panose="020B0502020202020204" pitchFamily="34" charset="0"/>
                      </a:endParaRPr>
                    </a:p>
                  </a:txBody>
                  <a:tcPr anchor="ctr"/>
                </a:tc>
                <a:tc>
                  <a:txBody>
                    <a:bodyPr/>
                    <a:lstStyle/>
                    <a:p>
                      <a:pPr algn="ctr"/>
                      <a:r>
                        <a:rPr lang="en-US" sz="1400" b="1" i="0" dirty="0">
                          <a:latin typeface="Century Gothic" panose="020B0502020202020204" pitchFamily="34" charset="0"/>
                        </a:rPr>
                        <a:t>“Oops” Cards </a:t>
                      </a:r>
                    </a:p>
                  </a:txBody>
                  <a:tcPr anchor="ctr"/>
                </a:tc>
                <a:tc>
                  <a:txBody>
                    <a:bodyPr/>
                    <a:lstStyle/>
                    <a:p>
                      <a:r>
                        <a:rPr lang="en-US" sz="1200" b="0" i="0" dirty="0">
                          <a:latin typeface="Century Gothic" panose="020B0502020202020204" pitchFamily="34" charset="0"/>
                        </a:rPr>
                        <a:t>(optional) Choose the length of time you’d like students to remain out of the game and print 3 copies of the appropriate page on cardstock if possible. You’ll reuse these throughout the day.</a:t>
                      </a:r>
                    </a:p>
                  </a:txBody>
                  <a:tcPr anchor="ctr"/>
                </a:tc>
                <a:extLst>
                  <a:ext uri="{0D108BD9-81ED-4DB2-BD59-A6C34878D82A}">
                    <a16:rowId xmlns:a16="http://schemas.microsoft.com/office/drawing/2014/main" val="548039336"/>
                  </a:ext>
                </a:extLst>
              </a:tr>
              <a:tr h="847677">
                <a:tc>
                  <a:txBody>
                    <a:bodyPr/>
                    <a:lstStyle/>
                    <a:p>
                      <a:pPr algn="ctr"/>
                      <a:endParaRPr lang="en-US" sz="1200" b="0" i="0" dirty="0">
                        <a:latin typeface="Century Gothic" panose="020B0502020202020204" pitchFamily="34" charset="0"/>
                      </a:endParaRPr>
                    </a:p>
                  </a:txBody>
                  <a:tcPr anchor="ctr"/>
                </a:tc>
                <a:tc>
                  <a:txBody>
                    <a:bodyPr/>
                    <a:lstStyle/>
                    <a:p>
                      <a:pPr algn="ctr"/>
                      <a:endParaRPr lang="en-US" sz="1400" b="1" i="0" dirty="0">
                        <a:latin typeface="Century Gothic" panose="020B0502020202020204" pitchFamily="34" charset="0"/>
                      </a:endParaRPr>
                    </a:p>
                  </a:txBody>
                  <a:tcPr anchor="ctr"/>
                </a:tc>
                <a:tc>
                  <a:txBody>
                    <a:bodyPr/>
                    <a:lstStyle/>
                    <a:p>
                      <a:endParaRPr lang="en-US" sz="1200" b="0" i="0" dirty="0">
                        <a:latin typeface="Century Gothic" panose="020B0502020202020204" pitchFamily="34" charset="0"/>
                      </a:endParaRPr>
                    </a:p>
                  </a:txBody>
                  <a:tcPr anchor="ctr"/>
                </a:tc>
                <a:extLst>
                  <a:ext uri="{0D108BD9-81ED-4DB2-BD59-A6C34878D82A}">
                    <a16:rowId xmlns:a16="http://schemas.microsoft.com/office/drawing/2014/main" val="210167263"/>
                  </a:ext>
                </a:extLst>
              </a:tr>
              <a:tr h="847677">
                <a:tc>
                  <a:txBody>
                    <a:bodyPr/>
                    <a:lstStyle/>
                    <a:p>
                      <a:pPr algn="ctr"/>
                      <a:endParaRPr lang="en-US" sz="1200" b="0" i="0" dirty="0">
                        <a:latin typeface="Century Gothic" panose="020B0502020202020204" pitchFamily="34" charset="0"/>
                      </a:endParaRPr>
                    </a:p>
                  </a:txBody>
                  <a:tcPr anchor="ctr"/>
                </a:tc>
                <a:tc>
                  <a:txBody>
                    <a:bodyPr/>
                    <a:lstStyle/>
                    <a:p>
                      <a:pPr algn="ctr"/>
                      <a:endParaRPr lang="en-US" sz="1400" b="1" i="0" dirty="0">
                        <a:latin typeface="Century Gothic" panose="020B0502020202020204" pitchFamily="34" charset="0"/>
                      </a:endParaRPr>
                    </a:p>
                  </a:txBody>
                  <a:tcPr anchor="ctr"/>
                </a:tc>
                <a:tc>
                  <a:txBody>
                    <a:bodyPr/>
                    <a:lstStyle/>
                    <a:p>
                      <a:endParaRPr lang="en-US" sz="1200" b="0" i="0" dirty="0">
                        <a:latin typeface="Century Gothic" panose="020B0502020202020204" pitchFamily="34" charset="0"/>
                      </a:endParaRPr>
                    </a:p>
                  </a:txBody>
                  <a:tcPr anchor="ctr"/>
                </a:tc>
                <a:extLst>
                  <a:ext uri="{0D108BD9-81ED-4DB2-BD59-A6C34878D82A}">
                    <a16:rowId xmlns:a16="http://schemas.microsoft.com/office/drawing/2014/main" val="391417130"/>
                  </a:ext>
                </a:extLst>
              </a:tr>
            </a:tbl>
          </a:graphicData>
        </a:graphic>
      </p:graphicFrame>
      <p:sp>
        <p:nvSpPr>
          <p:cNvPr id="5" name="TextBox 4">
            <a:extLst>
              <a:ext uri="{FF2B5EF4-FFF2-40B4-BE49-F238E27FC236}">
                <a16:creationId xmlns:a16="http://schemas.microsoft.com/office/drawing/2014/main" id="{396DAF41-91F3-4EC0-80C1-E8EFC843D3F1}"/>
              </a:ext>
            </a:extLst>
          </p:cNvPr>
          <p:cNvSpPr txBox="1"/>
          <p:nvPr/>
        </p:nvSpPr>
        <p:spPr>
          <a:xfrm>
            <a:off x="1527864" y="2491600"/>
            <a:ext cx="4716672" cy="261610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b="1" dirty="0">
                <a:latin typeface="Century Gothic" panose="020B0502020202020204" pitchFamily="34" charset="0"/>
              </a:rPr>
              <a:t>Editable Checklist</a:t>
            </a:r>
          </a:p>
          <a:p>
            <a:pPr algn="ctr"/>
            <a:r>
              <a:rPr lang="en-US" sz="1200" b="1" dirty="0">
                <a:latin typeface="Century Gothic" panose="020B0502020202020204" pitchFamily="34" charset="0"/>
              </a:rPr>
              <a:t>Edit for the puzzles you’ve made</a:t>
            </a:r>
          </a:p>
          <a:p>
            <a:pPr algn="ctr"/>
            <a:endParaRPr lang="en-US" sz="1200" dirty="0">
              <a:latin typeface="Century Gothic" panose="020B0502020202020204" pitchFamily="34" charset="0"/>
            </a:endParaRPr>
          </a:p>
          <a:p>
            <a:pPr algn="ctr"/>
            <a:endParaRPr lang="en-US" sz="1200" dirty="0">
              <a:latin typeface="Century Gothic" panose="020B0502020202020204" pitchFamily="34" charset="0"/>
            </a:endParaRPr>
          </a:p>
          <a:p>
            <a:pPr algn="ctr"/>
            <a:r>
              <a:rPr lang="en-US" b="1" dirty="0">
                <a:solidFill>
                  <a:schemeClr val="accent2">
                    <a:lumMod val="75000"/>
                  </a:schemeClr>
                </a:solidFill>
                <a:latin typeface="Century Gothic" panose="020B0502020202020204" pitchFamily="34" charset="0"/>
              </a:rPr>
              <a:t>Reminder: </a:t>
            </a:r>
          </a:p>
          <a:p>
            <a:pPr algn="ctr"/>
            <a:r>
              <a:rPr lang="en-US" b="1" dirty="0">
                <a:solidFill>
                  <a:schemeClr val="accent2">
                    <a:lumMod val="75000"/>
                  </a:schemeClr>
                </a:solidFill>
                <a:latin typeface="Century Gothic" panose="020B0502020202020204" pitchFamily="34" charset="0"/>
              </a:rPr>
              <a:t>You’ll need to save everything as </a:t>
            </a:r>
          </a:p>
          <a:p>
            <a:pPr algn="ctr"/>
            <a:r>
              <a:rPr lang="en-US" b="1" dirty="0">
                <a:solidFill>
                  <a:schemeClr val="accent2">
                    <a:lumMod val="75000"/>
                  </a:schemeClr>
                </a:solidFill>
                <a:latin typeface="Century Gothic" panose="020B0502020202020204" pitchFamily="34" charset="0"/>
              </a:rPr>
              <a:t>.pdf before you print. If you don’t do this, items may not print correctly.</a:t>
            </a:r>
          </a:p>
          <a:p>
            <a:pPr algn="ctr"/>
            <a:endParaRPr lang="en-US" sz="1200" dirty="0">
              <a:latin typeface="Century Gothic" panose="020B0502020202020204" pitchFamily="34" charset="0"/>
            </a:endParaRPr>
          </a:p>
          <a:p>
            <a:pPr algn="ctr"/>
            <a:r>
              <a:rPr lang="en-US" sz="1200" b="1" dirty="0">
                <a:latin typeface="Century Gothic" panose="020B0502020202020204" pitchFamily="34" charset="0"/>
              </a:rPr>
              <a:t>(Delete this box) </a:t>
            </a:r>
          </a:p>
        </p:txBody>
      </p:sp>
      <p:pic>
        <p:nvPicPr>
          <p:cNvPr id="10" name="Picture 9">
            <a:extLst>
              <a:ext uri="{FF2B5EF4-FFF2-40B4-BE49-F238E27FC236}">
                <a16:creationId xmlns:a16="http://schemas.microsoft.com/office/drawing/2014/main" id="{B7DBA3D4-C14C-45C5-A493-5DBDB961EB37}"/>
              </a:ext>
            </a:extLst>
          </p:cNvPr>
          <p:cNvPicPr>
            <a:picLocks noChangeAspect="1"/>
          </p:cNvPicPr>
          <p:nvPr/>
        </p:nvPicPr>
        <p:blipFill>
          <a:blip r:embed="rId2"/>
          <a:stretch>
            <a:fillRect/>
          </a:stretch>
        </p:blipFill>
        <p:spPr>
          <a:xfrm>
            <a:off x="224200" y="195819"/>
            <a:ext cx="7324000" cy="952045"/>
          </a:xfrm>
          <a:prstGeom prst="rect">
            <a:avLst/>
          </a:prstGeom>
        </p:spPr>
      </p:pic>
    </p:spTree>
    <p:extLst>
      <p:ext uri="{BB962C8B-B14F-4D97-AF65-F5344CB8AC3E}">
        <p14:creationId xmlns:p14="http://schemas.microsoft.com/office/powerpoint/2010/main" val="239135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EC07EA-4E59-4326-B4D5-44DC160FE7C8}"/>
              </a:ext>
            </a:extLst>
          </p:cNvPr>
          <p:cNvPicPr>
            <a:picLocks noChangeAspect="1"/>
          </p:cNvPicPr>
          <p:nvPr/>
        </p:nvPicPr>
        <p:blipFill rotWithShape="1">
          <a:blip r:embed="rId2"/>
          <a:srcRect l="1492" t="17798" r="93515"/>
          <a:stretch/>
        </p:blipFill>
        <p:spPr>
          <a:xfrm>
            <a:off x="452674" y="2590107"/>
            <a:ext cx="353442" cy="1588629"/>
          </a:xfrm>
          <a:prstGeom prst="rect">
            <a:avLst/>
          </a:prstGeom>
        </p:spPr>
      </p:pic>
      <p:sp>
        <p:nvSpPr>
          <p:cNvPr id="4" name="TextBox 3"/>
          <p:cNvSpPr txBox="1"/>
          <p:nvPr/>
        </p:nvSpPr>
        <p:spPr>
          <a:xfrm>
            <a:off x="1555818" y="197258"/>
            <a:ext cx="46607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rPr>
              <a:t>Answer Sheet</a:t>
            </a:r>
          </a:p>
        </p:txBody>
      </p:sp>
      <p:sp>
        <p:nvSpPr>
          <p:cNvPr id="6" name="TextBox 5"/>
          <p:cNvSpPr txBox="1"/>
          <p:nvPr/>
        </p:nvSpPr>
        <p:spPr>
          <a:xfrm>
            <a:off x="355159" y="1006074"/>
            <a:ext cx="18717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TASK 1: PLOT</a:t>
            </a:r>
          </a:p>
        </p:txBody>
      </p:sp>
      <p:sp>
        <p:nvSpPr>
          <p:cNvPr id="7" name="TextBox 6"/>
          <p:cNvSpPr txBox="1"/>
          <p:nvPr/>
        </p:nvSpPr>
        <p:spPr>
          <a:xfrm>
            <a:off x="452674" y="1715129"/>
            <a:ext cx="40158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TASK 2: CHARACTERS</a:t>
            </a:r>
          </a:p>
        </p:txBody>
      </p:sp>
      <p:sp>
        <p:nvSpPr>
          <p:cNvPr id="24" name="TextBox 23"/>
          <p:cNvSpPr txBox="1"/>
          <p:nvPr/>
        </p:nvSpPr>
        <p:spPr>
          <a:xfrm>
            <a:off x="1579264" y="4228690"/>
            <a:ext cx="164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Code Word:</a:t>
            </a:r>
          </a:p>
        </p:txBody>
      </p:sp>
      <p:sp>
        <p:nvSpPr>
          <p:cNvPr id="52" name="TextBox 51"/>
          <p:cNvSpPr txBox="1"/>
          <p:nvPr/>
        </p:nvSpPr>
        <p:spPr>
          <a:xfrm>
            <a:off x="1984785" y="1221517"/>
            <a:ext cx="164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Code:</a:t>
            </a:r>
          </a:p>
        </p:txBody>
      </p:sp>
      <p:graphicFrame>
        <p:nvGraphicFramePr>
          <p:cNvPr id="53" name="Table 52"/>
          <p:cNvGraphicFramePr>
            <a:graphicFrameLocks noGrp="1"/>
          </p:cNvGraphicFramePr>
          <p:nvPr>
            <p:extLst/>
          </p:nvPr>
        </p:nvGraphicFramePr>
        <p:xfrm>
          <a:off x="3097849" y="4209703"/>
          <a:ext cx="2788232" cy="390063"/>
        </p:xfrm>
        <a:graphic>
          <a:graphicData uri="http://schemas.openxmlformats.org/drawingml/2006/table">
            <a:tbl>
              <a:tblPr firstRow="1" bandRow="1">
                <a:tableStyleId>{5940675A-B579-460E-94D1-54222C63F5DA}</a:tableStyleId>
              </a:tblPr>
              <a:tblGrid>
                <a:gridCol w="348529">
                  <a:extLst>
                    <a:ext uri="{9D8B030D-6E8A-4147-A177-3AD203B41FA5}">
                      <a16:colId xmlns:a16="http://schemas.microsoft.com/office/drawing/2014/main" val="288564532"/>
                    </a:ext>
                  </a:extLst>
                </a:gridCol>
                <a:gridCol w="348529">
                  <a:extLst>
                    <a:ext uri="{9D8B030D-6E8A-4147-A177-3AD203B41FA5}">
                      <a16:colId xmlns:a16="http://schemas.microsoft.com/office/drawing/2014/main" val="229608255"/>
                    </a:ext>
                  </a:extLst>
                </a:gridCol>
                <a:gridCol w="348529">
                  <a:extLst>
                    <a:ext uri="{9D8B030D-6E8A-4147-A177-3AD203B41FA5}">
                      <a16:colId xmlns:a16="http://schemas.microsoft.com/office/drawing/2014/main" val="809615310"/>
                    </a:ext>
                  </a:extLst>
                </a:gridCol>
                <a:gridCol w="348529">
                  <a:extLst>
                    <a:ext uri="{9D8B030D-6E8A-4147-A177-3AD203B41FA5}">
                      <a16:colId xmlns:a16="http://schemas.microsoft.com/office/drawing/2014/main" val="2847888778"/>
                    </a:ext>
                  </a:extLst>
                </a:gridCol>
                <a:gridCol w="348529">
                  <a:extLst>
                    <a:ext uri="{9D8B030D-6E8A-4147-A177-3AD203B41FA5}">
                      <a16:colId xmlns:a16="http://schemas.microsoft.com/office/drawing/2014/main" val="948763665"/>
                    </a:ext>
                  </a:extLst>
                </a:gridCol>
                <a:gridCol w="348529">
                  <a:extLst>
                    <a:ext uri="{9D8B030D-6E8A-4147-A177-3AD203B41FA5}">
                      <a16:colId xmlns:a16="http://schemas.microsoft.com/office/drawing/2014/main" val="1230299889"/>
                    </a:ext>
                  </a:extLst>
                </a:gridCol>
                <a:gridCol w="348529">
                  <a:extLst>
                    <a:ext uri="{9D8B030D-6E8A-4147-A177-3AD203B41FA5}">
                      <a16:colId xmlns:a16="http://schemas.microsoft.com/office/drawing/2014/main" val="2341387724"/>
                    </a:ext>
                  </a:extLst>
                </a:gridCol>
                <a:gridCol w="348529">
                  <a:extLst>
                    <a:ext uri="{9D8B030D-6E8A-4147-A177-3AD203B41FA5}">
                      <a16:colId xmlns:a16="http://schemas.microsoft.com/office/drawing/2014/main" val="2186127533"/>
                    </a:ext>
                  </a:extLst>
                </a:gridCol>
              </a:tblGrid>
              <a:tr h="390063">
                <a:tc>
                  <a:txBody>
                    <a:bodyPr/>
                    <a:lstStyle/>
                    <a:p>
                      <a:endParaRPr lang="en-US" sz="1000" b="0" i="0" dirty="0">
                        <a:latin typeface="Century Gothic" panose="020B0502020202020204" pitchFamily="34" charset="0"/>
                      </a:endParaRPr>
                    </a:p>
                  </a:txBody>
                  <a:tcPr/>
                </a:tc>
                <a:tc>
                  <a:txBody>
                    <a:bodyPr/>
                    <a:lstStyle/>
                    <a:p>
                      <a:endParaRPr lang="en-US" sz="1000" b="0" i="0">
                        <a:latin typeface="Century Gothic" panose="020B0502020202020204" pitchFamily="34" charset="0"/>
                      </a:endParaRPr>
                    </a:p>
                  </a:txBody>
                  <a:tcPr/>
                </a:tc>
                <a:tc>
                  <a:txBody>
                    <a:bodyPr/>
                    <a:lstStyle/>
                    <a:p>
                      <a:endParaRPr lang="en-US" sz="1000" b="0" i="0" dirty="0">
                        <a:latin typeface="Century Gothic" panose="020B0502020202020204" pitchFamily="34" charset="0"/>
                      </a:endParaRPr>
                    </a:p>
                  </a:txBody>
                  <a:tcPr/>
                </a:tc>
                <a:tc>
                  <a:txBody>
                    <a:bodyPr/>
                    <a:lstStyle/>
                    <a:p>
                      <a:endParaRPr lang="en-US" sz="1000" b="0" i="0" dirty="0">
                        <a:latin typeface="Century Gothic" panose="020B0502020202020204" pitchFamily="34" charset="0"/>
                      </a:endParaRPr>
                    </a:p>
                  </a:txBody>
                  <a:tcPr/>
                </a:tc>
                <a:tc>
                  <a:txBody>
                    <a:bodyPr/>
                    <a:lstStyle/>
                    <a:p>
                      <a:endParaRPr lang="en-US" sz="1000" b="0" i="0">
                        <a:latin typeface="Century Gothic" panose="020B0502020202020204" pitchFamily="34" charset="0"/>
                      </a:endParaRPr>
                    </a:p>
                  </a:txBody>
                  <a:tcPr/>
                </a:tc>
                <a:tc>
                  <a:txBody>
                    <a:bodyPr/>
                    <a:lstStyle/>
                    <a:p>
                      <a:endParaRPr lang="en-US" sz="1000" b="0" i="0">
                        <a:latin typeface="Century Gothic" panose="020B0502020202020204" pitchFamily="34" charset="0"/>
                      </a:endParaRPr>
                    </a:p>
                  </a:txBody>
                  <a:tcPr/>
                </a:tc>
                <a:tc>
                  <a:txBody>
                    <a:bodyPr/>
                    <a:lstStyle/>
                    <a:p>
                      <a:endParaRPr lang="en-US" sz="1000" b="0" i="0" dirty="0">
                        <a:latin typeface="Century Gothic" panose="020B0502020202020204" pitchFamily="34" charset="0"/>
                      </a:endParaRPr>
                    </a:p>
                  </a:txBody>
                  <a:tcPr/>
                </a:tc>
                <a:tc>
                  <a:txBody>
                    <a:bodyPr/>
                    <a:lstStyle/>
                    <a:p>
                      <a:endParaRPr lang="en-US" sz="1000" b="0" i="0" dirty="0">
                        <a:latin typeface="Century Gothic" panose="020B0502020202020204" pitchFamily="34" charset="0"/>
                      </a:endParaRPr>
                    </a:p>
                  </a:txBody>
                  <a:tcPr/>
                </a:tc>
                <a:extLst>
                  <a:ext uri="{0D108BD9-81ED-4DB2-BD59-A6C34878D82A}">
                    <a16:rowId xmlns:a16="http://schemas.microsoft.com/office/drawing/2014/main" val="91783809"/>
                  </a:ext>
                </a:extLst>
              </a:tr>
            </a:tbl>
          </a:graphicData>
        </a:graphic>
      </p:graphicFrame>
      <p:pic>
        <p:nvPicPr>
          <p:cNvPr id="29" name="Picture 28">
            <a:extLst>
              <a:ext uri="{FF2B5EF4-FFF2-40B4-BE49-F238E27FC236}">
                <a16:creationId xmlns:a16="http://schemas.microsoft.com/office/drawing/2014/main" id="{3480EC2C-314E-4073-B9A8-35CBD22B5CBB}"/>
              </a:ext>
            </a:extLst>
          </p:cNvPr>
          <p:cNvPicPr>
            <a:picLocks noChangeAspect="1"/>
          </p:cNvPicPr>
          <p:nvPr/>
        </p:nvPicPr>
        <p:blipFill rotWithShape="1">
          <a:blip r:embed="rId2"/>
          <a:srcRect l="51073" t="20716" r="42666"/>
          <a:stretch/>
        </p:blipFill>
        <p:spPr>
          <a:xfrm>
            <a:off x="3958597" y="2652885"/>
            <a:ext cx="443147" cy="1532234"/>
          </a:xfrm>
          <a:prstGeom prst="rect">
            <a:avLst/>
          </a:prstGeom>
        </p:spPr>
      </p:pic>
      <p:graphicFrame>
        <p:nvGraphicFramePr>
          <p:cNvPr id="15" name="Table 14">
            <a:extLst>
              <a:ext uri="{FF2B5EF4-FFF2-40B4-BE49-F238E27FC236}">
                <a16:creationId xmlns:a16="http://schemas.microsoft.com/office/drawing/2014/main" id="{367B5747-AA4F-4BCF-BB0B-9FFE694F4366}"/>
              </a:ext>
            </a:extLst>
          </p:cNvPr>
          <p:cNvGraphicFramePr>
            <a:graphicFrameLocks noGrp="1"/>
          </p:cNvGraphicFramePr>
          <p:nvPr>
            <p:extLst/>
          </p:nvPr>
        </p:nvGraphicFramePr>
        <p:xfrm>
          <a:off x="346489" y="2254649"/>
          <a:ext cx="7054554" cy="1828800"/>
        </p:xfrm>
        <a:graphic>
          <a:graphicData uri="http://schemas.openxmlformats.org/drawingml/2006/table">
            <a:tbl>
              <a:tblPr firstRow="1" bandRow="1">
                <a:tableStyleId>{5940675A-B579-460E-94D1-54222C63F5DA}</a:tableStyleId>
              </a:tblPr>
              <a:tblGrid>
                <a:gridCol w="513081">
                  <a:extLst>
                    <a:ext uri="{9D8B030D-6E8A-4147-A177-3AD203B41FA5}">
                      <a16:colId xmlns:a16="http://schemas.microsoft.com/office/drawing/2014/main" val="3564852553"/>
                    </a:ext>
                  </a:extLst>
                </a:gridCol>
                <a:gridCol w="1838437">
                  <a:extLst>
                    <a:ext uri="{9D8B030D-6E8A-4147-A177-3AD203B41FA5}">
                      <a16:colId xmlns:a16="http://schemas.microsoft.com/office/drawing/2014/main" val="3348606922"/>
                    </a:ext>
                  </a:extLst>
                </a:gridCol>
                <a:gridCol w="1175759">
                  <a:extLst>
                    <a:ext uri="{9D8B030D-6E8A-4147-A177-3AD203B41FA5}">
                      <a16:colId xmlns:a16="http://schemas.microsoft.com/office/drawing/2014/main" val="1570156258"/>
                    </a:ext>
                  </a:extLst>
                </a:gridCol>
                <a:gridCol w="537896">
                  <a:extLst>
                    <a:ext uri="{9D8B030D-6E8A-4147-A177-3AD203B41FA5}">
                      <a16:colId xmlns:a16="http://schemas.microsoft.com/office/drawing/2014/main" val="1388790535"/>
                    </a:ext>
                  </a:extLst>
                </a:gridCol>
                <a:gridCol w="1813622">
                  <a:extLst>
                    <a:ext uri="{9D8B030D-6E8A-4147-A177-3AD203B41FA5}">
                      <a16:colId xmlns:a16="http://schemas.microsoft.com/office/drawing/2014/main" val="3223611547"/>
                    </a:ext>
                  </a:extLst>
                </a:gridCol>
                <a:gridCol w="1175759">
                  <a:extLst>
                    <a:ext uri="{9D8B030D-6E8A-4147-A177-3AD203B41FA5}">
                      <a16:colId xmlns:a16="http://schemas.microsoft.com/office/drawing/2014/main" val="1529907045"/>
                    </a:ext>
                  </a:extLst>
                </a:gridCol>
              </a:tblGrid>
              <a:tr h="331059">
                <a:tc>
                  <a:txBody>
                    <a:bodyPr/>
                    <a:lstStyle/>
                    <a:p>
                      <a:pPr algn="ctr"/>
                      <a:endParaRPr lang="en-US" sz="1800" b="1" dirty="0">
                        <a:latin typeface="Germanic Runes" panose="020B0500000000000000" pitchFamily="34" charset="2"/>
                      </a:endParaRPr>
                    </a:p>
                  </a:txBody>
                  <a:tcPr anchor="ctr">
                    <a:solidFill>
                      <a:schemeClr val="bg1">
                        <a:lumMod val="75000"/>
                      </a:schemeClr>
                    </a:solidFill>
                  </a:tcPr>
                </a:tc>
                <a:tc>
                  <a:txBody>
                    <a:bodyPr/>
                    <a:lstStyle/>
                    <a:p>
                      <a:pPr algn="ctr"/>
                      <a:r>
                        <a:rPr lang="en-US" sz="1400" b="1" dirty="0">
                          <a:latin typeface="Century Gothic" panose="020B0502020202020204" pitchFamily="34" charset="0"/>
                        </a:rPr>
                        <a:t>CHARACTER</a:t>
                      </a:r>
                    </a:p>
                  </a:txBody>
                  <a:tcPr anchor="ctr"/>
                </a:tc>
                <a:tc>
                  <a:txBody>
                    <a:bodyPr/>
                    <a:lstStyle/>
                    <a:p>
                      <a:pPr algn="ctr"/>
                      <a:r>
                        <a:rPr lang="en-US" sz="1400" b="1" dirty="0">
                          <a:latin typeface="Century Gothic" panose="020B0502020202020204" pitchFamily="34" charset="0"/>
                        </a:rPr>
                        <a:t>LETTER</a:t>
                      </a:r>
                    </a:p>
                  </a:txBody>
                  <a:tcPr anchor="ctr"/>
                </a:tc>
                <a:tc>
                  <a:txBody>
                    <a:bodyPr/>
                    <a:lstStyle/>
                    <a:p>
                      <a:pPr algn="ctr"/>
                      <a:endParaRPr lang="en-US" sz="1800" b="1" dirty="0">
                        <a:latin typeface="Germanic Runes" panose="020B0500000000000000" pitchFamily="34" charset="2"/>
                      </a:endParaRPr>
                    </a:p>
                  </a:txBody>
                  <a:tcPr anchor="ctr">
                    <a:solidFill>
                      <a:schemeClr val="bg1">
                        <a:lumMod val="75000"/>
                      </a:schemeClr>
                    </a:solidFill>
                  </a:tcPr>
                </a:tc>
                <a:tc>
                  <a:txBody>
                    <a:bodyPr/>
                    <a:lstStyle/>
                    <a:p>
                      <a:pPr algn="ctr"/>
                      <a:r>
                        <a:rPr lang="en-US" sz="1400" b="1" dirty="0">
                          <a:latin typeface="Century Gothic" panose="020B0502020202020204" pitchFamily="34" charset="0"/>
                        </a:rPr>
                        <a:t>CHARACTER</a:t>
                      </a:r>
                    </a:p>
                  </a:txBody>
                  <a:tcPr anchor="ctr"/>
                </a:tc>
                <a:tc>
                  <a:txBody>
                    <a:bodyPr/>
                    <a:lstStyle/>
                    <a:p>
                      <a:pPr algn="ctr"/>
                      <a:r>
                        <a:rPr lang="en-US" sz="1400" b="1" dirty="0">
                          <a:latin typeface="Century Gothic" panose="020B0502020202020204" pitchFamily="34" charset="0"/>
                        </a:rPr>
                        <a:t>LETTER</a:t>
                      </a:r>
                    </a:p>
                  </a:txBody>
                  <a:tcPr anchor="ctr"/>
                </a:tc>
                <a:extLst>
                  <a:ext uri="{0D108BD9-81ED-4DB2-BD59-A6C34878D82A}">
                    <a16:rowId xmlns:a16="http://schemas.microsoft.com/office/drawing/2014/main" val="1397058173"/>
                  </a:ext>
                </a:extLst>
              </a:tr>
              <a:tr h="331059">
                <a:tc>
                  <a:txBody>
                    <a:bodyPr/>
                    <a:lstStyle/>
                    <a:p>
                      <a:pPr algn="ctr"/>
                      <a:endParaRPr lang="en-US" sz="1800" dirty="0">
                        <a:latin typeface="Germanic Runes" panose="020B0500000000000000" pitchFamily="34" charset="2"/>
                      </a:endParaRPr>
                    </a:p>
                  </a:txBody>
                  <a:tcPr anchor="ctr"/>
                </a:tc>
                <a:tc>
                  <a:txBody>
                    <a:bodyPr/>
                    <a:lstStyle/>
                    <a:p>
                      <a:pPr algn="ctr"/>
                      <a:r>
                        <a:rPr lang="en-US" sz="1400" dirty="0">
                          <a:latin typeface="Century Gothic" panose="020B0502020202020204" pitchFamily="34" charset="0"/>
                        </a:rPr>
                        <a:t>Ralph</a:t>
                      </a:r>
                    </a:p>
                  </a:txBody>
                  <a:tcPr anchor="ctr"/>
                </a:tc>
                <a:tc>
                  <a:txBody>
                    <a:bodyPr/>
                    <a:lstStyle/>
                    <a:p>
                      <a:pPr algn="ctr"/>
                      <a:endParaRPr lang="en-US" sz="1400" dirty="0">
                        <a:latin typeface="Century Gothic" panose="020B0502020202020204" pitchFamily="34" charset="0"/>
                      </a:endParaRPr>
                    </a:p>
                  </a:txBody>
                  <a:tcPr anchor="ctr"/>
                </a:tc>
                <a:tc>
                  <a:txBody>
                    <a:bodyPr/>
                    <a:lstStyle/>
                    <a:p>
                      <a:pPr algn="ctr"/>
                      <a:endParaRPr lang="en-US" sz="1800" dirty="0">
                        <a:latin typeface="Germanic Runes" panose="020B0500000000000000" pitchFamily="34" charset="2"/>
                      </a:endParaRPr>
                    </a:p>
                  </a:txBody>
                  <a:tcPr anchor="ctr"/>
                </a:tc>
                <a:tc>
                  <a:txBody>
                    <a:bodyPr/>
                    <a:lstStyle/>
                    <a:p>
                      <a:pPr algn="ctr"/>
                      <a:r>
                        <a:rPr lang="en-US" sz="1400" dirty="0">
                          <a:latin typeface="Century Gothic" panose="020B0502020202020204" pitchFamily="34" charset="0"/>
                        </a:rPr>
                        <a:t>Simon</a:t>
                      </a:r>
                    </a:p>
                  </a:txBody>
                  <a:tcPr anchor="ctr"/>
                </a:tc>
                <a:tc>
                  <a:txBody>
                    <a:bodyPr/>
                    <a:lstStyle/>
                    <a:p>
                      <a:pPr algn="ctr"/>
                      <a:endParaRPr lang="en-US" sz="1400" dirty="0">
                        <a:latin typeface="Century Gothic" panose="020B0502020202020204" pitchFamily="34" charset="0"/>
                      </a:endParaRPr>
                    </a:p>
                  </a:txBody>
                  <a:tcPr anchor="ctr"/>
                </a:tc>
                <a:extLst>
                  <a:ext uri="{0D108BD9-81ED-4DB2-BD59-A6C34878D82A}">
                    <a16:rowId xmlns:a16="http://schemas.microsoft.com/office/drawing/2014/main" val="2749853217"/>
                  </a:ext>
                </a:extLst>
              </a:tr>
              <a:tr h="331059">
                <a:tc>
                  <a:txBody>
                    <a:bodyPr/>
                    <a:lstStyle/>
                    <a:p>
                      <a:pPr algn="ctr"/>
                      <a:endParaRPr lang="en-US" sz="1800" dirty="0">
                        <a:latin typeface="Germanic Runes" panose="020B0500000000000000" pitchFamily="34" charset="2"/>
                      </a:endParaRPr>
                    </a:p>
                  </a:txBody>
                  <a:tcPr anchor="ctr"/>
                </a:tc>
                <a:tc>
                  <a:txBody>
                    <a:bodyPr/>
                    <a:lstStyle/>
                    <a:p>
                      <a:pPr algn="ctr"/>
                      <a:r>
                        <a:rPr lang="en-US" sz="1400" dirty="0">
                          <a:latin typeface="Century Gothic" panose="020B0502020202020204" pitchFamily="34" charset="0"/>
                        </a:rPr>
                        <a:t>Piggy</a:t>
                      </a:r>
                    </a:p>
                  </a:txBody>
                  <a:tcPr anchor="ctr"/>
                </a:tc>
                <a:tc>
                  <a:txBody>
                    <a:bodyPr/>
                    <a:lstStyle/>
                    <a:p>
                      <a:pPr algn="ctr"/>
                      <a:endParaRPr lang="en-US" sz="1400" dirty="0">
                        <a:latin typeface="Century Gothic" panose="020B0502020202020204" pitchFamily="34" charset="0"/>
                      </a:endParaRPr>
                    </a:p>
                  </a:txBody>
                  <a:tcPr anchor="ctr"/>
                </a:tc>
                <a:tc>
                  <a:txBody>
                    <a:bodyPr/>
                    <a:lstStyle/>
                    <a:p>
                      <a:pPr algn="ctr"/>
                      <a:endParaRPr lang="en-US" sz="1800" dirty="0">
                        <a:latin typeface="Germanic Runes" panose="020B0500000000000000" pitchFamily="34" charset="2"/>
                      </a:endParaRPr>
                    </a:p>
                  </a:txBody>
                  <a:tcPr anchor="ctr"/>
                </a:tc>
                <a:tc>
                  <a:txBody>
                    <a:bodyPr/>
                    <a:lstStyle/>
                    <a:p>
                      <a:pPr algn="ctr"/>
                      <a:r>
                        <a:rPr lang="en-US" sz="1400" dirty="0" err="1">
                          <a:latin typeface="Century Gothic" panose="020B0502020202020204" pitchFamily="34" charset="0"/>
                        </a:rPr>
                        <a:t>Samneric</a:t>
                      </a:r>
                      <a:endParaRPr lang="en-US" sz="1400" dirty="0">
                        <a:latin typeface="Century Gothic" panose="020B0502020202020204" pitchFamily="34" charset="0"/>
                      </a:endParaRPr>
                    </a:p>
                  </a:txBody>
                  <a:tcPr anchor="ctr"/>
                </a:tc>
                <a:tc>
                  <a:txBody>
                    <a:bodyPr/>
                    <a:lstStyle/>
                    <a:p>
                      <a:pPr algn="ctr"/>
                      <a:endParaRPr lang="en-US" sz="1400" dirty="0">
                        <a:latin typeface="Century Gothic" panose="020B0502020202020204" pitchFamily="34" charset="0"/>
                      </a:endParaRPr>
                    </a:p>
                  </a:txBody>
                  <a:tcPr anchor="ctr"/>
                </a:tc>
                <a:extLst>
                  <a:ext uri="{0D108BD9-81ED-4DB2-BD59-A6C34878D82A}">
                    <a16:rowId xmlns:a16="http://schemas.microsoft.com/office/drawing/2014/main" val="1703677307"/>
                  </a:ext>
                </a:extLst>
              </a:tr>
              <a:tr h="331059">
                <a:tc>
                  <a:txBody>
                    <a:bodyPr/>
                    <a:lstStyle/>
                    <a:p>
                      <a:pPr algn="ctr"/>
                      <a:endParaRPr lang="en-US" sz="1800" dirty="0">
                        <a:latin typeface="Germanic Runes" panose="020B0500000000000000" pitchFamily="34" charset="2"/>
                      </a:endParaRPr>
                    </a:p>
                  </a:txBody>
                  <a:tcPr anchor="ctr"/>
                </a:tc>
                <a:tc>
                  <a:txBody>
                    <a:bodyPr/>
                    <a:lstStyle/>
                    <a:p>
                      <a:pPr algn="ctr"/>
                      <a:r>
                        <a:rPr lang="en-US" sz="1400" dirty="0">
                          <a:latin typeface="Century Gothic" panose="020B0502020202020204" pitchFamily="34" charset="0"/>
                        </a:rPr>
                        <a:t>Jack</a:t>
                      </a:r>
                    </a:p>
                  </a:txBody>
                  <a:tcPr anchor="ctr"/>
                </a:tc>
                <a:tc>
                  <a:txBody>
                    <a:bodyPr/>
                    <a:lstStyle/>
                    <a:p>
                      <a:pPr algn="ctr"/>
                      <a:endParaRPr lang="en-US" sz="1400" dirty="0">
                        <a:latin typeface="Century Gothic" panose="020B0502020202020204" pitchFamily="34" charset="0"/>
                      </a:endParaRPr>
                    </a:p>
                  </a:txBody>
                  <a:tcPr anchor="ctr"/>
                </a:tc>
                <a:tc>
                  <a:txBody>
                    <a:bodyPr/>
                    <a:lstStyle/>
                    <a:p>
                      <a:pPr algn="ctr"/>
                      <a:endParaRPr lang="en-US" sz="1800" dirty="0">
                        <a:latin typeface="Germanic Runes" panose="020B0500000000000000" pitchFamily="34" charset="2"/>
                      </a:endParaRPr>
                    </a:p>
                  </a:txBody>
                  <a:tcPr anchor="ctr"/>
                </a:tc>
                <a:tc>
                  <a:txBody>
                    <a:bodyPr/>
                    <a:lstStyle/>
                    <a:p>
                      <a:pPr algn="ctr"/>
                      <a:r>
                        <a:rPr lang="en-US" sz="1400" dirty="0">
                          <a:latin typeface="Century Gothic" panose="020B0502020202020204" pitchFamily="34" charset="0"/>
                        </a:rPr>
                        <a:t>Little ‘</a:t>
                      </a:r>
                      <a:r>
                        <a:rPr lang="en-US" sz="1400" dirty="0" err="1">
                          <a:latin typeface="Century Gothic" panose="020B0502020202020204" pitchFamily="34" charset="0"/>
                        </a:rPr>
                        <a:t>uns</a:t>
                      </a:r>
                      <a:endParaRPr lang="en-US" sz="1400" dirty="0">
                        <a:latin typeface="Century Gothic" panose="020B0502020202020204" pitchFamily="34" charset="0"/>
                      </a:endParaRPr>
                    </a:p>
                  </a:txBody>
                  <a:tcPr anchor="ctr"/>
                </a:tc>
                <a:tc>
                  <a:txBody>
                    <a:bodyPr/>
                    <a:lstStyle/>
                    <a:p>
                      <a:pPr algn="ctr"/>
                      <a:endParaRPr lang="en-US" sz="1400" dirty="0">
                        <a:latin typeface="Century Gothic" panose="020B0502020202020204" pitchFamily="34" charset="0"/>
                      </a:endParaRPr>
                    </a:p>
                  </a:txBody>
                  <a:tcPr anchor="ctr"/>
                </a:tc>
                <a:extLst>
                  <a:ext uri="{0D108BD9-81ED-4DB2-BD59-A6C34878D82A}">
                    <a16:rowId xmlns:a16="http://schemas.microsoft.com/office/drawing/2014/main" val="4041628619"/>
                  </a:ext>
                </a:extLst>
              </a:tr>
              <a:tr h="331059">
                <a:tc>
                  <a:txBody>
                    <a:bodyPr/>
                    <a:lstStyle/>
                    <a:p>
                      <a:pPr algn="ctr"/>
                      <a:endParaRPr lang="en-US" sz="1800" dirty="0">
                        <a:latin typeface="Germanic Runes" panose="020B0500000000000000" pitchFamily="34" charset="2"/>
                      </a:endParaRPr>
                    </a:p>
                  </a:txBody>
                  <a:tcPr anchor="ctr"/>
                </a:tc>
                <a:tc>
                  <a:txBody>
                    <a:bodyPr/>
                    <a:lstStyle/>
                    <a:p>
                      <a:pPr algn="ctr"/>
                      <a:r>
                        <a:rPr lang="en-US" sz="1400" dirty="0">
                          <a:latin typeface="Century Gothic" panose="020B0502020202020204" pitchFamily="34" charset="0"/>
                        </a:rPr>
                        <a:t>Roger</a:t>
                      </a:r>
                    </a:p>
                  </a:txBody>
                  <a:tcPr anchor="ctr"/>
                </a:tc>
                <a:tc>
                  <a:txBody>
                    <a:bodyPr/>
                    <a:lstStyle/>
                    <a:p>
                      <a:pPr algn="ctr"/>
                      <a:endParaRPr lang="en-US" sz="1400" dirty="0">
                        <a:latin typeface="Century Gothic" panose="020B0502020202020204" pitchFamily="34" charset="0"/>
                      </a:endParaRPr>
                    </a:p>
                  </a:txBody>
                  <a:tcPr anchor="ctr"/>
                </a:tc>
                <a:tc>
                  <a:txBody>
                    <a:bodyPr/>
                    <a:lstStyle/>
                    <a:p>
                      <a:pPr algn="ctr"/>
                      <a:endParaRPr lang="en-US" sz="1800" dirty="0">
                        <a:latin typeface="Germanic Runes" panose="020B0500000000000000" pitchFamily="34" charset="2"/>
                      </a:endParaRPr>
                    </a:p>
                  </a:txBody>
                  <a:tcPr anchor="ctr"/>
                </a:tc>
                <a:tc>
                  <a:txBody>
                    <a:bodyPr/>
                    <a:lstStyle/>
                    <a:p>
                      <a:pPr algn="ctr"/>
                      <a:r>
                        <a:rPr lang="en-US" sz="1400" dirty="0">
                          <a:latin typeface="Century Gothic" panose="020B0502020202020204" pitchFamily="34" charset="0"/>
                        </a:rPr>
                        <a:t>Naval Officer</a:t>
                      </a:r>
                    </a:p>
                  </a:txBody>
                  <a:tcPr anchor="ctr"/>
                </a:tc>
                <a:tc>
                  <a:txBody>
                    <a:bodyPr/>
                    <a:lstStyle/>
                    <a:p>
                      <a:pPr algn="ctr"/>
                      <a:endParaRPr lang="en-US" sz="1400" dirty="0">
                        <a:latin typeface="Century Gothic" panose="020B0502020202020204" pitchFamily="34" charset="0"/>
                      </a:endParaRPr>
                    </a:p>
                  </a:txBody>
                  <a:tcPr anchor="ctr"/>
                </a:tc>
                <a:extLst>
                  <a:ext uri="{0D108BD9-81ED-4DB2-BD59-A6C34878D82A}">
                    <a16:rowId xmlns:a16="http://schemas.microsoft.com/office/drawing/2014/main" val="3409547199"/>
                  </a:ext>
                </a:extLst>
              </a:tr>
            </a:tbl>
          </a:graphicData>
        </a:graphic>
      </p:graphicFrame>
      <p:grpSp>
        <p:nvGrpSpPr>
          <p:cNvPr id="2" name="Group 1">
            <a:extLst>
              <a:ext uri="{FF2B5EF4-FFF2-40B4-BE49-F238E27FC236}">
                <a16:creationId xmlns:a16="http://schemas.microsoft.com/office/drawing/2014/main" id="{5E92F249-7952-49F0-AE41-11F2FE6EC17B}"/>
              </a:ext>
            </a:extLst>
          </p:cNvPr>
          <p:cNvGrpSpPr/>
          <p:nvPr/>
        </p:nvGrpSpPr>
        <p:grpSpPr>
          <a:xfrm>
            <a:off x="3337847" y="1074603"/>
            <a:ext cx="4083103" cy="477860"/>
            <a:chOff x="3337847" y="1074603"/>
            <a:chExt cx="4083103" cy="477860"/>
          </a:xfrm>
        </p:grpSpPr>
        <p:sp>
          <p:nvSpPr>
            <p:cNvPr id="43" name="Rectangle 42"/>
            <p:cNvSpPr/>
            <p:nvPr/>
          </p:nvSpPr>
          <p:spPr>
            <a:xfrm>
              <a:off x="4375662" y="1074845"/>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4889304" y="1074845"/>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5402946" y="1074845"/>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5916588" y="1074845"/>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6430230" y="1074603"/>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p:cNvSpPr/>
            <p:nvPr/>
          </p:nvSpPr>
          <p:spPr>
            <a:xfrm>
              <a:off x="6943872" y="1074603"/>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p:cNvSpPr/>
            <p:nvPr/>
          </p:nvSpPr>
          <p:spPr>
            <a:xfrm>
              <a:off x="3862020" y="1074845"/>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8C540CA-1D04-4B08-98C3-2C9D06664E50}"/>
                </a:ext>
              </a:extLst>
            </p:cNvPr>
            <p:cNvSpPr/>
            <p:nvPr/>
          </p:nvSpPr>
          <p:spPr>
            <a:xfrm>
              <a:off x="3337847" y="1076302"/>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BFBECCF2-FB49-4365-9EB2-AD09491B5E3F}"/>
              </a:ext>
            </a:extLst>
          </p:cNvPr>
          <p:cNvSpPr txBox="1"/>
          <p:nvPr/>
        </p:nvSpPr>
        <p:spPr>
          <a:xfrm>
            <a:off x="334766" y="4904091"/>
            <a:ext cx="2784004" cy="400110"/>
          </a:xfrm>
          <a:prstGeom prst="rect">
            <a:avLst/>
          </a:prstGeom>
          <a:noFill/>
        </p:spPr>
        <p:txBody>
          <a:bodyPr wrap="square" rtlCol="0">
            <a:spAutoFit/>
          </a:bodyPr>
          <a:lstStyle/>
          <a:p>
            <a:r>
              <a:rPr lang="en-US" sz="2000" dirty="0">
                <a:latin typeface="Century Gothic" panose="020B0502020202020204" pitchFamily="34" charset="0"/>
              </a:rPr>
              <a:t>TASK 3: CLOSE READ </a:t>
            </a:r>
          </a:p>
        </p:txBody>
      </p:sp>
      <p:sp>
        <p:nvSpPr>
          <p:cNvPr id="19" name="TextBox 18">
            <a:extLst>
              <a:ext uri="{FF2B5EF4-FFF2-40B4-BE49-F238E27FC236}">
                <a16:creationId xmlns:a16="http://schemas.microsoft.com/office/drawing/2014/main" id="{9F9D41B1-EBE7-4A6A-A051-EDA0560032CE}"/>
              </a:ext>
            </a:extLst>
          </p:cNvPr>
          <p:cNvSpPr txBox="1"/>
          <p:nvPr/>
        </p:nvSpPr>
        <p:spPr>
          <a:xfrm>
            <a:off x="334765" y="5636477"/>
            <a:ext cx="4273330" cy="400110"/>
          </a:xfrm>
          <a:prstGeom prst="rect">
            <a:avLst/>
          </a:prstGeom>
          <a:noFill/>
        </p:spPr>
        <p:txBody>
          <a:bodyPr wrap="square" rtlCol="0">
            <a:spAutoFit/>
          </a:bodyPr>
          <a:lstStyle/>
          <a:p>
            <a:r>
              <a:rPr lang="en-US" sz="2000" dirty="0">
                <a:latin typeface="Century Gothic" panose="020B0502020202020204" pitchFamily="34" charset="0"/>
              </a:rPr>
              <a:t>TASK 4: MOUNTAINTOP MESSAGE</a:t>
            </a:r>
          </a:p>
        </p:txBody>
      </p:sp>
      <p:sp>
        <p:nvSpPr>
          <p:cNvPr id="20" name="TextBox 19">
            <a:extLst>
              <a:ext uri="{FF2B5EF4-FFF2-40B4-BE49-F238E27FC236}">
                <a16:creationId xmlns:a16="http://schemas.microsoft.com/office/drawing/2014/main" id="{F1988DC2-6945-4755-9BC2-C5C59160ABE7}"/>
              </a:ext>
            </a:extLst>
          </p:cNvPr>
          <p:cNvSpPr txBox="1"/>
          <p:nvPr/>
        </p:nvSpPr>
        <p:spPr>
          <a:xfrm>
            <a:off x="2690125" y="5058436"/>
            <a:ext cx="1649603" cy="307777"/>
          </a:xfrm>
          <a:prstGeom prst="rect">
            <a:avLst/>
          </a:prstGeom>
          <a:noFill/>
        </p:spPr>
        <p:txBody>
          <a:bodyPr wrap="square" rtlCol="0">
            <a:spAutoFit/>
          </a:bodyPr>
          <a:lstStyle/>
          <a:p>
            <a:pPr algn="ctr"/>
            <a:r>
              <a:rPr lang="en-US" sz="1400" b="1" dirty="0">
                <a:latin typeface="Century Gothic" panose="020B0502020202020204" pitchFamily="34" charset="0"/>
              </a:rPr>
              <a:t>Code Word:</a:t>
            </a:r>
          </a:p>
        </p:txBody>
      </p:sp>
      <p:graphicFrame>
        <p:nvGraphicFramePr>
          <p:cNvPr id="21" name="Table 20">
            <a:extLst>
              <a:ext uri="{FF2B5EF4-FFF2-40B4-BE49-F238E27FC236}">
                <a16:creationId xmlns:a16="http://schemas.microsoft.com/office/drawing/2014/main" id="{3489522C-0296-4156-AD5B-714FF13105B1}"/>
              </a:ext>
            </a:extLst>
          </p:cNvPr>
          <p:cNvGraphicFramePr>
            <a:graphicFrameLocks noGrp="1"/>
          </p:cNvGraphicFramePr>
          <p:nvPr>
            <p:extLst/>
          </p:nvPr>
        </p:nvGraphicFramePr>
        <p:xfrm>
          <a:off x="4156543" y="4927537"/>
          <a:ext cx="2682064" cy="375441"/>
        </p:xfrm>
        <a:graphic>
          <a:graphicData uri="http://schemas.openxmlformats.org/drawingml/2006/table">
            <a:tbl>
              <a:tblPr firstRow="1" bandRow="1">
                <a:tableStyleId>{5940675A-B579-460E-94D1-54222C63F5DA}</a:tableStyleId>
              </a:tblPr>
              <a:tblGrid>
                <a:gridCol w="335258">
                  <a:extLst>
                    <a:ext uri="{9D8B030D-6E8A-4147-A177-3AD203B41FA5}">
                      <a16:colId xmlns:a16="http://schemas.microsoft.com/office/drawing/2014/main" val="288564532"/>
                    </a:ext>
                  </a:extLst>
                </a:gridCol>
                <a:gridCol w="335258">
                  <a:extLst>
                    <a:ext uri="{9D8B030D-6E8A-4147-A177-3AD203B41FA5}">
                      <a16:colId xmlns:a16="http://schemas.microsoft.com/office/drawing/2014/main" val="229608255"/>
                    </a:ext>
                  </a:extLst>
                </a:gridCol>
                <a:gridCol w="335258">
                  <a:extLst>
                    <a:ext uri="{9D8B030D-6E8A-4147-A177-3AD203B41FA5}">
                      <a16:colId xmlns:a16="http://schemas.microsoft.com/office/drawing/2014/main" val="809615310"/>
                    </a:ext>
                  </a:extLst>
                </a:gridCol>
                <a:gridCol w="335258">
                  <a:extLst>
                    <a:ext uri="{9D8B030D-6E8A-4147-A177-3AD203B41FA5}">
                      <a16:colId xmlns:a16="http://schemas.microsoft.com/office/drawing/2014/main" val="2847888778"/>
                    </a:ext>
                  </a:extLst>
                </a:gridCol>
                <a:gridCol w="335258">
                  <a:extLst>
                    <a:ext uri="{9D8B030D-6E8A-4147-A177-3AD203B41FA5}">
                      <a16:colId xmlns:a16="http://schemas.microsoft.com/office/drawing/2014/main" val="948763665"/>
                    </a:ext>
                  </a:extLst>
                </a:gridCol>
                <a:gridCol w="335258">
                  <a:extLst>
                    <a:ext uri="{9D8B030D-6E8A-4147-A177-3AD203B41FA5}">
                      <a16:colId xmlns:a16="http://schemas.microsoft.com/office/drawing/2014/main" val="1230299889"/>
                    </a:ext>
                  </a:extLst>
                </a:gridCol>
                <a:gridCol w="335258">
                  <a:extLst>
                    <a:ext uri="{9D8B030D-6E8A-4147-A177-3AD203B41FA5}">
                      <a16:colId xmlns:a16="http://schemas.microsoft.com/office/drawing/2014/main" val="2341387724"/>
                    </a:ext>
                  </a:extLst>
                </a:gridCol>
                <a:gridCol w="335258">
                  <a:extLst>
                    <a:ext uri="{9D8B030D-6E8A-4147-A177-3AD203B41FA5}">
                      <a16:colId xmlns:a16="http://schemas.microsoft.com/office/drawing/2014/main" val="1769065769"/>
                    </a:ext>
                  </a:extLst>
                </a:gridCol>
              </a:tblGrid>
              <a:tr h="375441">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tc>
                  <a:txBody>
                    <a:bodyPr/>
                    <a:lstStyle/>
                    <a:p>
                      <a:pPr algn="ctr"/>
                      <a:endParaRPr lang="en-US" sz="1000" b="1" i="0" dirty="0">
                        <a:solidFill>
                          <a:schemeClr val="accent2">
                            <a:lumMod val="75000"/>
                          </a:schemeClr>
                        </a:solidFill>
                        <a:latin typeface="Century Gothic" panose="020B0502020202020204" pitchFamily="34" charset="0"/>
                      </a:endParaRPr>
                    </a:p>
                  </a:txBody>
                  <a:tcPr anchor="ctr"/>
                </a:tc>
                <a:extLst>
                  <a:ext uri="{0D108BD9-81ED-4DB2-BD59-A6C34878D82A}">
                    <a16:rowId xmlns:a16="http://schemas.microsoft.com/office/drawing/2014/main" val="91783809"/>
                  </a:ext>
                </a:extLst>
              </a:tr>
            </a:tbl>
          </a:graphicData>
        </a:graphic>
      </p:graphicFrame>
      <p:graphicFrame>
        <p:nvGraphicFramePr>
          <p:cNvPr id="22" name="Table 21">
            <a:extLst>
              <a:ext uri="{FF2B5EF4-FFF2-40B4-BE49-F238E27FC236}">
                <a16:creationId xmlns:a16="http://schemas.microsoft.com/office/drawing/2014/main" id="{C2874737-2AF8-475D-8395-4115E34478E0}"/>
              </a:ext>
            </a:extLst>
          </p:cNvPr>
          <p:cNvGraphicFramePr>
            <a:graphicFrameLocks noGrp="1"/>
          </p:cNvGraphicFramePr>
          <p:nvPr>
            <p:extLst/>
          </p:nvPr>
        </p:nvGraphicFramePr>
        <p:xfrm>
          <a:off x="346489" y="6238407"/>
          <a:ext cx="7102871" cy="2194560"/>
        </p:xfrm>
        <a:graphic>
          <a:graphicData uri="http://schemas.openxmlformats.org/drawingml/2006/table">
            <a:tbl>
              <a:tblPr firstRow="1" bandRow="1">
                <a:tableStyleId>{5C22544A-7EE6-4342-B048-85BDC9FD1C3A}</a:tableStyleId>
              </a:tblPr>
              <a:tblGrid>
                <a:gridCol w="710288">
                  <a:extLst>
                    <a:ext uri="{9D8B030D-6E8A-4147-A177-3AD203B41FA5}">
                      <a16:colId xmlns:a16="http://schemas.microsoft.com/office/drawing/2014/main" val="4026105759"/>
                    </a:ext>
                  </a:extLst>
                </a:gridCol>
                <a:gridCol w="790595">
                  <a:extLst>
                    <a:ext uri="{9D8B030D-6E8A-4147-A177-3AD203B41FA5}">
                      <a16:colId xmlns:a16="http://schemas.microsoft.com/office/drawing/2014/main" val="2046524011"/>
                    </a:ext>
                  </a:extLst>
                </a:gridCol>
                <a:gridCol w="629972">
                  <a:extLst>
                    <a:ext uri="{9D8B030D-6E8A-4147-A177-3AD203B41FA5}">
                      <a16:colId xmlns:a16="http://schemas.microsoft.com/office/drawing/2014/main" val="597919410"/>
                    </a:ext>
                  </a:extLst>
                </a:gridCol>
                <a:gridCol w="710288">
                  <a:extLst>
                    <a:ext uri="{9D8B030D-6E8A-4147-A177-3AD203B41FA5}">
                      <a16:colId xmlns:a16="http://schemas.microsoft.com/office/drawing/2014/main" val="977627283"/>
                    </a:ext>
                  </a:extLst>
                </a:gridCol>
                <a:gridCol w="710288">
                  <a:extLst>
                    <a:ext uri="{9D8B030D-6E8A-4147-A177-3AD203B41FA5}">
                      <a16:colId xmlns:a16="http://schemas.microsoft.com/office/drawing/2014/main" val="2951311056"/>
                    </a:ext>
                  </a:extLst>
                </a:gridCol>
                <a:gridCol w="710288">
                  <a:extLst>
                    <a:ext uri="{9D8B030D-6E8A-4147-A177-3AD203B41FA5}">
                      <a16:colId xmlns:a16="http://schemas.microsoft.com/office/drawing/2014/main" val="755147808"/>
                    </a:ext>
                  </a:extLst>
                </a:gridCol>
                <a:gridCol w="710288">
                  <a:extLst>
                    <a:ext uri="{9D8B030D-6E8A-4147-A177-3AD203B41FA5}">
                      <a16:colId xmlns:a16="http://schemas.microsoft.com/office/drawing/2014/main" val="3110246144"/>
                    </a:ext>
                  </a:extLst>
                </a:gridCol>
                <a:gridCol w="710288">
                  <a:extLst>
                    <a:ext uri="{9D8B030D-6E8A-4147-A177-3AD203B41FA5}">
                      <a16:colId xmlns:a16="http://schemas.microsoft.com/office/drawing/2014/main" val="1329331998"/>
                    </a:ext>
                  </a:extLst>
                </a:gridCol>
                <a:gridCol w="710288">
                  <a:extLst>
                    <a:ext uri="{9D8B030D-6E8A-4147-A177-3AD203B41FA5}">
                      <a16:colId xmlns:a16="http://schemas.microsoft.com/office/drawing/2014/main" val="284467602"/>
                    </a:ext>
                  </a:extLst>
                </a:gridCol>
                <a:gridCol w="710288">
                  <a:extLst>
                    <a:ext uri="{9D8B030D-6E8A-4147-A177-3AD203B41FA5}">
                      <a16:colId xmlns:a16="http://schemas.microsoft.com/office/drawing/2014/main" val="3120404670"/>
                    </a:ext>
                  </a:extLst>
                </a:gridCol>
              </a:tblGrid>
              <a:tr h="359414">
                <a:tc>
                  <a:txBody>
                    <a:bodyPr/>
                    <a:lstStyle/>
                    <a:p>
                      <a:pPr algn="ctr"/>
                      <a:r>
                        <a:rPr lang="en-US" sz="1800" b="1" dirty="0">
                          <a:solidFill>
                            <a:schemeClr val="tx1"/>
                          </a:solidFill>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solidFill>
                            <a:schemeClr val="tx1"/>
                          </a:solidFill>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solidFill>
                            <a:schemeClr val="tx1"/>
                          </a:solidFill>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solidFill>
                            <a:schemeClr val="tx1"/>
                          </a:solidFill>
                          <a:latin typeface="Century Gothic" panose="020B0502020202020204" pitchFamily="34"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solidFill>
                            <a:schemeClr val="tx1"/>
                          </a:solidFill>
                          <a:latin typeface="Century Gothic" panose="020B0502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0668487"/>
                  </a:ext>
                </a:extLst>
              </a:tr>
              <a:tr h="359414">
                <a:tc>
                  <a:txBody>
                    <a:bodyPr/>
                    <a:lstStyle/>
                    <a:p>
                      <a:pPr algn="ctr"/>
                      <a:r>
                        <a:rPr lang="en-US" sz="1800" b="1" dirty="0">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solidFill>
                            <a:schemeClr val="tx1"/>
                          </a:solidFill>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latin typeface="Century Gothic" panose="020B0502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latin typeface="Century Gothic" panose="020B0502020202020204" pitchFamily="34"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534477"/>
                  </a:ext>
                </a:extLst>
              </a:tr>
              <a:tr h="359414">
                <a:tc>
                  <a:txBody>
                    <a:bodyPr/>
                    <a:lstStyle/>
                    <a:p>
                      <a:pPr algn="ctr"/>
                      <a:r>
                        <a:rPr lang="en-US" sz="1800" b="1" dirty="0">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solidFill>
                            <a:schemeClr val="tx1"/>
                          </a:solidFill>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latin typeface="Century Gothic" panose="020B0502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8417957"/>
                  </a:ext>
                </a:extLst>
              </a:tr>
              <a:tr h="359414">
                <a:tc>
                  <a:txBody>
                    <a:bodyPr/>
                    <a:lstStyle/>
                    <a:p>
                      <a:pPr algn="ctr"/>
                      <a:r>
                        <a:rPr lang="en-US" sz="1800" b="1" dirty="0">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solidFill>
                            <a:schemeClr val="tx1"/>
                          </a:solidFill>
                          <a:latin typeface="Century Gothic" panose="020B0502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solidFill>
                            <a:schemeClr val="tx1"/>
                          </a:solidFill>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2632403"/>
                  </a:ext>
                </a:extLst>
              </a:tr>
              <a:tr h="359414">
                <a:tc>
                  <a:txBody>
                    <a:bodyPr/>
                    <a:lstStyle/>
                    <a:p>
                      <a:pPr algn="ctr"/>
                      <a:r>
                        <a:rPr lang="en-US" sz="1800" b="1" dirty="0">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latin typeface="Century Gothic" panose="020B0502020202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solidFill>
                            <a:schemeClr val="tx1"/>
                          </a:solidFill>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latin typeface="Century Gothic" panose="020B0502020202020204"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395064"/>
                  </a:ext>
                </a:extLst>
              </a:tr>
              <a:tr h="359414">
                <a:tc>
                  <a:txBody>
                    <a:bodyPr/>
                    <a:lstStyle/>
                    <a:p>
                      <a:pPr algn="ctr"/>
                      <a:r>
                        <a:rPr lang="en-US" sz="1800" b="1" dirty="0">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5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5644334"/>
                  </a:ext>
                </a:extLst>
              </a:tr>
            </a:tbl>
          </a:graphicData>
        </a:graphic>
      </p:graphicFrame>
      <p:sp>
        <p:nvSpPr>
          <p:cNvPr id="23" name="Rectangle 22">
            <a:extLst>
              <a:ext uri="{FF2B5EF4-FFF2-40B4-BE49-F238E27FC236}">
                <a16:creationId xmlns:a16="http://schemas.microsoft.com/office/drawing/2014/main" id="{B2A3E85B-83A9-4822-B57C-19D07F84469C}"/>
              </a:ext>
            </a:extLst>
          </p:cNvPr>
          <p:cNvSpPr/>
          <p:nvPr/>
        </p:nvSpPr>
        <p:spPr>
          <a:xfrm>
            <a:off x="1947347" y="8149974"/>
            <a:ext cx="5502014" cy="985933"/>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F57002B-4716-461D-9788-98564806C07B}"/>
              </a:ext>
            </a:extLst>
          </p:cNvPr>
          <p:cNvSpPr txBox="1"/>
          <p:nvPr/>
        </p:nvSpPr>
        <p:spPr>
          <a:xfrm>
            <a:off x="231118" y="8568095"/>
            <a:ext cx="1780738" cy="307777"/>
          </a:xfrm>
          <a:prstGeom prst="rect">
            <a:avLst/>
          </a:prstGeom>
          <a:noFill/>
        </p:spPr>
        <p:txBody>
          <a:bodyPr wrap="square" rtlCol="0">
            <a:spAutoFit/>
          </a:bodyPr>
          <a:lstStyle/>
          <a:p>
            <a:pPr algn="ctr"/>
            <a:r>
              <a:rPr lang="en-US" sz="1400" b="1" dirty="0">
                <a:latin typeface="Century Gothic" panose="020B0502020202020204" pitchFamily="34" charset="0"/>
              </a:rPr>
              <a:t>SECRET MESSAGE: </a:t>
            </a:r>
          </a:p>
        </p:txBody>
      </p:sp>
      <p:sp>
        <p:nvSpPr>
          <p:cNvPr id="26" name="TextBox 25">
            <a:extLst>
              <a:ext uri="{FF2B5EF4-FFF2-40B4-BE49-F238E27FC236}">
                <a16:creationId xmlns:a16="http://schemas.microsoft.com/office/drawing/2014/main" id="{A829D581-7005-4F88-866B-14EA8C370A41}"/>
              </a:ext>
            </a:extLst>
          </p:cNvPr>
          <p:cNvSpPr txBox="1"/>
          <p:nvPr/>
        </p:nvSpPr>
        <p:spPr>
          <a:xfrm>
            <a:off x="231118" y="9227630"/>
            <a:ext cx="4078209" cy="400110"/>
          </a:xfrm>
          <a:prstGeom prst="rect">
            <a:avLst/>
          </a:prstGeom>
          <a:noFill/>
        </p:spPr>
        <p:txBody>
          <a:bodyPr wrap="square" rtlCol="0">
            <a:spAutoFit/>
          </a:bodyPr>
          <a:lstStyle/>
          <a:p>
            <a:r>
              <a:rPr lang="en-US" sz="2000" dirty="0">
                <a:latin typeface="Century Gothic" panose="020B0502020202020204" pitchFamily="34" charset="0"/>
              </a:rPr>
              <a:t>TASK 5: THE FINAL MYSTERY</a:t>
            </a:r>
          </a:p>
        </p:txBody>
      </p:sp>
      <p:pic>
        <p:nvPicPr>
          <p:cNvPr id="27" name="Picture 26">
            <a:extLst>
              <a:ext uri="{FF2B5EF4-FFF2-40B4-BE49-F238E27FC236}">
                <a16:creationId xmlns:a16="http://schemas.microsoft.com/office/drawing/2014/main" id="{FA8E2A0B-4F3E-4F5D-A728-85413AA61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59760">
            <a:off x="3537250" y="9026815"/>
            <a:ext cx="1238589" cy="932421"/>
          </a:xfrm>
          <a:prstGeom prst="rect">
            <a:avLst/>
          </a:prstGeom>
        </p:spPr>
      </p:pic>
      <p:cxnSp>
        <p:nvCxnSpPr>
          <p:cNvPr id="28" name="Straight Connector 27">
            <a:extLst>
              <a:ext uri="{FF2B5EF4-FFF2-40B4-BE49-F238E27FC236}">
                <a16:creationId xmlns:a16="http://schemas.microsoft.com/office/drawing/2014/main" id="{BFB86A32-FA15-42E8-B275-724A5A30B71A}"/>
              </a:ext>
            </a:extLst>
          </p:cNvPr>
          <p:cNvCxnSpPr/>
          <p:nvPr/>
        </p:nvCxnSpPr>
        <p:spPr>
          <a:xfrm>
            <a:off x="4921497" y="9730754"/>
            <a:ext cx="24037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1103FB8-B108-4176-BBA0-51546CDF7A00}"/>
              </a:ext>
            </a:extLst>
          </p:cNvPr>
          <p:cNvSpPr txBox="1"/>
          <p:nvPr/>
        </p:nvSpPr>
        <p:spPr>
          <a:xfrm>
            <a:off x="6869373" y="2308684"/>
            <a:ext cx="3234999" cy="3970318"/>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n-US" sz="1200" dirty="0">
                <a:latin typeface="Century Gothic" panose="020B0502020202020204" pitchFamily="34" charset="0"/>
              </a:rPr>
              <a:t>In this puzzle, students match the characters listed here with descriptions hidden throughout the classroom. Each clue card has a letter on it. </a:t>
            </a:r>
          </a:p>
          <a:p>
            <a:pPr algn="ctr"/>
            <a:endParaRPr lang="en-US" sz="1200" b="1" dirty="0">
              <a:latin typeface="Century Gothic" panose="020B0502020202020204" pitchFamily="34" charset="0"/>
            </a:endParaRPr>
          </a:p>
          <a:p>
            <a:pPr algn="ctr"/>
            <a:r>
              <a:rPr lang="en-US" sz="1200" dirty="0">
                <a:latin typeface="Century Gothic" panose="020B0502020202020204" pitchFamily="34" charset="0"/>
              </a:rPr>
              <a:t>I wrote the Mountaintop Message using a Germanic Runes font that I downloaded to make it look like a code. Once I had that font, I peppered clues throughout the rest of my Escape Room. Students uncover some of the code in this puzzle. Once they match the letters from the Character Descriptions to the correct character, they can fill in those letters on the alphabet chart below. </a:t>
            </a: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When you go to dafont.com or fontspace.com, you can search for fonts to use for codes. I’ve used Germanic and Viking Runes, Pigpen, and Morse Code fonts.</a:t>
            </a:r>
          </a:p>
        </p:txBody>
      </p:sp>
    </p:spTree>
    <p:extLst>
      <p:ext uri="{BB962C8B-B14F-4D97-AF65-F5344CB8AC3E}">
        <p14:creationId xmlns:p14="http://schemas.microsoft.com/office/powerpoint/2010/main" val="168737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5B5FE2B-8ADD-410A-AF7A-2EF8BBC5E948}"/>
              </a:ext>
            </a:extLst>
          </p:cNvPr>
          <p:cNvGraphicFramePr>
            <a:graphicFrameLocks noGrp="1"/>
          </p:cNvGraphicFramePr>
          <p:nvPr>
            <p:extLst/>
          </p:nvPr>
        </p:nvGraphicFramePr>
        <p:xfrm>
          <a:off x="391875" y="1327797"/>
          <a:ext cx="1335992"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r>
                        <a:rPr lang="en-US" sz="1000" b="1" i="0" dirty="0">
                          <a:solidFill>
                            <a:schemeClr val="accent2">
                              <a:lumMod val="75000"/>
                            </a:schemeClr>
                          </a:solidFill>
                          <a:latin typeface="Century Gothic" panose="020B0502020202020204" pitchFamily="34" charset="0"/>
                        </a:rPr>
                        <a:t>4</a:t>
                      </a:r>
                    </a:p>
                  </a:txBody>
                  <a:tcPr anchor="ctr">
                    <a:noFill/>
                  </a:tcPr>
                </a:tc>
                <a:extLst>
                  <a:ext uri="{0D108BD9-81ED-4DB2-BD59-A6C34878D82A}">
                    <a16:rowId xmlns:a16="http://schemas.microsoft.com/office/drawing/2014/main" val="91783809"/>
                  </a:ext>
                </a:extLst>
              </a:tr>
            </a:tbl>
          </a:graphicData>
        </a:graphic>
      </p:graphicFrame>
      <p:graphicFrame>
        <p:nvGraphicFramePr>
          <p:cNvPr id="4" name="Table 3">
            <a:extLst>
              <a:ext uri="{FF2B5EF4-FFF2-40B4-BE49-F238E27FC236}">
                <a16:creationId xmlns:a16="http://schemas.microsoft.com/office/drawing/2014/main" id="{F62DA8DE-A5A3-42CE-8178-D3D0663B1ACC}"/>
              </a:ext>
            </a:extLst>
          </p:cNvPr>
          <p:cNvGraphicFramePr>
            <a:graphicFrameLocks noGrp="1"/>
          </p:cNvGraphicFramePr>
          <p:nvPr>
            <p:extLst/>
          </p:nvPr>
        </p:nvGraphicFramePr>
        <p:xfrm>
          <a:off x="391875" y="1810937"/>
          <a:ext cx="1660660" cy="328441"/>
        </p:xfrm>
        <a:graphic>
          <a:graphicData uri="http://schemas.openxmlformats.org/drawingml/2006/table">
            <a:tbl>
              <a:tblPr firstRow="1" bandRow="1">
                <a:tableStyleId>{5940675A-B579-460E-94D1-54222C63F5DA}</a:tableStyleId>
              </a:tblPr>
              <a:tblGrid>
                <a:gridCol w="332132">
                  <a:extLst>
                    <a:ext uri="{9D8B030D-6E8A-4147-A177-3AD203B41FA5}">
                      <a16:colId xmlns:a16="http://schemas.microsoft.com/office/drawing/2014/main" val="288564532"/>
                    </a:ext>
                  </a:extLst>
                </a:gridCol>
                <a:gridCol w="332132">
                  <a:extLst>
                    <a:ext uri="{9D8B030D-6E8A-4147-A177-3AD203B41FA5}">
                      <a16:colId xmlns:a16="http://schemas.microsoft.com/office/drawing/2014/main" val="229608255"/>
                    </a:ext>
                  </a:extLst>
                </a:gridCol>
                <a:gridCol w="332132">
                  <a:extLst>
                    <a:ext uri="{9D8B030D-6E8A-4147-A177-3AD203B41FA5}">
                      <a16:colId xmlns:a16="http://schemas.microsoft.com/office/drawing/2014/main" val="809615310"/>
                    </a:ext>
                  </a:extLst>
                </a:gridCol>
                <a:gridCol w="332132">
                  <a:extLst>
                    <a:ext uri="{9D8B030D-6E8A-4147-A177-3AD203B41FA5}">
                      <a16:colId xmlns:a16="http://schemas.microsoft.com/office/drawing/2014/main" val="2847888778"/>
                    </a:ext>
                  </a:extLst>
                </a:gridCol>
                <a:gridCol w="332132">
                  <a:extLst>
                    <a:ext uri="{9D8B030D-6E8A-4147-A177-3AD203B41FA5}">
                      <a16:colId xmlns:a16="http://schemas.microsoft.com/office/drawing/2014/main" val="2579305512"/>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r>
                        <a:rPr lang="en-US" sz="1000" b="1" i="0" dirty="0">
                          <a:solidFill>
                            <a:schemeClr val="accent2">
                              <a:lumMod val="75000"/>
                            </a:schemeClr>
                          </a:solidFill>
                          <a:latin typeface="Century Gothic" panose="020B0502020202020204" pitchFamily="34" charset="0"/>
                        </a:rPr>
                        <a:t>5</a:t>
                      </a:r>
                    </a:p>
                  </a:txBody>
                  <a:tcPr anchor="ctr">
                    <a:noFill/>
                  </a:tcPr>
                </a:tc>
                <a:extLst>
                  <a:ext uri="{0D108BD9-81ED-4DB2-BD59-A6C34878D82A}">
                    <a16:rowId xmlns:a16="http://schemas.microsoft.com/office/drawing/2014/main" val="91783809"/>
                  </a:ext>
                </a:extLst>
              </a:tr>
            </a:tbl>
          </a:graphicData>
        </a:graphic>
      </p:graphicFrame>
      <p:graphicFrame>
        <p:nvGraphicFramePr>
          <p:cNvPr id="5" name="Table 4">
            <a:extLst>
              <a:ext uri="{FF2B5EF4-FFF2-40B4-BE49-F238E27FC236}">
                <a16:creationId xmlns:a16="http://schemas.microsoft.com/office/drawing/2014/main" id="{799ECCBA-DC41-4C2D-BC99-C3585F20FDAB}"/>
              </a:ext>
            </a:extLst>
          </p:cNvPr>
          <p:cNvGraphicFramePr>
            <a:graphicFrameLocks noGrp="1"/>
          </p:cNvGraphicFramePr>
          <p:nvPr>
            <p:extLst/>
          </p:nvPr>
        </p:nvGraphicFramePr>
        <p:xfrm>
          <a:off x="391875" y="2294077"/>
          <a:ext cx="1991400" cy="328441"/>
        </p:xfrm>
        <a:graphic>
          <a:graphicData uri="http://schemas.openxmlformats.org/drawingml/2006/table">
            <a:tbl>
              <a:tblPr firstRow="1" bandRow="1">
                <a:tableStyleId>{5940675A-B579-460E-94D1-54222C63F5DA}</a:tableStyleId>
              </a:tblPr>
              <a:tblGrid>
                <a:gridCol w="331900">
                  <a:extLst>
                    <a:ext uri="{9D8B030D-6E8A-4147-A177-3AD203B41FA5}">
                      <a16:colId xmlns:a16="http://schemas.microsoft.com/office/drawing/2014/main" val="288564532"/>
                    </a:ext>
                  </a:extLst>
                </a:gridCol>
                <a:gridCol w="331900">
                  <a:extLst>
                    <a:ext uri="{9D8B030D-6E8A-4147-A177-3AD203B41FA5}">
                      <a16:colId xmlns:a16="http://schemas.microsoft.com/office/drawing/2014/main" val="229608255"/>
                    </a:ext>
                  </a:extLst>
                </a:gridCol>
                <a:gridCol w="331900">
                  <a:extLst>
                    <a:ext uri="{9D8B030D-6E8A-4147-A177-3AD203B41FA5}">
                      <a16:colId xmlns:a16="http://schemas.microsoft.com/office/drawing/2014/main" val="809615310"/>
                    </a:ext>
                  </a:extLst>
                </a:gridCol>
                <a:gridCol w="331900">
                  <a:extLst>
                    <a:ext uri="{9D8B030D-6E8A-4147-A177-3AD203B41FA5}">
                      <a16:colId xmlns:a16="http://schemas.microsoft.com/office/drawing/2014/main" val="2847888778"/>
                    </a:ext>
                  </a:extLst>
                </a:gridCol>
                <a:gridCol w="331900">
                  <a:extLst>
                    <a:ext uri="{9D8B030D-6E8A-4147-A177-3AD203B41FA5}">
                      <a16:colId xmlns:a16="http://schemas.microsoft.com/office/drawing/2014/main" val="2579305512"/>
                    </a:ext>
                  </a:extLst>
                </a:gridCol>
                <a:gridCol w="331900">
                  <a:extLst>
                    <a:ext uri="{9D8B030D-6E8A-4147-A177-3AD203B41FA5}">
                      <a16:colId xmlns:a16="http://schemas.microsoft.com/office/drawing/2014/main" val="1696522426"/>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r>
                        <a:rPr lang="en-US" sz="1000" b="1" i="0" dirty="0">
                          <a:solidFill>
                            <a:schemeClr val="accent2">
                              <a:lumMod val="75000"/>
                            </a:schemeClr>
                          </a:solidFill>
                          <a:latin typeface="Century Gothic" panose="020B0502020202020204" pitchFamily="34" charset="0"/>
                        </a:rPr>
                        <a:t>6</a:t>
                      </a:r>
                    </a:p>
                  </a:txBody>
                  <a:tcPr anchor="ctr">
                    <a:noFill/>
                  </a:tcPr>
                </a:tc>
                <a:extLst>
                  <a:ext uri="{0D108BD9-81ED-4DB2-BD59-A6C34878D82A}">
                    <a16:rowId xmlns:a16="http://schemas.microsoft.com/office/drawing/2014/main" val="91783809"/>
                  </a:ext>
                </a:extLst>
              </a:tr>
            </a:tbl>
          </a:graphicData>
        </a:graphic>
      </p:graphicFrame>
      <p:graphicFrame>
        <p:nvGraphicFramePr>
          <p:cNvPr id="6" name="Table 5">
            <a:extLst>
              <a:ext uri="{FF2B5EF4-FFF2-40B4-BE49-F238E27FC236}">
                <a16:creationId xmlns:a16="http://schemas.microsoft.com/office/drawing/2014/main" id="{39389F1C-1D50-4E30-9C22-2335E45C7B6A}"/>
              </a:ext>
            </a:extLst>
          </p:cNvPr>
          <p:cNvGraphicFramePr>
            <a:graphicFrameLocks noGrp="1"/>
          </p:cNvGraphicFramePr>
          <p:nvPr>
            <p:extLst/>
          </p:nvPr>
        </p:nvGraphicFramePr>
        <p:xfrm>
          <a:off x="391876" y="2777217"/>
          <a:ext cx="2322145" cy="328441"/>
        </p:xfrm>
        <a:graphic>
          <a:graphicData uri="http://schemas.openxmlformats.org/drawingml/2006/table">
            <a:tbl>
              <a:tblPr firstRow="1" bandRow="1">
                <a:tableStyleId>{5940675A-B579-460E-94D1-54222C63F5DA}</a:tableStyleId>
              </a:tblPr>
              <a:tblGrid>
                <a:gridCol w="331735">
                  <a:extLst>
                    <a:ext uri="{9D8B030D-6E8A-4147-A177-3AD203B41FA5}">
                      <a16:colId xmlns:a16="http://schemas.microsoft.com/office/drawing/2014/main" val="288564532"/>
                    </a:ext>
                  </a:extLst>
                </a:gridCol>
                <a:gridCol w="331735">
                  <a:extLst>
                    <a:ext uri="{9D8B030D-6E8A-4147-A177-3AD203B41FA5}">
                      <a16:colId xmlns:a16="http://schemas.microsoft.com/office/drawing/2014/main" val="229608255"/>
                    </a:ext>
                  </a:extLst>
                </a:gridCol>
                <a:gridCol w="331735">
                  <a:extLst>
                    <a:ext uri="{9D8B030D-6E8A-4147-A177-3AD203B41FA5}">
                      <a16:colId xmlns:a16="http://schemas.microsoft.com/office/drawing/2014/main" val="809615310"/>
                    </a:ext>
                  </a:extLst>
                </a:gridCol>
                <a:gridCol w="331735">
                  <a:extLst>
                    <a:ext uri="{9D8B030D-6E8A-4147-A177-3AD203B41FA5}">
                      <a16:colId xmlns:a16="http://schemas.microsoft.com/office/drawing/2014/main" val="2847888778"/>
                    </a:ext>
                  </a:extLst>
                </a:gridCol>
                <a:gridCol w="331735">
                  <a:extLst>
                    <a:ext uri="{9D8B030D-6E8A-4147-A177-3AD203B41FA5}">
                      <a16:colId xmlns:a16="http://schemas.microsoft.com/office/drawing/2014/main" val="2579305512"/>
                    </a:ext>
                  </a:extLst>
                </a:gridCol>
                <a:gridCol w="331735">
                  <a:extLst>
                    <a:ext uri="{9D8B030D-6E8A-4147-A177-3AD203B41FA5}">
                      <a16:colId xmlns:a16="http://schemas.microsoft.com/office/drawing/2014/main" val="1696522426"/>
                    </a:ext>
                  </a:extLst>
                </a:gridCol>
                <a:gridCol w="331735">
                  <a:extLst>
                    <a:ext uri="{9D8B030D-6E8A-4147-A177-3AD203B41FA5}">
                      <a16:colId xmlns:a16="http://schemas.microsoft.com/office/drawing/2014/main" val="3025081248"/>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r>
                        <a:rPr lang="en-US" sz="1000" b="1" i="0" dirty="0">
                          <a:solidFill>
                            <a:schemeClr val="accent2">
                              <a:lumMod val="75000"/>
                            </a:schemeClr>
                          </a:solidFill>
                          <a:latin typeface="Century Gothic" panose="020B0502020202020204" pitchFamily="34" charset="0"/>
                        </a:rPr>
                        <a:t>7</a:t>
                      </a:r>
                    </a:p>
                  </a:txBody>
                  <a:tcPr anchor="ctr">
                    <a:noFill/>
                  </a:tcPr>
                </a:tc>
                <a:extLst>
                  <a:ext uri="{0D108BD9-81ED-4DB2-BD59-A6C34878D82A}">
                    <a16:rowId xmlns:a16="http://schemas.microsoft.com/office/drawing/2014/main" val="91783809"/>
                  </a:ext>
                </a:extLst>
              </a:tr>
            </a:tbl>
          </a:graphicData>
        </a:graphic>
      </p:graphicFrame>
      <p:graphicFrame>
        <p:nvGraphicFramePr>
          <p:cNvPr id="8" name="Table 7">
            <a:extLst>
              <a:ext uri="{FF2B5EF4-FFF2-40B4-BE49-F238E27FC236}">
                <a16:creationId xmlns:a16="http://schemas.microsoft.com/office/drawing/2014/main" id="{8DD7FC4A-F4E9-412B-89AB-1BF785C9B193}"/>
              </a:ext>
            </a:extLst>
          </p:cNvPr>
          <p:cNvGraphicFramePr>
            <a:graphicFrameLocks noGrp="1"/>
          </p:cNvGraphicFramePr>
          <p:nvPr>
            <p:extLst/>
          </p:nvPr>
        </p:nvGraphicFramePr>
        <p:xfrm>
          <a:off x="3209656" y="1327797"/>
          <a:ext cx="2654392" cy="328441"/>
        </p:xfrm>
        <a:graphic>
          <a:graphicData uri="http://schemas.openxmlformats.org/drawingml/2006/table">
            <a:tbl>
              <a:tblPr firstRow="1" bandRow="1">
                <a:tableStyleId>{5940675A-B579-460E-94D1-54222C63F5DA}</a:tableStyleId>
              </a:tblPr>
              <a:tblGrid>
                <a:gridCol w="331799">
                  <a:extLst>
                    <a:ext uri="{9D8B030D-6E8A-4147-A177-3AD203B41FA5}">
                      <a16:colId xmlns:a16="http://schemas.microsoft.com/office/drawing/2014/main" val="288564532"/>
                    </a:ext>
                  </a:extLst>
                </a:gridCol>
                <a:gridCol w="331799">
                  <a:extLst>
                    <a:ext uri="{9D8B030D-6E8A-4147-A177-3AD203B41FA5}">
                      <a16:colId xmlns:a16="http://schemas.microsoft.com/office/drawing/2014/main" val="229608255"/>
                    </a:ext>
                  </a:extLst>
                </a:gridCol>
                <a:gridCol w="331799">
                  <a:extLst>
                    <a:ext uri="{9D8B030D-6E8A-4147-A177-3AD203B41FA5}">
                      <a16:colId xmlns:a16="http://schemas.microsoft.com/office/drawing/2014/main" val="809615310"/>
                    </a:ext>
                  </a:extLst>
                </a:gridCol>
                <a:gridCol w="331799">
                  <a:extLst>
                    <a:ext uri="{9D8B030D-6E8A-4147-A177-3AD203B41FA5}">
                      <a16:colId xmlns:a16="http://schemas.microsoft.com/office/drawing/2014/main" val="2847888778"/>
                    </a:ext>
                  </a:extLst>
                </a:gridCol>
                <a:gridCol w="331799">
                  <a:extLst>
                    <a:ext uri="{9D8B030D-6E8A-4147-A177-3AD203B41FA5}">
                      <a16:colId xmlns:a16="http://schemas.microsoft.com/office/drawing/2014/main" val="2579305512"/>
                    </a:ext>
                  </a:extLst>
                </a:gridCol>
                <a:gridCol w="331799">
                  <a:extLst>
                    <a:ext uri="{9D8B030D-6E8A-4147-A177-3AD203B41FA5}">
                      <a16:colId xmlns:a16="http://schemas.microsoft.com/office/drawing/2014/main" val="1696522426"/>
                    </a:ext>
                  </a:extLst>
                </a:gridCol>
                <a:gridCol w="331799">
                  <a:extLst>
                    <a:ext uri="{9D8B030D-6E8A-4147-A177-3AD203B41FA5}">
                      <a16:colId xmlns:a16="http://schemas.microsoft.com/office/drawing/2014/main" val="3025081248"/>
                    </a:ext>
                  </a:extLst>
                </a:gridCol>
                <a:gridCol w="331799">
                  <a:extLst>
                    <a:ext uri="{9D8B030D-6E8A-4147-A177-3AD203B41FA5}">
                      <a16:colId xmlns:a16="http://schemas.microsoft.com/office/drawing/2014/main" val="994184543"/>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r>
                        <a:rPr lang="en-US" sz="1000" b="1" i="0" dirty="0">
                          <a:solidFill>
                            <a:schemeClr val="accent2">
                              <a:lumMod val="75000"/>
                            </a:schemeClr>
                          </a:solidFill>
                          <a:latin typeface="Century Gothic" panose="020B0502020202020204" pitchFamily="34" charset="0"/>
                        </a:rPr>
                        <a:t>8</a:t>
                      </a:r>
                    </a:p>
                  </a:txBody>
                  <a:tcPr anchor="ctr">
                    <a:noFill/>
                  </a:tcPr>
                </a:tc>
                <a:extLst>
                  <a:ext uri="{0D108BD9-81ED-4DB2-BD59-A6C34878D82A}">
                    <a16:rowId xmlns:a16="http://schemas.microsoft.com/office/drawing/2014/main" val="91783809"/>
                  </a:ext>
                </a:extLst>
              </a:tr>
            </a:tbl>
          </a:graphicData>
        </a:graphic>
      </p:graphicFrame>
      <p:graphicFrame>
        <p:nvGraphicFramePr>
          <p:cNvPr id="9" name="Table 8">
            <a:extLst>
              <a:ext uri="{FF2B5EF4-FFF2-40B4-BE49-F238E27FC236}">
                <a16:creationId xmlns:a16="http://schemas.microsoft.com/office/drawing/2014/main" id="{EA280022-44D6-4580-9961-2B31371D2BF1}"/>
              </a:ext>
            </a:extLst>
          </p:cNvPr>
          <p:cNvGraphicFramePr>
            <a:graphicFrameLocks noGrp="1"/>
          </p:cNvGraphicFramePr>
          <p:nvPr>
            <p:extLst/>
          </p:nvPr>
        </p:nvGraphicFramePr>
        <p:xfrm>
          <a:off x="3209656" y="1810937"/>
          <a:ext cx="2986191" cy="328441"/>
        </p:xfrm>
        <a:graphic>
          <a:graphicData uri="http://schemas.openxmlformats.org/drawingml/2006/table">
            <a:tbl>
              <a:tblPr firstRow="1" bandRow="1">
                <a:tableStyleId>{5940675A-B579-460E-94D1-54222C63F5DA}</a:tableStyleId>
              </a:tblPr>
              <a:tblGrid>
                <a:gridCol w="331799">
                  <a:extLst>
                    <a:ext uri="{9D8B030D-6E8A-4147-A177-3AD203B41FA5}">
                      <a16:colId xmlns:a16="http://schemas.microsoft.com/office/drawing/2014/main" val="288564532"/>
                    </a:ext>
                  </a:extLst>
                </a:gridCol>
                <a:gridCol w="331799">
                  <a:extLst>
                    <a:ext uri="{9D8B030D-6E8A-4147-A177-3AD203B41FA5}">
                      <a16:colId xmlns:a16="http://schemas.microsoft.com/office/drawing/2014/main" val="229608255"/>
                    </a:ext>
                  </a:extLst>
                </a:gridCol>
                <a:gridCol w="331799">
                  <a:extLst>
                    <a:ext uri="{9D8B030D-6E8A-4147-A177-3AD203B41FA5}">
                      <a16:colId xmlns:a16="http://schemas.microsoft.com/office/drawing/2014/main" val="809615310"/>
                    </a:ext>
                  </a:extLst>
                </a:gridCol>
                <a:gridCol w="331799">
                  <a:extLst>
                    <a:ext uri="{9D8B030D-6E8A-4147-A177-3AD203B41FA5}">
                      <a16:colId xmlns:a16="http://schemas.microsoft.com/office/drawing/2014/main" val="2847888778"/>
                    </a:ext>
                  </a:extLst>
                </a:gridCol>
                <a:gridCol w="331799">
                  <a:extLst>
                    <a:ext uri="{9D8B030D-6E8A-4147-A177-3AD203B41FA5}">
                      <a16:colId xmlns:a16="http://schemas.microsoft.com/office/drawing/2014/main" val="2579305512"/>
                    </a:ext>
                  </a:extLst>
                </a:gridCol>
                <a:gridCol w="331799">
                  <a:extLst>
                    <a:ext uri="{9D8B030D-6E8A-4147-A177-3AD203B41FA5}">
                      <a16:colId xmlns:a16="http://schemas.microsoft.com/office/drawing/2014/main" val="1696522426"/>
                    </a:ext>
                  </a:extLst>
                </a:gridCol>
                <a:gridCol w="331799">
                  <a:extLst>
                    <a:ext uri="{9D8B030D-6E8A-4147-A177-3AD203B41FA5}">
                      <a16:colId xmlns:a16="http://schemas.microsoft.com/office/drawing/2014/main" val="3025081248"/>
                    </a:ext>
                  </a:extLst>
                </a:gridCol>
                <a:gridCol w="331799">
                  <a:extLst>
                    <a:ext uri="{9D8B030D-6E8A-4147-A177-3AD203B41FA5}">
                      <a16:colId xmlns:a16="http://schemas.microsoft.com/office/drawing/2014/main" val="994184543"/>
                    </a:ext>
                  </a:extLst>
                </a:gridCol>
                <a:gridCol w="331799">
                  <a:extLst>
                    <a:ext uri="{9D8B030D-6E8A-4147-A177-3AD203B41FA5}">
                      <a16:colId xmlns:a16="http://schemas.microsoft.com/office/drawing/2014/main" val="2143981420"/>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r>
                        <a:rPr lang="en-US" sz="1000" b="1" i="0" dirty="0">
                          <a:solidFill>
                            <a:schemeClr val="accent2">
                              <a:lumMod val="75000"/>
                            </a:schemeClr>
                          </a:solidFill>
                          <a:latin typeface="Century Gothic" panose="020B0502020202020204" pitchFamily="34" charset="0"/>
                        </a:rPr>
                        <a:t>9</a:t>
                      </a:r>
                    </a:p>
                  </a:txBody>
                  <a:tcPr anchor="ctr">
                    <a:noFill/>
                  </a:tcPr>
                </a:tc>
                <a:extLst>
                  <a:ext uri="{0D108BD9-81ED-4DB2-BD59-A6C34878D82A}">
                    <a16:rowId xmlns:a16="http://schemas.microsoft.com/office/drawing/2014/main" val="91783809"/>
                  </a:ext>
                </a:extLst>
              </a:tr>
            </a:tbl>
          </a:graphicData>
        </a:graphic>
      </p:graphicFrame>
      <p:graphicFrame>
        <p:nvGraphicFramePr>
          <p:cNvPr id="10" name="Table 9">
            <a:extLst>
              <a:ext uri="{FF2B5EF4-FFF2-40B4-BE49-F238E27FC236}">
                <a16:creationId xmlns:a16="http://schemas.microsoft.com/office/drawing/2014/main" id="{747A4302-2ECA-4F2F-B890-A11E93674FF6}"/>
              </a:ext>
            </a:extLst>
          </p:cNvPr>
          <p:cNvGraphicFramePr>
            <a:graphicFrameLocks noGrp="1"/>
          </p:cNvGraphicFramePr>
          <p:nvPr>
            <p:extLst/>
          </p:nvPr>
        </p:nvGraphicFramePr>
        <p:xfrm>
          <a:off x="3209655" y="2294077"/>
          <a:ext cx="3327330" cy="328441"/>
        </p:xfrm>
        <a:graphic>
          <a:graphicData uri="http://schemas.openxmlformats.org/drawingml/2006/table">
            <a:tbl>
              <a:tblPr firstRow="1" bandRow="1">
                <a:tableStyleId>{5940675A-B579-460E-94D1-54222C63F5DA}</a:tableStyleId>
              </a:tblPr>
              <a:tblGrid>
                <a:gridCol w="332733">
                  <a:extLst>
                    <a:ext uri="{9D8B030D-6E8A-4147-A177-3AD203B41FA5}">
                      <a16:colId xmlns:a16="http://schemas.microsoft.com/office/drawing/2014/main" val="288564532"/>
                    </a:ext>
                  </a:extLst>
                </a:gridCol>
                <a:gridCol w="332733">
                  <a:extLst>
                    <a:ext uri="{9D8B030D-6E8A-4147-A177-3AD203B41FA5}">
                      <a16:colId xmlns:a16="http://schemas.microsoft.com/office/drawing/2014/main" val="229608255"/>
                    </a:ext>
                  </a:extLst>
                </a:gridCol>
                <a:gridCol w="332733">
                  <a:extLst>
                    <a:ext uri="{9D8B030D-6E8A-4147-A177-3AD203B41FA5}">
                      <a16:colId xmlns:a16="http://schemas.microsoft.com/office/drawing/2014/main" val="809615310"/>
                    </a:ext>
                  </a:extLst>
                </a:gridCol>
                <a:gridCol w="332733">
                  <a:extLst>
                    <a:ext uri="{9D8B030D-6E8A-4147-A177-3AD203B41FA5}">
                      <a16:colId xmlns:a16="http://schemas.microsoft.com/office/drawing/2014/main" val="2847888778"/>
                    </a:ext>
                  </a:extLst>
                </a:gridCol>
                <a:gridCol w="332733">
                  <a:extLst>
                    <a:ext uri="{9D8B030D-6E8A-4147-A177-3AD203B41FA5}">
                      <a16:colId xmlns:a16="http://schemas.microsoft.com/office/drawing/2014/main" val="2579305512"/>
                    </a:ext>
                  </a:extLst>
                </a:gridCol>
                <a:gridCol w="332733">
                  <a:extLst>
                    <a:ext uri="{9D8B030D-6E8A-4147-A177-3AD203B41FA5}">
                      <a16:colId xmlns:a16="http://schemas.microsoft.com/office/drawing/2014/main" val="1696522426"/>
                    </a:ext>
                  </a:extLst>
                </a:gridCol>
                <a:gridCol w="332733">
                  <a:extLst>
                    <a:ext uri="{9D8B030D-6E8A-4147-A177-3AD203B41FA5}">
                      <a16:colId xmlns:a16="http://schemas.microsoft.com/office/drawing/2014/main" val="3025081248"/>
                    </a:ext>
                  </a:extLst>
                </a:gridCol>
                <a:gridCol w="332733">
                  <a:extLst>
                    <a:ext uri="{9D8B030D-6E8A-4147-A177-3AD203B41FA5}">
                      <a16:colId xmlns:a16="http://schemas.microsoft.com/office/drawing/2014/main" val="994184543"/>
                    </a:ext>
                  </a:extLst>
                </a:gridCol>
                <a:gridCol w="332733">
                  <a:extLst>
                    <a:ext uri="{9D8B030D-6E8A-4147-A177-3AD203B41FA5}">
                      <a16:colId xmlns:a16="http://schemas.microsoft.com/office/drawing/2014/main" val="2143981420"/>
                    </a:ext>
                  </a:extLst>
                </a:gridCol>
                <a:gridCol w="332733">
                  <a:extLst>
                    <a:ext uri="{9D8B030D-6E8A-4147-A177-3AD203B41FA5}">
                      <a16:colId xmlns:a16="http://schemas.microsoft.com/office/drawing/2014/main" val="506206441"/>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r>
                        <a:rPr lang="en-US" sz="1000" b="1" i="0" dirty="0">
                          <a:solidFill>
                            <a:schemeClr val="accent2">
                              <a:lumMod val="75000"/>
                            </a:schemeClr>
                          </a:solidFill>
                          <a:latin typeface="Century Gothic" panose="020B0502020202020204" pitchFamily="34" charset="0"/>
                        </a:rPr>
                        <a:t>10</a:t>
                      </a:r>
                    </a:p>
                  </a:txBody>
                  <a:tcPr anchor="ctr">
                    <a:noFill/>
                  </a:tcPr>
                </a:tc>
                <a:extLst>
                  <a:ext uri="{0D108BD9-81ED-4DB2-BD59-A6C34878D82A}">
                    <a16:rowId xmlns:a16="http://schemas.microsoft.com/office/drawing/2014/main" val="91783809"/>
                  </a:ext>
                </a:extLst>
              </a:tr>
            </a:tbl>
          </a:graphicData>
        </a:graphic>
      </p:graphicFrame>
      <p:graphicFrame>
        <p:nvGraphicFramePr>
          <p:cNvPr id="11" name="Table 10">
            <a:extLst>
              <a:ext uri="{FF2B5EF4-FFF2-40B4-BE49-F238E27FC236}">
                <a16:creationId xmlns:a16="http://schemas.microsoft.com/office/drawing/2014/main" id="{152FA686-B83F-4599-AAF6-C59872A11821}"/>
              </a:ext>
            </a:extLst>
          </p:cNvPr>
          <p:cNvGraphicFramePr>
            <a:graphicFrameLocks noGrp="1"/>
          </p:cNvGraphicFramePr>
          <p:nvPr>
            <p:extLst/>
          </p:nvPr>
        </p:nvGraphicFramePr>
        <p:xfrm>
          <a:off x="3209655" y="2777217"/>
          <a:ext cx="3667796" cy="328441"/>
        </p:xfrm>
        <a:graphic>
          <a:graphicData uri="http://schemas.openxmlformats.org/drawingml/2006/table">
            <a:tbl>
              <a:tblPr firstRow="1" bandRow="1">
                <a:tableStyleId>{5940675A-B579-460E-94D1-54222C63F5DA}</a:tableStyleId>
              </a:tblPr>
              <a:tblGrid>
                <a:gridCol w="333436">
                  <a:extLst>
                    <a:ext uri="{9D8B030D-6E8A-4147-A177-3AD203B41FA5}">
                      <a16:colId xmlns:a16="http://schemas.microsoft.com/office/drawing/2014/main" val="288564532"/>
                    </a:ext>
                  </a:extLst>
                </a:gridCol>
                <a:gridCol w="333436">
                  <a:extLst>
                    <a:ext uri="{9D8B030D-6E8A-4147-A177-3AD203B41FA5}">
                      <a16:colId xmlns:a16="http://schemas.microsoft.com/office/drawing/2014/main" val="229608255"/>
                    </a:ext>
                  </a:extLst>
                </a:gridCol>
                <a:gridCol w="333436">
                  <a:extLst>
                    <a:ext uri="{9D8B030D-6E8A-4147-A177-3AD203B41FA5}">
                      <a16:colId xmlns:a16="http://schemas.microsoft.com/office/drawing/2014/main" val="809615310"/>
                    </a:ext>
                  </a:extLst>
                </a:gridCol>
                <a:gridCol w="333436">
                  <a:extLst>
                    <a:ext uri="{9D8B030D-6E8A-4147-A177-3AD203B41FA5}">
                      <a16:colId xmlns:a16="http://schemas.microsoft.com/office/drawing/2014/main" val="2847888778"/>
                    </a:ext>
                  </a:extLst>
                </a:gridCol>
                <a:gridCol w="333436">
                  <a:extLst>
                    <a:ext uri="{9D8B030D-6E8A-4147-A177-3AD203B41FA5}">
                      <a16:colId xmlns:a16="http://schemas.microsoft.com/office/drawing/2014/main" val="2579305512"/>
                    </a:ext>
                  </a:extLst>
                </a:gridCol>
                <a:gridCol w="333436">
                  <a:extLst>
                    <a:ext uri="{9D8B030D-6E8A-4147-A177-3AD203B41FA5}">
                      <a16:colId xmlns:a16="http://schemas.microsoft.com/office/drawing/2014/main" val="1696522426"/>
                    </a:ext>
                  </a:extLst>
                </a:gridCol>
                <a:gridCol w="333436">
                  <a:extLst>
                    <a:ext uri="{9D8B030D-6E8A-4147-A177-3AD203B41FA5}">
                      <a16:colId xmlns:a16="http://schemas.microsoft.com/office/drawing/2014/main" val="3025081248"/>
                    </a:ext>
                  </a:extLst>
                </a:gridCol>
                <a:gridCol w="333436">
                  <a:extLst>
                    <a:ext uri="{9D8B030D-6E8A-4147-A177-3AD203B41FA5}">
                      <a16:colId xmlns:a16="http://schemas.microsoft.com/office/drawing/2014/main" val="994184543"/>
                    </a:ext>
                  </a:extLst>
                </a:gridCol>
                <a:gridCol w="333436">
                  <a:extLst>
                    <a:ext uri="{9D8B030D-6E8A-4147-A177-3AD203B41FA5}">
                      <a16:colId xmlns:a16="http://schemas.microsoft.com/office/drawing/2014/main" val="2143981420"/>
                    </a:ext>
                  </a:extLst>
                </a:gridCol>
                <a:gridCol w="333436">
                  <a:extLst>
                    <a:ext uri="{9D8B030D-6E8A-4147-A177-3AD203B41FA5}">
                      <a16:colId xmlns:a16="http://schemas.microsoft.com/office/drawing/2014/main" val="506206441"/>
                    </a:ext>
                  </a:extLst>
                </a:gridCol>
                <a:gridCol w="333436">
                  <a:extLst>
                    <a:ext uri="{9D8B030D-6E8A-4147-A177-3AD203B41FA5}">
                      <a16:colId xmlns:a16="http://schemas.microsoft.com/office/drawing/2014/main" val="3960479926"/>
                    </a:ext>
                  </a:extLst>
                </a:gridCol>
              </a:tblGrid>
              <a:tr h="328441">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noFill/>
                  </a:tcPr>
                </a:tc>
                <a:tc>
                  <a:txBody>
                    <a:bodyPr/>
                    <a:lstStyle/>
                    <a:p>
                      <a:r>
                        <a:rPr lang="en-US" sz="1000" b="1" i="0" dirty="0">
                          <a:solidFill>
                            <a:schemeClr val="accent2">
                              <a:lumMod val="75000"/>
                            </a:schemeClr>
                          </a:solidFill>
                          <a:latin typeface="Century Gothic" panose="020B0502020202020204" pitchFamily="34" charset="0"/>
                        </a:rPr>
                        <a:t>11</a:t>
                      </a:r>
                    </a:p>
                  </a:txBody>
                  <a:tcPr anchor="ctr">
                    <a:noFill/>
                  </a:tcPr>
                </a:tc>
                <a:extLst>
                  <a:ext uri="{0D108BD9-81ED-4DB2-BD59-A6C34878D82A}">
                    <a16:rowId xmlns:a16="http://schemas.microsoft.com/office/drawing/2014/main" val="91783809"/>
                  </a:ext>
                </a:extLst>
              </a:tr>
            </a:tbl>
          </a:graphicData>
        </a:graphic>
      </p:graphicFrame>
      <p:pic>
        <p:nvPicPr>
          <p:cNvPr id="7" name="Picture 6">
            <a:extLst>
              <a:ext uri="{FF2B5EF4-FFF2-40B4-BE49-F238E27FC236}">
                <a16:creationId xmlns:a16="http://schemas.microsoft.com/office/drawing/2014/main" id="{6CB04C5B-799E-4BAF-8821-C3F1A4CB325B}"/>
              </a:ext>
            </a:extLst>
          </p:cNvPr>
          <p:cNvPicPr>
            <a:picLocks noChangeAspect="1"/>
          </p:cNvPicPr>
          <p:nvPr/>
        </p:nvPicPr>
        <p:blipFill>
          <a:blip r:embed="rId2"/>
          <a:stretch>
            <a:fillRect/>
          </a:stretch>
        </p:blipFill>
        <p:spPr>
          <a:xfrm>
            <a:off x="1578664" y="73818"/>
            <a:ext cx="4615072" cy="1176630"/>
          </a:xfrm>
          <a:prstGeom prst="rect">
            <a:avLst/>
          </a:prstGeom>
        </p:spPr>
      </p:pic>
      <p:sp>
        <p:nvSpPr>
          <p:cNvPr id="12" name="Rectangle 11">
            <a:extLst>
              <a:ext uri="{FF2B5EF4-FFF2-40B4-BE49-F238E27FC236}">
                <a16:creationId xmlns:a16="http://schemas.microsoft.com/office/drawing/2014/main" id="{B96B7993-6880-4653-9036-8850A826A039}"/>
              </a:ext>
            </a:extLst>
          </p:cNvPr>
          <p:cNvSpPr/>
          <p:nvPr/>
        </p:nvSpPr>
        <p:spPr>
          <a:xfrm>
            <a:off x="18288" y="18288"/>
            <a:ext cx="7735824" cy="1002182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22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843587-86A1-421F-8AD4-E2F65CE16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2839594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3072C2-73CC-4030-ACC1-AAD5ECC80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32805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876880" y="9034188"/>
            <a:ext cx="8264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Rising Action #2</a:t>
            </a:r>
          </a:p>
        </p:txBody>
      </p:sp>
      <p:sp>
        <p:nvSpPr>
          <p:cNvPr id="9" name="TextBox 8"/>
          <p:cNvSpPr txBox="1"/>
          <p:nvPr/>
        </p:nvSpPr>
        <p:spPr>
          <a:xfrm>
            <a:off x="564204" y="6246270"/>
            <a:ext cx="6759088"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To complete this task, you must find twelve plot points. Some or all of these may be on this table, but you may have to look for others. You’ll know you have them all when you have #1-12.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Decide which seven of these plot points belong on the Plot Diagram. (Hint: Not every plot point will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 Put them in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 Fill in the numbers of each Plot Point on the Plot Diagram on your Answer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 Using the same order they appear on the Plot Diagram, enter the numbers into the boxes to reveal the code.</a:t>
            </a:r>
          </a:p>
        </p:txBody>
      </p:sp>
      <p:sp>
        <p:nvSpPr>
          <p:cNvPr id="17" name="TextBox 16"/>
          <p:cNvSpPr txBox="1"/>
          <p:nvPr/>
        </p:nvSpPr>
        <p:spPr>
          <a:xfrm>
            <a:off x="3061398" y="8251632"/>
            <a:ext cx="164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Example:</a:t>
            </a:r>
          </a:p>
        </p:txBody>
      </p:sp>
      <p:sp>
        <p:nvSpPr>
          <p:cNvPr id="10" name="Rectangle 9"/>
          <p:cNvSpPr/>
          <p:nvPr/>
        </p:nvSpPr>
        <p:spPr>
          <a:xfrm>
            <a:off x="2458537" y="8568176"/>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3053099" y="8568176"/>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3647661" y="8568176"/>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242223" y="8568176"/>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4836785" y="8567934"/>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5431347" y="8567934"/>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1863975" y="8568176"/>
            <a:ext cx="477078" cy="476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1675301" y="9042955"/>
            <a:ext cx="82641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Exposition</a:t>
            </a:r>
          </a:p>
        </p:txBody>
      </p:sp>
      <p:sp>
        <p:nvSpPr>
          <p:cNvPr id="20" name="TextBox 19"/>
          <p:cNvSpPr txBox="1"/>
          <p:nvPr/>
        </p:nvSpPr>
        <p:spPr>
          <a:xfrm>
            <a:off x="2283868" y="9042955"/>
            <a:ext cx="8264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Rising Action #1</a:t>
            </a:r>
          </a:p>
        </p:txBody>
      </p:sp>
      <p:sp>
        <p:nvSpPr>
          <p:cNvPr id="22" name="TextBox 21"/>
          <p:cNvSpPr txBox="1"/>
          <p:nvPr/>
        </p:nvSpPr>
        <p:spPr>
          <a:xfrm>
            <a:off x="4094741" y="9049256"/>
            <a:ext cx="8264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Falling Action #1</a:t>
            </a:r>
          </a:p>
        </p:txBody>
      </p:sp>
      <p:sp>
        <p:nvSpPr>
          <p:cNvPr id="23" name="TextBox 22"/>
          <p:cNvSpPr txBox="1"/>
          <p:nvPr/>
        </p:nvSpPr>
        <p:spPr>
          <a:xfrm>
            <a:off x="4687753" y="9040489"/>
            <a:ext cx="8264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Falling Action #2</a:t>
            </a:r>
          </a:p>
        </p:txBody>
      </p:sp>
      <p:sp>
        <p:nvSpPr>
          <p:cNvPr id="24" name="TextBox 23"/>
          <p:cNvSpPr txBox="1"/>
          <p:nvPr/>
        </p:nvSpPr>
        <p:spPr>
          <a:xfrm>
            <a:off x="3472992" y="9038940"/>
            <a:ext cx="82641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Climax</a:t>
            </a:r>
          </a:p>
        </p:txBody>
      </p:sp>
      <p:sp>
        <p:nvSpPr>
          <p:cNvPr id="25" name="TextBox 24"/>
          <p:cNvSpPr txBox="1"/>
          <p:nvPr/>
        </p:nvSpPr>
        <p:spPr>
          <a:xfrm>
            <a:off x="5256678" y="9067957"/>
            <a:ext cx="82641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Resolution</a:t>
            </a:r>
          </a:p>
        </p:txBody>
      </p:sp>
      <p:sp>
        <p:nvSpPr>
          <p:cNvPr id="43" name="TextBox 42"/>
          <p:cNvSpPr txBox="1"/>
          <p:nvPr/>
        </p:nvSpPr>
        <p:spPr>
          <a:xfrm>
            <a:off x="564203" y="1272250"/>
            <a:ext cx="675908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complete this task, you must match characters with their quotes and/or descriptions. Doing so will reveal a secret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Find all eighteen characters and descriptions.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Match each character to their description. Each character is only used once.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Note the letter of the matching description next to each character on your answer sheet.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When completed correctly, this will spell out the secret message.</a:t>
            </a:r>
          </a:p>
        </p:txBody>
      </p:sp>
      <p:sp>
        <p:nvSpPr>
          <p:cNvPr id="44" name="TextBox 43"/>
          <p:cNvSpPr txBox="1"/>
          <p:nvPr/>
        </p:nvSpPr>
        <p:spPr>
          <a:xfrm>
            <a:off x="3061397" y="3277612"/>
            <a:ext cx="164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Example:</a:t>
            </a:r>
          </a:p>
        </p:txBody>
      </p:sp>
      <p:graphicFrame>
        <p:nvGraphicFramePr>
          <p:cNvPr id="58" name="Table 57"/>
          <p:cNvGraphicFramePr>
            <a:graphicFrameLocks noGrp="1"/>
          </p:cNvGraphicFramePr>
          <p:nvPr>
            <p:extLst/>
          </p:nvPr>
        </p:nvGraphicFramePr>
        <p:xfrm>
          <a:off x="737314" y="3766673"/>
          <a:ext cx="2965982" cy="329140"/>
        </p:xfrm>
        <a:graphic>
          <a:graphicData uri="http://schemas.openxmlformats.org/drawingml/2006/table">
            <a:tbl>
              <a:tblPr firstRow="1" bandRow="1">
                <a:tableStyleId>{5940675A-B579-460E-94D1-54222C63F5DA}</a:tableStyleId>
              </a:tblPr>
              <a:tblGrid>
                <a:gridCol w="2278159">
                  <a:extLst>
                    <a:ext uri="{9D8B030D-6E8A-4147-A177-3AD203B41FA5}">
                      <a16:colId xmlns:a16="http://schemas.microsoft.com/office/drawing/2014/main" val="2876456589"/>
                    </a:ext>
                  </a:extLst>
                </a:gridCol>
                <a:gridCol w="687823">
                  <a:extLst>
                    <a:ext uri="{9D8B030D-6E8A-4147-A177-3AD203B41FA5}">
                      <a16:colId xmlns:a16="http://schemas.microsoft.com/office/drawing/2014/main" val="1228646416"/>
                    </a:ext>
                  </a:extLst>
                </a:gridCol>
              </a:tblGrid>
              <a:tr h="329140">
                <a:tc>
                  <a:txBody>
                    <a:bodyPr/>
                    <a:lstStyle/>
                    <a:p>
                      <a:r>
                        <a:rPr lang="en-US" sz="1400" b="1" i="0" dirty="0">
                          <a:solidFill>
                            <a:schemeClr val="tx1"/>
                          </a:solidFill>
                          <a:latin typeface="Century Gothic" panose="020B0502020202020204" pitchFamily="34" charset="0"/>
                        </a:rPr>
                        <a:t>1. </a:t>
                      </a:r>
                      <a:r>
                        <a:rPr lang="en-US" sz="1400" b="1" i="0" dirty="0" err="1">
                          <a:solidFill>
                            <a:schemeClr val="tx1"/>
                          </a:solidFill>
                          <a:latin typeface="Century Gothic" panose="020B0502020202020204" pitchFamily="34" charset="0"/>
                        </a:rPr>
                        <a:t>Mustardseed</a:t>
                      </a:r>
                      <a:endParaRPr lang="en-US" sz="1400" b="1" i="0"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i="0" dirty="0">
                          <a:solidFill>
                            <a:schemeClr val="accent2">
                              <a:lumMod val="75000"/>
                            </a:schemeClr>
                          </a:solidFill>
                          <a:latin typeface="Century Gothic" panose="020B0502020202020204" pitchFamily="34" charset="0"/>
                        </a:rPr>
                        <a:t>Q</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74151"/>
                  </a:ext>
                </a:extLst>
              </a:tr>
            </a:tbl>
          </a:graphicData>
        </a:graphic>
      </p:graphicFrame>
      <p:sp>
        <p:nvSpPr>
          <p:cNvPr id="60" name="TextBox 59"/>
          <p:cNvSpPr txBox="1"/>
          <p:nvPr/>
        </p:nvSpPr>
        <p:spPr>
          <a:xfrm>
            <a:off x="4260848" y="3552072"/>
            <a:ext cx="260707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example, </a:t>
            </a:r>
            <a:r>
              <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a:t>
            </a: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would be the first letter of the secret message. This is just an example, though, and not an actual answer. </a:t>
            </a: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sym typeface="Wingdings" panose="05000000000000000000" pitchFamily="2" charset="2"/>
              </a:rPr>
              <a:t>)</a:t>
            </a:r>
            <a:endPar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1" name="Arc 60"/>
          <p:cNvSpPr/>
          <p:nvPr/>
        </p:nvSpPr>
        <p:spPr>
          <a:xfrm rot="13377334" flipH="1">
            <a:off x="3360300" y="2953491"/>
            <a:ext cx="1008641" cy="1450816"/>
          </a:xfrm>
          <a:prstGeom prst="arc">
            <a:avLst>
              <a:gd name="adj1" fmla="val 16008134"/>
              <a:gd name="adj2" fmla="val 0"/>
            </a:avLst>
          </a:prstGeom>
          <a:ln w="28575">
            <a:solidFill>
              <a:schemeClr val="accent2">
                <a:lumMod val="75000"/>
              </a:schemeClr>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65008E0D-2381-4A8E-A556-597AB5C75D89}"/>
              </a:ext>
            </a:extLst>
          </p:cNvPr>
          <p:cNvSpPr/>
          <p:nvPr/>
        </p:nvSpPr>
        <p:spPr>
          <a:xfrm>
            <a:off x="167560" y="163454"/>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55EAAB9-5A88-47AF-A183-74D0A51526EB}"/>
              </a:ext>
            </a:extLst>
          </p:cNvPr>
          <p:cNvSpPr/>
          <p:nvPr/>
        </p:nvSpPr>
        <p:spPr>
          <a:xfrm>
            <a:off x="167560" y="5178413"/>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C96EA97-A05C-4362-A8F1-748E4F656CBD}"/>
              </a:ext>
            </a:extLst>
          </p:cNvPr>
          <p:cNvSpPr txBox="1"/>
          <p:nvPr/>
        </p:nvSpPr>
        <p:spPr>
          <a:xfrm>
            <a:off x="1233435" y="411982"/>
            <a:ext cx="53055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Matching</a:t>
            </a:r>
          </a:p>
        </p:txBody>
      </p:sp>
      <p:sp>
        <p:nvSpPr>
          <p:cNvPr id="3" name="TextBox 2">
            <a:extLst>
              <a:ext uri="{FF2B5EF4-FFF2-40B4-BE49-F238E27FC236}">
                <a16:creationId xmlns:a16="http://schemas.microsoft.com/office/drawing/2014/main" id="{694F1938-CCC7-4867-B362-08D5CACDD970}"/>
              </a:ext>
            </a:extLst>
          </p:cNvPr>
          <p:cNvSpPr txBox="1"/>
          <p:nvPr/>
        </p:nvSpPr>
        <p:spPr>
          <a:xfrm>
            <a:off x="1603741" y="1336775"/>
            <a:ext cx="4716672" cy="1938992"/>
          </a:xfrm>
          <a:prstGeom prst="rect">
            <a:avLst/>
          </a:prstGeom>
          <a:solidFill>
            <a:schemeClr val="accent2">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activity in my A Midsummer Night’s Dream Escape Room, students matched characters to their descriptions. The letters, when entered correctly, spelled out a quote from the play.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Other Adaptations: </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 could use this set-up to match vocabulary and definitions, famous figures and what they accomplished, etc. </a:t>
            </a:r>
            <a:endPar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(Delete this box) </a:t>
            </a:r>
          </a:p>
        </p:txBody>
      </p:sp>
      <p:sp>
        <p:nvSpPr>
          <p:cNvPr id="34" name="TextBox 33">
            <a:extLst>
              <a:ext uri="{FF2B5EF4-FFF2-40B4-BE49-F238E27FC236}">
                <a16:creationId xmlns:a16="http://schemas.microsoft.com/office/drawing/2014/main" id="{C9091EC8-530C-4260-AFEB-61B90E3124E8}"/>
              </a:ext>
            </a:extLst>
          </p:cNvPr>
          <p:cNvSpPr txBox="1"/>
          <p:nvPr/>
        </p:nvSpPr>
        <p:spPr>
          <a:xfrm>
            <a:off x="1290982" y="5370489"/>
            <a:ext cx="53055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Ordering</a:t>
            </a:r>
          </a:p>
        </p:txBody>
      </p:sp>
      <p:sp>
        <p:nvSpPr>
          <p:cNvPr id="35" name="TextBox 34">
            <a:extLst>
              <a:ext uri="{FF2B5EF4-FFF2-40B4-BE49-F238E27FC236}">
                <a16:creationId xmlns:a16="http://schemas.microsoft.com/office/drawing/2014/main" id="{84EE41F9-447F-45E3-864F-94481E8E2BC1}"/>
              </a:ext>
            </a:extLst>
          </p:cNvPr>
          <p:cNvSpPr txBox="1"/>
          <p:nvPr/>
        </p:nvSpPr>
        <p:spPr>
          <a:xfrm>
            <a:off x="1603741" y="6606382"/>
            <a:ext cx="4716672" cy="2123658"/>
          </a:xfrm>
          <a:prstGeom prst="rect">
            <a:avLst/>
          </a:prstGeom>
          <a:solidFill>
            <a:schemeClr val="accent2">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 can have students find plot points hidden on </a:t>
            </a: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Clue Cards</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 the room. You can hide some or all of the cards, and then have them put them in order. Once students identify the Exposition, Rising Action, Climax, Falling Action, and Resolution, the seven numbers will make a full code number.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Other adaptations: </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This works for anything that needs to be put in order. This could be steps in a process, historical events, anything with orders of magnitude, etc.</a:t>
            </a:r>
            <a:endPar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(Delete this box) </a:t>
            </a:r>
          </a:p>
        </p:txBody>
      </p:sp>
    </p:spTree>
    <p:extLst>
      <p:ext uri="{BB962C8B-B14F-4D97-AF65-F5344CB8AC3E}">
        <p14:creationId xmlns:p14="http://schemas.microsoft.com/office/powerpoint/2010/main" val="1642843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06656" y="6297810"/>
            <a:ext cx="675908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reveal the </a:t>
            </a:r>
            <a:r>
              <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key</a:t>
            </a: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for this task, you’ll need to answer multiple-choice questions about a scene from the play. These questions are about character, conflict, and figurative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Read the scene from the play.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Answer the multiple-choice questions carefully, and write down the letters of the correct answers on your answer sheet.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These letters will spell out an important word in the play. They do not need to be unscrambled.</a:t>
            </a:r>
          </a:p>
        </p:txBody>
      </p:sp>
      <p:graphicFrame>
        <p:nvGraphicFramePr>
          <p:cNvPr id="34" name="Table 33"/>
          <p:cNvGraphicFramePr>
            <a:graphicFrameLocks noGrp="1"/>
          </p:cNvGraphicFramePr>
          <p:nvPr>
            <p:extLst/>
          </p:nvPr>
        </p:nvGraphicFramePr>
        <p:xfrm>
          <a:off x="4362821" y="8567961"/>
          <a:ext cx="2671984"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gridCol w="333998">
                  <a:extLst>
                    <a:ext uri="{9D8B030D-6E8A-4147-A177-3AD203B41FA5}">
                      <a16:colId xmlns:a16="http://schemas.microsoft.com/office/drawing/2014/main" val="948763665"/>
                    </a:ext>
                  </a:extLst>
                </a:gridCol>
                <a:gridCol w="333998">
                  <a:extLst>
                    <a:ext uri="{9D8B030D-6E8A-4147-A177-3AD203B41FA5}">
                      <a16:colId xmlns:a16="http://schemas.microsoft.com/office/drawing/2014/main" val="1230299889"/>
                    </a:ext>
                  </a:extLst>
                </a:gridCol>
                <a:gridCol w="333998">
                  <a:extLst>
                    <a:ext uri="{9D8B030D-6E8A-4147-A177-3AD203B41FA5}">
                      <a16:colId xmlns:a16="http://schemas.microsoft.com/office/drawing/2014/main" val="2341387724"/>
                    </a:ext>
                  </a:extLst>
                </a:gridCol>
                <a:gridCol w="333998">
                  <a:extLst>
                    <a:ext uri="{9D8B030D-6E8A-4147-A177-3AD203B41FA5}">
                      <a16:colId xmlns:a16="http://schemas.microsoft.com/office/drawing/2014/main" val="152006929"/>
                    </a:ext>
                  </a:extLst>
                </a:gridCol>
              </a:tblGrid>
              <a:tr h="328441">
                <a:tc>
                  <a:txBody>
                    <a:bodyPr/>
                    <a:lstStyle/>
                    <a:p>
                      <a:r>
                        <a:rPr lang="en-US" sz="1000" b="1" i="0" dirty="0">
                          <a:solidFill>
                            <a:schemeClr val="accent2">
                              <a:lumMod val="75000"/>
                            </a:schemeClr>
                          </a:solidFill>
                          <a:latin typeface="Century Gothic" panose="020B0502020202020204" pitchFamily="34" charset="0"/>
                        </a:rPr>
                        <a:t>A</a:t>
                      </a: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solidFill>
                      <a:schemeClr val="bg1"/>
                    </a:solidFill>
                  </a:tcP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tc>
                  <a:txBody>
                    <a:bodyPr/>
                    <a:lstStyle/>
                    <a:p>
                      <a:endParaRPr lang="en-US" sz="1000" b="1" i="0" dirty="0">
                        <a:solidFill>
                          <a:schemeClr val="accent2">
                            <a:lumMod val="75000"/>
                          </a:schemeClr>
                        </a:solidFill>
                        <a:latin typeface="Century Gothic" panose="020B0502020202020204" pitchFamily="34" charset="0"/>
                      </a:endParaRPr>
                    </a:p>
                  </a:txBody>
                  <a:tcPr anchor="ctr"/>
                </a:tc>
                <a:extLst>
                  <a:ext uri="{0D108BD9-81ED-4DB2-BD59-A6C34878D82A}">
                    <a16:rowId xmlns:a16="http://schemas.microsoft.com/office/drawing/2014/main" val="91783809"/>
                  </a:ext>
                </a:extLst>
              </a:tr>
            </a:tbl>
          </a:graphicData>
        </a:graphic>
      </p:graphicFrame>
      <p:sp>
        <p:nvSpPr>
          <p:cNvPr id="35" name="TextBox 34"/>
          <p:cNvSpPr txBox="1"/>
          <p:nvPr/>
        </p:nvSpPr>
        <p:spPr>
          <a:xfrm>
            <a:off x="3061399" y="8186040"/>
            <a:ext cx="164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Example:</a:t>
            </a:r>
          </a:p>
        </p:txBody>
      </p:sp>
      <p:sp>
        <p:nvSpPr>
          <p:cNvPr id="36" name="TextBox 35"/>
          <p:cNvSpPr txBox="1"/>
          <p:nvPr/>
        </p:nvSpPr>
        <p:spPr>
          <a:xfrm>
            <a:off x="4183583" y="8915320"/>
            <a:ext cx="304037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example, </a:t>
            </a:r>
            <a:r>
              <a:rPr kumimoji="0" lang="en-US" sz="11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a:t>
            </a: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would be the first letter of your code word.)</a:t>
            </a:r>
            <a:endPar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9" name="TextBox 38"/>
          <p:cNvSpPr txBox="1"/>
          <p:nvPr/>
        </p:nvSpPr>
        <p:spPr>
          <a:xfrm>
            <a:off x="688831" y="8522632"/>
            <a:ext cx="3344704" cy="769441"/>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was Shakespeare’s first name?</a:t>
            </a:r>
            <a:b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William</a:t>
            </a: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 Albert</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Fred		D. </a:t>
            </a:r>
            <a:r>
              <a:rPr kumimoji="0" lang="en-US" sz="11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Stormageddon</a:t>
            </a: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6" name="TextBox 25"/>
          <p:cNvSpPr txBox="1"/>
          <p:nvPr/>
        </p:nvSpPr>
        <p:spPr>
          <a:xfrm>
            <a:off x="506656" y="1316746"/>
            <a:ext cx="6759088" cy="1615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Your goal is to reveal a keyword using certain letters from the words in this scene.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Unscramble the eight mixed-up words (in bold) from the scene.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Write each word in the correct box on the Answer Sheet.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Collect the shaded letters.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Unscramble them to reveal the </a:t>
            </a:r>
            <a:r>
              <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key</a:t>
            </a: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graphicFrame>
        <p:nvGraphicFramePr>
          <p:cNvPr id="27" name="Table 26"/>
          <p:cNvGraphicFramePr>
            <a:graphicFrameLocks noGrp="1"/>
          </p:cNvGraphicFramePr>
          <p:nvPr>
            <p:extLst/>
          </p:nvPr>
        </p:nvGraphicFramePr>
        <p:xfrm>
          <a:off x="2884206" y="3574081"/>
          <a:ext cx="2003988" cy="328441"/>
        </p:xfrm>
        <a:graphic>
          <a:graphicData uri="http://schemas.openxmlformats.org/drawingml/2006/table">
            <a:tbl>
              <a:tblPr firstRow="1" bandRow="1">
                <a:tableStyleId>{5940675A-B579-460E-94D1-54222C63F5DA}</a:tableStyleId>
              </a:tblPr>
              <a:tblGrid>
                <a:gridCol w="333998">
                  <a:extLst>
                    <a:ext uri="{9D8B030D-6E8A-4147-A177-3AD203B41FA5}">
                      <a16:colId xmlns:a16="http://schemas.microsoft.com/office/drawing/2014/main" val="288564532"/>
                    </a:ext>
                  </a:extLst>
                </a:gridCol>
                <a:gridCol w="333998">
                  <a:extLst>
                    <a:ext uri="{9D8B030D-6E8A-4147-A177-3AD203B41FA5}">
                      <a16:colId xmlns:a16="http://schemas.microsoft.com/office/drawing/2014/main" val="229608255"/>
                    </a:ext>
                  </a:extLst>
                </a:gridCol>
                <a:gridCol w="333998">
                  <a:extLst>
                    <a:ext uri="{9D8B030D-6E8A-4147-A177-3AD203B41FA5}">
                      <a16:colId xmlns:a16="http://schemas.microsoft.com/office/drawing/2014/main" val="809615310"/>
                    </a:ext>
                  </a:extLst>
                </a:gridCol>
                <a:gridCol w="333998">
                  <a:extLst>
                    <a:ext uri="{9D8B030D-6E8A-4147-A177-3AD203B41FA5}">
                      <a16:colId xmlns:a16="http://schemas.microsoft.com/office/drawing/2014/main" val="2847888778"/>
                    </a:ext>
                  </a:extLst>
                </a:gridCol>
                <a:gridCol w="333998">
                  <a:extLst>
                    <a:ext uri="{9D8B030D-6E8A-4147-A177-3AD203B41FA5}">
                      <a16:colId xmlns:a16="http://schemas.microsoft.com/office/drawing/2014/main" val="948763665"/>
                    </a:ext>
                  </a:extLst>
                </a:gridCol>
                <a:gridCol w="333998">
                  <a:extLst>
                    <a:ext uri="{9D8B030D-6E8A-4147-A177-3AD203B41FA5}">
                      <a16:colId xmlns:a16="http://schemas.microsoft.com/office/drawing/2014/main" val="1230299889"/>
                    </a:ext>
                  </a:extLst>
                </a:gridCol>
              </a:tblGrid>
              <a:tr h="328441">
                <a:tc>
                  <a:txBody>
                    <a:bodyPr/>
                    <a:lstStyle/>
                    <a:p>
                      <a:r>
                        <a:rPr lang="en-US" sz="1000" b="1" i="0" dirty="0">
                          <a:solidFill>
                            <a:schemeClr val="accent2">
                              <a:lumMod val="75000"/>
                            </a:schemeClr>
                          </a:solidFill>
                          <a:latin typeface="Century Gothic" panose="020B0502020202020204" pitchFamily="34" charset="0"/>
                        </a:rPr>
                        <a:t>S</a:t>
                      </a:r>
                    </a:p>
                  </a:txBody>
                  <a:tcPr anchor="ctr"/>
                </a:tc>
                <a:tc>
                  <a:txBody>
                    <a:bodyPr/>
                    <a:lstStyle/>
                    <a:p>
                      <a:r>
                        <a:rPr lang="en-US" sz="1000" b="1" i="0" dirty="0">
                          <a:solidFill>
                            <a:schemeClr val="accent2">
                              <a:lumMod val="75000"/>
                            </a:schemeClr>
                          </a:solidFill>
                          <a:latin typeface="Century Gothic" panose="020B0502020202020204" pitchFamily="34" charset="0"/>
                        </a:rPr>
                        <a:t>C</a:t>
                      </a:r>
                    </a:p>
                  </a:txBody>
                  <a:tcPr anchor="ctr">
                    <a:solidFill>
                      <a:schemeClr val="bg1">
                        <a:lumMod val="75000"/>
                      </a:schemeClr>
                    </a:solidFill>
                  </a:tcPr>
                </a:tc>
                <a:tc>
                  <a:txBody>
                    <a:bodyPr/>
                    <a:lstStyle/>
                    <a:p>
                      <a:r>
                        <a:rPr lang="en-US" sz="1000" b="1" i="0" dirty="0">
                          <a:solidFill>
                            <a:schemeClr val="accent2">
                              <a:lumMod val="75000"/>
                            </a:schemeClr>
                          </a:solidFill>
                          <a:latin typeface="Century Gothic" panose="020B0502020202020204" pitchFamily="34" charset="0"/>
                        </a:rPr>
                        <a:t>H</a:t>
                      </a:r>
                    </a:p>
                  </a:txBody>
                  <a:tcPr anchor="ctr"/>
                </a:tc>
                <a:tc>
                  <a:txBody>
                    <a:bodyPr/>
                    <a:lstStyle/>
                    <a:p>
                      <a:r>
                        <a:rPr lang="en-US" sz="1000" b="1" i="0" dirty="0">
                          <a:solidFill>
                            <a:schemeClr val="accent2">
                              <a:lumMod val="75000"/>
                            </a:schemeClr>
                          </a:solidFill>
                          <a:latin typeface="Century Gothic" panose="020B0502020202020204" pitchFamily="34" charset="0"/>
                        </a:rPr>
                        <a:t>O</a:t>
                      </a:r>
                    </a:p>
                  </a:txBody>
                  <a:tcPr anchor="ctr"/>
                </a:tc>
                <a:tc>
                  <a:txBody>
                    <a:bodyPr/>
                    <a:lstStyle/>
                    <a:p>
                      <a:r>
                        <a:rPr lang="en-US" sz="1000" b="1" i="0" dirty="0">
                          <a:solidFill>
                            <a:schemeClr val="accent2">
                              <a:lumMod val="75000"/>
                            </a:schemeClr>
                          </a:solidFill>
                          <a:latin typeface="Century Gothic" panose="020B0502020202020204" pitchFamily="34" charset="0"/>
                        </a:rPr>
                        <a:t>O</a:t>
                      </a:r>
                    </a:p>
                  </a:txBody>
                  <a:tcPr anchor="ctr"/>
                </a:tc>
                <a:tc>
                  <a:txBody>
                    <a:bodyPr/>
                    <a:lstStyle/>
                    <a:p>
                      <a:r>
                        <a:rPr lang="en-US" sz="1000" b="1" i="0" dirty="0">
                          <a:solidFill>
                            <a:schemeClr val="accent2">
                              <a:lumMod val="75000"/>
                            </a:schemeClr>
                          </a:solidFill>
                          <a:latin typeface="Century Gothic" panose="020B0502020202020204" pitchFamily="34" charset="0"/>
                        </a:rPr>
                        <a:t>L</a:t>
                      </a:r>
                    </a:p>
                  </a:txBody>
                  <a:tcPr anchor="ctr"/>
                </a:tc>
                <a:extLst>
                  <a:ext uri="{0D108BD9-81ED-4DB2-BD59-A6C34878D82A}">
                    <a16:rowId xmlns:a16="http://schemas.microsoft.com/office/drawing/2014/main" val="91783809"/>
                  </a:ext>
                </a:extLst>
              </a:tr>
            </a:tbl>
          </a:graphicData>
        </a:graphic>
      </p:graphicFrame>
      <p:sp>
        <p:nvSpPr>
          <p:cNvPr id="40" name="TextBox 39"/>
          <p:cNvSpPr txBox="1"/>
          <p:nvPr/>
        </p:nvSpPr>
        <p:spPr>
          <a:xfrm>
            <a:off x="3061399" y="3204976"/>
            <a:ext cx="164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Example:</a:t>
            </a:r>
          </a:p>
        </p:txBody>
      </p:sp>
      <p:sp>
        <p:nvSpPr>
          <p:cNvPr id="41" name="TextBox 40"/>
          <p:cNvSpPr txBox="1"/>
          <p:nvPr/>
        </p:nvSpPr>
        <p:spPr>
          <a:xfrm>
            <a:off x="2323108" y="3941156"/>
            <a:ext cx="324127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example, </a:t>
            </a:r>
            <a:r>
              <a:rPr kumimoji="0" lang="en-US" sz="11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t>
            </a:r>
            <a:r>
              <a:rPr kumimoji="0" lang="en-U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would be one of the letters in the key.)</a:t>
            </a:r>
            <a:endParaRPr kumimoji="0" lang="en-US"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 name="Rectangle 17">
            <a:extLst>
              <a:ext uri="{FF2B5EF4-FFF2-40B4-BE49-F238E27FC236}">
                <a16:creationId xmlns:a16="http://schemas.microsoft.com/office/drawing/2014/main" id="{584A70E0-64A2-4900-BFA6-A91E17A853FB}"/>
              </a:ext>
            </a:extLst>
          </p:cNvPr>
          <p:cNvSpPr/>
          <p:nvPr/>
        </p:nvSpPr>
        <p:spPr>
          <a:xfrm>
            <a:off x="167560" y="163454"/>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207C873-8B9A-41A9-B583-C8469C46E8D5}"/>
              </a:ext>
            </a:extLst>
          </p:cNvPr>
          <p:cNvSpPr/>
          <p:nvPr/>
        </p:nvSpPr>
        <p:spPr>
          <a:xfrm>
            <a:off x="167560" y="5178413"/>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E57E243-7E5E-47BE-9B39-EFE89BDC7939}"/>
              </a:ext>
            </a:extLst>
          </p:cNvPr>
          <p:cNvSpPr txBox="1"/>
          <p:nvPr/>
        </p:nvSpPr>
        <p:spPr>
          <a:xfrm>
            <a:off x="1054962" y="5370489"/>
            <a:ext cx="566247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Multiple-Choice</a:t>
            </a:r>
          </a:p>
        </p:txBody>
      </p:sp>
      <p:sp>
        <p:nvSpPr>
          <p:cNvPr id="23" name="TextBox 22">
            <a:extLst>
              <a:ext uri="{FF2B5EF4-FFF2-40B4-BE49-F238E27FC236}">
                <a16:creationId xmlns:a16="http://schemas.microsoft.com/office/drawing/2014/main" id="{23F5B162-BE0C-4478-B76C-3DE94EA18117}"/>
              </a:ext>
            </a:extLst>
          </p:cNvPr>
          <p:cNvSpPr txBox="1"/>
          <p:nvPr/>
        </p:nvSpPr>
        <p:spPr>
          <a:xfrm>
            <a:off x="1233435" y="411982"/>
            <a:ext cx="53055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Unscrambling</a:t>
            </a:r>
          </a:p>
        </p:txBody>
      </p:sp>
      <p:sp>
        <p:nvSpPr>
          <p:cNvPr id="30" name="TextBox 29">
            <a:extLst>
              <a:ext uri="{FF2B5EF4-FFF2-40B4-BE49-F238E27FC236}">
                <a16:creationId xmlns:a16="http://schemas.microsoft.com/office/drawing/2014/main" id="{A6EB26DA-6521-4D53-B721-A9CC6BCE0685}"/>
              </a:ext>
            </a:extLst>
          </p:cNvPr>
          <p:cNvSpPr txBox="1"/>
          <p:nvPr/>
        </p:nvSpPr>
        <p:spPr>
          <a:xfrm>
            <a:off x="1453243" y="1236111"/>
            <a:ext cx="4865915" cy="2862322"/>
          </a:xfrm>
          <a:prstGeom prst="rect">
            <a:avLst/>
          </a:prstGeom>
          <a:solidFill>
            <a:schemeClr val="accent2">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activity in my A Midsummer Night’s Dream Escape Room, students unscrambled key words in a passage. When they entered these into their </a:t>
            </a: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Answer Sheet</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 had pre-coded the boxes to highlight certain letters. These spelled out a codeword.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variations on this are endless. You could have students collect answers to any number of questions, and then write these answers into pre-coded boxes on their Answer Sheet. For example, they could identify the years that certain historical events took place. They could enter each answer into its own boxes, and then look at the shaded numbers in order. This new number is the </a:t>
            </a: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key</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for the puzzle.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(Delete this box) </a:t>
            </a:r>
          </a:p>
        </p:txBody>
      </p:sp>
      <p:sp>
        <p:nvSpPr>
          <p:cNvPr id="32" name="TextBox 31">
            <a:extLst>
              <a:ext uri="{FF2B5EF4-FFF2-40B4-BE49-F238E27FC236}">
                <a16:creationId xmlns:a16="http://schemas.microsoft.com/office/drawing/2014/main" id="{FAF1A9B7-D5BA-4CDF-824A-C8AAFE22C58B}"/>
              </a:ext>
            </a:extLst>
          </p:cNvPr>
          <p:cNvSpPr txBox="1"/>
          <p:nvPr/>
        </p:nvSpPr>
        <p:spPr>
          <a:xfrm>
            <a:off x="1382903" y="6539340"/>
            <a:ext cx="4865915" cy="1754326"/>
          </a:xfrm>
          <a:prstGeom prst="rect">
            <a:avLst/>
          </a:prstGeom>
          <a:solidFill>
            <a:schemeClr val="accent2">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concept here is a series of multiple-choice questions whose answers spell out a code word. You can make the letters of the multiple-choice anything you want (For example, options S, P, O, or E) to help spell out your desired codeword.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Students then write the code in the designated boxes on the </a:t>
            </a: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Answer Sheet</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The revealed word is the </a:t>
            </a: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key</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for the level.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(Delete this box) </a:t>
            </a:r>
          </a:p>
        </p:txBody>
      </p:sp>
    </p:spTree>
    <p:extLst>
      <p:ext uri="{BB962C8B-B14F-4D97-AF65-F5344CB8AC3E}">
        <p14:creationId xmlns:p14="http://schemas.microsoft.com/office/powerpoint/2010/main" val="2617691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D1CEB-9D2E-4D06-BBDA-B706C19801E2}"/>
              </a:ext>
            </a:extLst>
          </p:cNvPr>
          <p:cNvSpPr/>
          <p:nvPr/>
        </p:nvSpPr>
        <p:spPr>
          <a:xfrm>
            <a:off x="167560" y="5178413"/>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6174B39-896E-4E86-8F47-9AC21C989AD9}"/>
              </a:ext>
            </a:extLst>
          </p:cNvPr>
          <p:cNvSpPr txBox="1"/>
          <p:nvPr/>
        </p:nvSpPr>
        <p:spPr>
          <a:xfrm>
            <a:off x="1524000" y="6444342"/>
            <a:ext cx="4724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a:t>
            </a:r>
          </a:p>
        </p:txBody>
      </p:sp>
      <p:sp>
        <p:nvSpPr>
          <p:cNvPr id="4" name="TextBox 3">
            <a:extLst>
              <a:ext uri="{FF2B5EF4-FFF2-40B4-BE49-F238E27FC236}">
                <a16:creationId xmlns:a16="http://schemas.microsoft.com/office/drawing/2014/main" id="{A0BDB1A3-A882-4B25-BEC4-7431717C6803}"/>
              </a:ext>
            </a:extLst>
          </p:cNvPr>
          <p:cNvSpPr txBox="1"/>
          <p:nvPr/>
        </p:nvSpPr>
        <p:spPr>
          <a:xfrm>
            <a:off x="845780" y="7399985"/>
            <a:ext cx="60808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rPr>
              <a:t>Task Name</a:t>
            </a:r>
          </a:p>
        </p:txBody>
      </p:sp>
    </p:spTree>
    <p:extLst>
      <p:ext uri="{BB962C8B-B14F-4D97-AF65-F5344CB8AC3E}">
        <p14:creationId xmlns:p14="http://schemas.microsoft.com/office/powerpoint/2010/main" val="968028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86DCE9-0EB7-48EA-B5E7-B86928306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3911708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DB5536-C78E-413E-A6F4-10526548C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grpSp>
        <p:nvGrpSpPr>
          <p:cNvPr id="4" name="Group 3">
            <a:extLst>
              <a:ext uri="{FF2B5EF4-FFF2-40B4-BE49-F238E27FC236}">
                <a16:creationId xmlns:a16="http://schemas.microsoft.com/office/drawing/2014/main" id="{FED667A5-FB52-446F-8A99-EDFC16FEE116}"/>
              </a:ext>
            </a:extLst>
          </p:cNvPr>
          <p:cNvGrpSpPr/>
          <p:nvPr/>
        </p:nvGrpSpPr>
        <p:grpSpPr>
          <a:xfrm>
            <a:off x="486244" y="1117293"/>
            <a:ext cx="4654296" cy="4654296"/>
            <a:chOff x="1559052" y="2702052"/>
            <a:chExt cx="4654296" cy="4654296"/>
          </a:xfrm>
        </p:grpSpPr>
        <p:grpSp>
          <p:nvGrpSpPr>
            <p:cNvPr id="5" name="Group 4">
              <a:extLst>
                <a:ext uri="{FF2B5EF4-FFF2-40B4-BE49-F238E27FC236}">
                  <a16:creationId xmlns:a16="http://schemas.microsoft.com/office/drawing/2014/main" id="{698C1641-54BD-4CF9-A3F6-8E931788814F}"/>
                </a:ext>
              </a:extLst>
            </p:cNvPr>
            <p:cNvGrpSpPr/>
            <p:nvPr/>
          </p:nvGrpSpPr>
          <p:grpSpPr>
            <a:xfrm>
              <a:off x="1559052" y="2702052"/>
              <a:ext cx="4654296" cy="4654296"/>
              <a:chOff x="637219" y="724047"/>
              <a:chExt cx="4654296" cy="4654296"/>
            </a:xfrm>
          </p:grpSpPr>
          <p:grpSp>
            <p:nvGrpSpPr>
              <p:cNvPr id="7" name="Group 6">
                <a:extLst>
                  <a:ext uri="{FF2B5EF4-FFF2-40B4-BE49-F238E27FC236}">
                    <a16:creationId xmlns:a16="http://schemas.microsoft.com/office/drawing/2014/main" id="{668382A7-DA5D-4A9D-8304-2A4E4C4771F1}"/>
                  </a:ext>
                </a:extLst>
              </p:cNvPr>
              <p:cNvGrpSpPr/>
              <p:nvPr/>
            </p:nvGrpSpPr>
            <p:grpSpPr>
              <a:xfrm>
                <a:off x="637219" y="724047"/>
                <a:ext cx="4654296" cy="4654296"/>
                <a:chOff x="1559052" y="2702052"/>
                <a:chExt cx="4654296" cy="4654296"/>
              </a:xfrm>
            </p:grpSpPr>
            <p:grpSp>
              <p:nvGrpSpPr>
                <p:cNvPr id="34" name="Group 33">
                  <a:extLst>
                    <a:ext uri="{FF2B5EF4-FFF2-40B4-BE49-F238E27FC236}">
                      <a16:creationId xmlns:a16="http://schemas.microsoft.com/office/drawing/2014/main" id="{FBC2C54B-6ACB-447F-AF69-11AA1CD25A6E}"/>
                    </a:ext>
                  </a:extLst>
                </p:cNvPr>
                <p:cNvGrpSpPr/>
                <p:nvPr/>
              </p:nvGrpSpPr>
              <p:grpSpPr>
                <a:xfrm>
                  <a:off x="1559052" y="2702052"/>
                  <a:ext cx="4654296" cy="4654296"/>
                  <a:chOff x="1559052" y="2702052"/>
                  <a:chExt cx="4654296" cy="4654296"/>
                </a:xfrm>
              </p:grpSpPr>
              <p:sp>
                <p:nvSpPr>
                  <p:cNvPr id="36" name="Oval 35">
                    <a:extLst>
                      <a:ext uri="{FF2B5EF4-FFF2-40B4-BE49-F238E27FC236}">
                        <a16:creationId xmlns:a16="http://schemas.microsoft.com/office/drawing/2014/main" id="{396A236F-A082-405B-B5D9-C64193BEC962}"/>
                      </a:ext>
                    </a:extLst>
                  </p:cNvPr>
                  <p:cNvSpPr/>
                  <p:nvPr/>
                </p:nvSpPr>
                <p:spPr>
                  <a:xfrm>
                    <a:off x="1559052" y="2702052"/>
                    <a:ext cx="4654296" cy="46542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12ACCC3-36AF-4699-9C1E-426A20CA4127}"/>
                      </a:ext>
                    </a:extLst>
                  </p:cNvPr>
                  <p:cNvSpPr/>
                  <p:nvPr/>
                </p:nvSpPr>
                <p:spPr>
                  <a:xfrm>
                    <a:off x="2267712" y="3409545"/>
                    <a:ext cx="3236976" cy="323931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0199AE9-3650-4439-9524-892452F44DE8}"/>
                      </a:ext>
                    </a:extLst>
                  </p:cNvPr>
                  <p:cNvSpPr/>
                  <p:nvPr/>
                </p:nvSpPr>
                <p:spPr>
                  <a:xfrm>
                    <a:off x="2805828" y="3950208"/>
                    <a:ext cx="2160744" cy="21579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45F82C37-4155-40C2-A4A8-82256B996E19}"/>
                      </a:ext>
                    </a:extLst>
                  </p:cNvPr>
                  <p:cNvCxnSpPr/>
                  <p:nvPr/>
                </p:nvCxnSpPr>
                <p:spPr>
                  <a:xfrm>
                    <a:off x="1838528" y="3950208"/>
                    <a:ext cx="1070042" cy="573154"/>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90C26036-9A76-428D-9941-12DE12A526DF}"/>
                      </a:ext>
                    </a:extLst>
                  </p:cNvPr>
                  <p:cNvCxnSpPr/>
                  <p:nvPr/>
                </p:nvCxnSpPr>
                <p:spPr>
                  <a:xfrm>
                    <a:off x="4863830" y="5541555"/>
                    <a:ext cx="1070042" cy="573154"/>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4CA3CBD-0302-4C8D-9C55-A7902DC72A79}"/>
                      </a:ext>
                    </a:extLst>
                  </p:cNvPr>
                  <p:cNvCxnSpPr>
                    <a:cxnSpLocks/>
                  </p:cNvCxnSpPr>
                  <p:nvPr/>
                </p:nvCxnSpPr>
                <p:spPr>
                  <a:xfrm>
                    <a:off x="4956560" y="5300867"/>
                    <a:ext cx="1174184" cy="280289"/>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A042E4C-F5CC-4038-9ED7-B2B571D98D1D}"/>
                      </a:ext>
                    </a:extLst>
                  </p:cNvPr>
                  <p:cNvCxnSpPr>
                    <a:cxnSpLocks/>
                  </p:cNvCxnSpPr>
                  <p:nvPr/>
                </p:nvCxnSpPr>
                <p:spPr>
                  <a:xfrm>
                    <a:off x="1641656" y="4480238"/>
                    <a:ext cx="1174184" cy="280289"/>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5FE6CFB1-C342-42E1-A5E2-620B89AB706A}"/>
                      </a:ext>
                    </a:extLst>
                  </p:cNvPr>
                  <p:cNvCxnSpPr>
                    <a:cxnSpLocks/>
                  </p:cNvCxnSpPr>
                  <p:nvPr/>
                </p:nvCxnSpPr>
                <p:spPr>
                  <a:xfrm flipH="1">
                    <a:off x="4917596" y="4476576"/>
                    <a:ext cx="1213148" cy="290145"/>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BF48853C-EBDC-472A-A96F-CA65DA095F0B}"/>
                      </a:ext>
                    </a:extLst>
                  </p:cNvPr>
                  <p:cNvCxnSpPr>
                    <a:cxnSpLocks/>
                  </p:cNvCxnSpPr>
                  <p:nvPr/>
                </p:nvCxnSpPr>
                <p:spPr>
                  <a:xfrm flipH="1">
                    <a:off x="1641656" y="5290557"/>
                    <a:ext cx="1174184" cy="290599"/>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B10F39D6-DBAA-4EFD-9C39-36AFB1D9DE4A}"/>
                      </a:ext>
                    </a:extLst>
                  </p:cNvPr>
                  <p:cNvCxnSpPr>
                    <a:cxnSpLocks/>
                  </p:cNvCxnSpPr>
                  <p:nvPr/>
                </p:nvCxnSpPr>
                <p:spPr>
                  <a:xfrm flipH="1">
                    <a:off x="4863129" y="3950208"/>
                    <a:ext cx="1070042" cy="573154"/>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43F4D466-B9B9-4C4A-A3C0-D9A6FDA7C4EB}"/>
                      </a:ext>
                    </a:extLst>
                  </p:cNvPr>
                  <p:cNvCxnSpPr>
                    <a:cxnSpLocks/>
                  </p:cNvCxnSpPr>
                  <p:nvPr/>
                </p:nvCxnSpPr>
                <p:spPr>
                  <a:xfrm flipH="1">
                    <a:off x="1838528" y="5535038"/>
                    <a:ext cx="1070042" cy="573154"/>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0178533-1836-4674-8BAC-BE148AB2B53B}"/>
                      </a:ext>
                    </a:extLst>
                  </p:cNvPr>
                  <p:cNvCxnSpPr>
                    <a:cxnSpLocks/>
                  </p:cNvCxnSpPr>
                  <p:nvPr/>
                </p:nvCxnSpPr>
                <p:spPr>
                  <a:xfrm flipH="1">
                    <a:off x="2166739" y="5754299"/>
                    <a:ext cx="904663" cy="794521"/>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D963CD1A-8E73-4E0F-B69D-CF41D9D77821}"/>
                      </a:ext>
                    </a:extLst>
                  </p:cNvPr>
                  <p:cNvCxnSpPr>
                    <a:cxnSpLocks/>
                  </p:cNvCxnSpPr>
                  <p:nvPr/>
                </p:nvCxnSpPr>
                <p:spPr>
                  <a:xfrm flipH="1">
                    <a:off x="4701000" y="3509580"/>
                    <a:ext cx="912295" cy="790336"/>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DA171EA-C9A8-4ACF-964F-76967E2E113E}"/>
                      </a:ext>
                    </a:extLst>
                  </p:cNvPr>
                  <p:cNvCxnSpPr>
                    <a:cxnSpLocks/>
                  </p:cNvCxnSpPr>
                  <p:nvPr/>
                </p:nvCxnSpPr>
                <p:spPr>
                  <a:xfrm>
                    <a:off x="2158404" y="3508863"/>
                    <a:ext cx="912295" cy="790336"/>
                  </a:xfrm>
                  <a:prstGeom prst="line">
                    <a:avLst/>
                  </a:prstGeom>
                  <a:ln w="1905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9C3598B3-2F6E-4D27-BBC9-267F634D92E7}"/>
                      </a:ext>
                    </a:extLst>
                  </p:cNvPr>
                  <p:cNvCxnSpPr>
                    <a:cxnSpLocks/>
                  </p:cNvCxnSpPr>
                  <p:nvPr/>
                </p:nvCxnSpPr>
                <p:spPr>
                  <a:xfrm>
                    <a:off x="4703438" y="5754299"/>
                    <a:ext cx="912295" cy="790336"/>
                  </a:xfrm>
                  <a:prstGeom prst="line">
                    <a:avLst/>
                  </a:prstGeom>
                  <a:ln w="1905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BE73906F-6881-4919-81DC-F1A545F4C8B1}"/>
                      </a:ext>
                    </a:extLst>
                  </p:cNvPr>
                  <p:cNvCxnSpPr>
                    <a:cxnSpLocks/>
                  </p:cNvCxnSpPr>
                  <p:nvPr/>
                </p:nvCxnSpPr>
                <p:spPr>
                  <a:xfrm>
                    <a:off x="4510424" y="5925768"/>
                    <a:ext cx="699975" cy="1033822"/>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6B02358C-8370-4837-B686-D0ED2EDCC413}"/>
                      </a:ext>
                    </a:extLst>
                  </p:cNvPr>
                  <p:cNvCxnSpPr>
                    <a:cxnSpLocks/>
                  </p:cNvCxnSpPr>
                  <p:nvPr/>
                </p:nvCxnSpPr>
                <p:spPr>
                  <a:xfrm>
                    <a:off x="2562001" y="3107015"/>
                    <a:ext cx="699975" cy="1033822"/>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7F07569-F2EF-4C1E-8C8A-61E268C05950}"/>
                      </a:ext>
                    </a:extLst>
                  </p:cNvPr>
                  <p:cNvCxnSpPr>
                    <a:cxnSpLocks/>
                  </p:cNvCxnSpPr>
                  <p:nvPr/>
                </p:nvCxnSpPr>
                <p:spPr>
                  <a:xfrm flipH="1">
                    <a:off x="4500108" y="3107015"/>
                    <a:ext cx="699975" cy="1033822"/>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86C4D03A-28A3-4116-BE44-D72B8A699755}"/>
                      </a:ext>
                    </a:extLst>
                  </p:cNvPr>
                  <p:cNvCxnSpPr>
                    <a:cxnSpLocks/>
                  </p:cNvCxnSpPr>
                  <p:nvPr/>
                </p:nvCxnSpPr>
                <p:spPr>
                  <a:xfrm flipH="1">
                    <a:off x="2558582" y="5917563"/>
                    <a:ext cx="699975" cy="1033822"/>
                  </a:xfrm>
                  <a:prstGeom prst="line">
                    <a:avLst/>
                  </a:prstGeom>
                  <a:ln w="1905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FB2F00E-FEF3-4D3F-AAAE-5983997D1FDC}"/>
                      </a:ext>
                    </a:extLst>
                  </p:cNvPr>
                  <p:cNvCxnSpPr>
                    <a:cxnSpLocks/>
                  </p:cNvCxnSpPr>
                  <p:nvPr/>
                </p:nvCxnSpPr>
                <p:spPr>
                  <a:xfrm flipH="1">
                    <a:off x="3055714" y="6055661"/>
                    <a:ext cx="444873" cy="1165978"/>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C75C6EF2-7956-4764-A4A9-FEE9CB40E3A4}"/>
                      </a:ext>
                    </a:extLst>
                  </p:cNvPr>
                  <p:cNvCxnSpPr>
                    <a:cxnSpLocks/>
                  </p:cNvCxnSpPr>
                  <p:nvPr/>
                </p:nvCxnSpPr>
                <p:spPr>
                  <a:xfrm flipH="1">
                    <a:off x="4274904" y="2836585"/>
                    <a:ext cx="444873" cy="1165978"/>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06D14B91-0ABE-480A-9B92-880210312D53}"/>
                      </a:ext>
                    </a:extLst>
                  </p:cNvPr>
                  <p:cNvCxnSpPr>
                    <a:cxnSpLocks/>
                  </p:cNvCxnSpPr>
                  <p:nvPr/>
                </p:nvCxnSpPr>
                <p:spPr>
                  <a:xfrm>
                    <a:off x="3049154" y="2846053"/>
                    <a:ext cx="444873" cy="1165978"/>
                  </a:xfrm>
                  <a:prstGeom prst="line">
                    <a:avLst/>
                  </a:prstGeom>
                  <a:ln w="1905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1E4D213-A20E-4172-B1B4-7418E5C5733E}"/>
                      </a:ext>
                    </a:extLst>
                  </p:cNvPr>
                  <p:cNvCxnSpPr>
                    <a:cxnSpLocks/>
                  </p:cNvCxnSpPr>
                  <p:nvPr/>
                </p:nvCxnSpPr>
                <p:spPr>
                  <a:xfrm flipH="1">
                    <a:off x="3058684" y="6038313"/>
                    <a:ext cx="444873" cy="1165978"/>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78B4901-A54E-4BED-A315-178C0C87DC1B}"/>
                      </a:ext>
                    </a:extLst>
                  </p:cNvPr>
                  <p:cNvCxnSpPr>
                    <a:cxnSpLocks/>
                  </p:cNvCxnSpPr>
                  <p:nvPr/>
                </p:nvCxnSpPr>
                <p:spPr>
                  <a:xfrm flipH="1">
                    <a:off x="3602433" y="6098716"/>
                    <a:ext cx="149689" cy="1248156"/>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D9D0906-2802-42E1-B0D7-CC3013BD228A}"/>
                      </a:ext>
                    </a:extLst>
                  </p:cNvPr>
                  <p:cNvCxnSpPr>
                    <a:cxnSpLocks/>
                  </p:cNvCxnSpPr>
                  <p:nvPr/>
                </p:nvCxnSpPr>
                <p:spPr>
                  <a:xfrm>
                    <a:off x="4015633" y="6092921"/>
                    <a:ext cx="149689" cy="1248156"/>
                  </a:xfrm>
                  <a:prstGeom prst="line">
                    <a:avLst/>
                  </a:prstGeom>
                  <a:ln w="19050"/>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7EDEAD3-E912-4276-AE76-250E87E33945}"/>
                      </a:ext>
                    </a:extLst>
                  </p:cNvPr>
                  <p:cNvCxnSpPr>
                    <a:cxnSpLocks/>
                  </p:cNvCxnSpPr>
                  <p:nvPr/>
                </p:nvCxnSpPr>
                <p:spPr>
                  <a:xfrm>
                    <a:off x="3599440" y="2702052"/>
                    <a:ext cx="149689" cy="1248156"/>
                  </a:xfrm>
                  <a:prstGeom prst="line">
                    <a:avLst/>
                  </a:prstGeom>
                  <a:ln w="1905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C11E8A91-02D3-4E05-AE88-C12935FB1BB9}"/>
                      </a:ext>
                    </a:extLst>
                  </p:cNvPr>
                  <p:cNvCxnSpPr>
                    <a:cxnSpLocks/>
                  </p:cNvCxnSpPr>
                  <p:nvPr/>
                </p:nvCxnSpPr>
                <p:spPr>
                  <a:xfrm flipH="1">
                    <a:off x="4012613" y="2720359"/>
                    <a:ext cx="149689" cy="1248156"/>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22374097-BB24-41C0-B8D9-300090C2E32A}"/>
                      </a:ext>
                    </a:extLst>
                  </p:cNvPr>
                  <p:cNvCxnSpPr>
                    <a:cxnSpLocks/>
                  </p:cNvCxnSpPr>
                  <p:nvPr/>
                </p:nvCxnSpPr>
                <p:spPr>
                  <a:xfrm>
                    <a:off x="4279629" y="6040756"/>
                    <a:ext cx="421369" cy="1160723"/>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14113DD8-AA2C-47B2-B544-8922AC26D18D}"/>
                      </a:ext>
                    </a:extLst>
                  </p:cNvPr>
                  <p:cNvCxnSpPr>
                    <a:cxnSpLocks/>
                  </p:cNvCxnSpPr>
                  <p:nvPr/>
                </p:nvCxnSpPr>
                <p:spPr>
                  <a:xfrm>
                    <a:off x="5000677" y="5029200"/>
                    <a:ext cx="121267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B4B59529-6B01-4A96-9092-A0664E566594}"/>
                      </a:ext>
                    </a:extLst>
                  </p:cNvPr>
                  <p:cNvCxnSpPr>
                    <a:cxnSpLocks/>
                    <a:endCxn id="38" idx="2"/>
                  </p:cNvCxnSpPr>
                  <p:nvPr/>
                </p:nvCxnSpPr>
                <p:spPr>
                  <a:xfrm>
                    <a:off x="1559052" y="5029200"/>
                    <a:ext cx="124677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5" name="Oval 34">
                  <a:extLst>
                    <a:ext uri="{FF2B5EF4-FFF2-40B4-BE49-F238E27FC236}">
                      <a16:creationId xmlns:a16="http://schemas.microsoft.com/office/drawing/2014/main" id="{62FBB0DC-C718-49F3-8656-4D3D051CAB7D}"/>
                    </a:ext>
                  </a:extLst>
                </p:cNvPr>
                <p:cNvSpPr/>
                <p:nvPr/>
              </p:nvSpPr>
              <p:spPr>
                <a:xfrm>
                  <a:off x="2267712" y="3409545"/>
                  <a:ext cx="3236976" cy="323931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6C9674C-05D1-42F1-8037-950BAC135741}"/>
                  </a:ext>
                </a:extLst>
              </p:cNvPr>
              <p:cNvSpPr txBox="1"/>
              <p:nvPr/>
            </p:nvSpPr>
            <p:spPr>
              <a:xfrm>
                <a:off x="2726122" y="775530"/>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A</a:t>
                </a:r>
              </a:p>
            </p:txBody>
          </p:sp>
          <p:sp>
            <p:nvSpPr>
              <p:cNvPr id="9" name="TextBox 8">
                <a:extLst>
                  <a:ext uri="{FF2B5EF4-FFF2-40B4-BE49-F238E27FC236}">
                    <a16:creationId xmlns:a16="http://schemas.microsoft.com/office/drawing/2014/main" id="{84BC0E15-5012-4360-B3BA-7D73F44208D6}"/>
                  </a:ext>
                </a:extLst>
              </p:cNvPr>
              <p:cNvSpPr txBox="1"/>
              <p:nvPr/>
            </p:nvSpPr>
            <p:spPr>
              <a:xfrm rot="814263">
                <a:off x="3236825" y="826931"/>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B</a:t>
                </a:r>
              </a:p>
            </p:txBody>
          </p:sp>
          <p:sp>
            <p:nvSpPr>
              <p:cNvPr id="10" name="TextBox 9">
                <a:extLst>
                  <a:ext uri="{FF2B5EF4-FFF2-40B4-BE49-F238E27FC236}">
                    <a16:creationId xmlns:a16="http://schemas.microsoft.com/office/drawing/2014/main" id="{71CFBCE5-E3F1-45EF-AFF5-26DAA5C45C87}"/>
                  </a:ext>
                </a:extLst>
              </p:cNvPr>
              <p:cNvSpPr txBox="1"/>
              <p:nvPr/>
            </p:nvSpPr>
            <p:spPr>
              <a:xfrm rot="1720189">
                <a:off x="3670430" y="997779"/>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C</a:t>
                </a:r>
              </a:p>
            </p:txBody>
          </p:sp>
          <p:sp>
            <p:nvSpPr>
              <p:cNvPr id="11" name="TextBox 10">
                <a:extLst>
                  <a:ext uri="{FF2B5EF4-FFF2-40B4-BE49-F238E27FC236}">
                    <a16:creationId xmlns:a16="http://schemas.microsoft.com/office/drawing/2014/main" id="{C6370E08-21DD-4611-9D69-74D77330519E}"/>
                  </a:ext>
                </a:extLst>
              </p:cNvPr>
              <p:cNvSpPr txBox="1"/>
              <p:nvPr/>
            </p:nvSpPr>
            <p:spPr>
              <a:xfrm rot="2641408">
                <a:off x="4064705" y="1283418"/>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D</a:t>
                </a:r>
              </a:p>
            </p:txBody>
          </p:sp>
          <p:sp>
            <p:nvSpPr>
              <p:cNvPr id="12" name="TextBox 11">
                <a:extLst>
                  <a:ext uri="{FF2B5EF4-FFF2-40B4-BE49-F238E27FC236}">
                    <a16:creationId xmlns:a16="http://schemas.microsoft.com/office/drawing/2014/main" id="{96D27E94-028A-4DEF-9689-ECBBC7F4C073}"/>
                  </a:ext>
                </a:extLst>
              </p:cNvPr>
              <p:cNvSpPr txBox="1"/>
              <p:nvPr/>
            </p:nvSpPr>
            <p:spPr>
              <a:xfrm rot="3455671">
                <a:off x="4408360" y="1642810"/>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E</a:t>
                </a:r>
              </a:p>
            </p:txBody>
          </p:sp>
          <p:sp>
            <p:nvSpPr>
              <p:cNvPr id="13" name="TextBox 12">
                <a:extLst>
                  <a:ext uri="{FF2B5EF4-FFF2-40B4-BE49-F238E27FC236}">
                    <a16:creationId xmlns:a16="http://schemas.microsoft.com/office/drawing/2014/main" id="{EB74FD08-EC3F-4D79-A9E5-1C77D7332D5A}"/>
                  </a:ext>
                </a:extLst>
              </p:cNvPr>
              <p:cNvSpPr txBox="1"/>
              <p:nvPr/>
            </p:nvSpPr>
            <p:spPr>
              <a:xfrm rot="4361597">
                <a:off x="4607924" y="2073285"/>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F</a:t>
                </a:r>
              </a:p>
            </p:txBody>
          </p:sp>
          <p:sp>
            <p:nvSpPr>
              <p:cNvPr id="14" name="TextBox 13">
                <a:extLst>
                  <a:ext uri="{FF2B5EF4-FFF2-40B4-BE49-F238E27FC236}">
                    <a16:creationId xmlns:a16="http://schemas.microsoft.com/office/drawing/2014/main" id="{E7C048D2-863D-4002-A6B5-014D6CF210C5}"/>
                  </a:ext>
                </a:extLst>
              </p:cNvPr>
              <p:cNvSpPr txBox="1"/>
              <p:nvPr/>
            </p:nvSpPr>
            <p:spPr>
              <a:xfrm rot="4883528">
                <a:off x="4740561" y="2556411"/>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G</a:t>
                </a:r>
              </a:p>
            </p:txBody>
          </p:sp>
          <p:sp>
            <p:nvSpPr>
              <p:cNvPr id="15" name="TextBox 14">
                <a:extLst>
                  <a:ext uri="{FF2B5EF4-FFF2-40B4-BE49-F238E27FC236}">
                    <a16:creationId xmlns:a16="http://schemas.microsoft.com/office/drawing/2014/main" id="{B035E7BA-D2C7-4164-8F11-FA14D7E8C4CE}"/>
                  </a:ext>
                </a:extLst>
              </p:cNvPr>
              <p:cNvSpPr txBox="1"/>
              <p:nvPr/>
            </p:nvSpPr>
            <p:spPr>
              <a:xfrm rot="5920603">
                <a:off x="4752073" y="3007867"/>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H</a:t>
                </a:r>
              </a:p>
            </p:txBody>
          </p:sp>
          <p:sp>
            <p:nvSpPr>
              <p:cNvPr id="16" name="TextBox 15">
                <a:extLst>
                  <a:ext uri="{FF2B5EF4-FFF2-40B4-BE49-F238E27FC236}">
                    <a16:creationId xmlns:a16="http://schemas.microsoft.com/office/drawing/2014/main" id="{F49EB01B-D41C-433B-8FCC-CDD41EAAFD09}"/>
                  </a:ext>
                </a:extLst>
              </p:cNvPr>
              <p:cNvSpPr txBox="1"/>
              <p:nvPr/>
            </p:nvSpPr>
            <p:spPr>
              <a:xfrm rot="6718525">
                <a:off x="4627052" y="3505503"/>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I</a:t>
                </a:r>
              </a:p>
            </p:txBody>
          </p:sp>
          <p:sp>
            <p:nvSpPr>
              <p:cNvPr id="17" name="TextBox 16">
                <a:extLst>
                  <a:ext uri="{FF2B5EF4-FFF2-40B4-BE49-F238E27FC236}">
                    <a16:creationId xmlns:a16="http://schemas.microsoft.com/office/drawing/2014/main" id="{78D4F73B-78E1-4C8F-A199-D06A7DE96BF3}"/>
                  </a:ext>
                </a:extLst>
              </p:cNvPr>
              <p:cNvSpPr txBox="1"/>
              <p:nvPr/>
            </p:nvSpPr>
            <p:spPr>
              <a:xfrm rot="7406433">
                <a:off x="4387089" y="3925416"/>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J</a:t>
                </a:r>
              </a:p>
            </p:txBody>
          </p:sp>
          <p:sp>
            <p:nvSpPr>
              <p:cNvPr id="18" name="TextBox 17">
                <a:extLst>
                  <a:ext uri="{FF2B5EF4-FFF2-40B4-BE49-F238E27FC236}">
                    <a16:creationId xmlns:a16="http://schemas.microsoft.com/office/drawing/2014/main" id="{29C5078A-B68B-4CDC-B629-E22C4C0A5A6F}"/>
                  </a:ext>
                </a:extLst>
              </p:cNvPr>
              <p:cNvSpPr txBox="1"/>
              <p:nvPr/>
            </p:nvSpPr>
            <p:spPr>
              <a:xfrm rot="8162457">
                <a:off x="4052447" y="4272757"/>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K</a:t>
                </a:r>
              </a:p>
            </p:txBody>
          </p:sp>
          <p:sp>
            <p:nvSpPr>
              <p:cNvPr id="19" name="TextBox 18">
                <a:extLst>
                  <a:ext uri="{FF2B5EF4-FFF2-40B4-BE49-F238E27FC236}">
                    <a16:creationId xmlns:a16="http://schemas.microsoft.com/office/drawing/2014/main" id="{68E83276-DF0B-4A1A-847D-1C928640AC04}"/>
                  </a:ext>
                </a:extLst>
              </p:cNvPr>
              <p:cNvSpPr txBox="1"/>
              <p:nvPr/>
            </p:nvSpPr>
            <p:spPr>
              <a:xfrm rot="9101518">
                <a:off x="3663646" y="4555509"/>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L</a:t>
                </a:r>
              </a:p>
            </p:txBody>
          </p:sp>
          <p:sp>
            <p:nvSpPr>
              <p:cNvPr id="20" name="TextBox 19">
                <a:extLst>
                  <a:ext uri="{FF2B5EF4-FFF2-40B4-BE49-F238E27FC236}">
                    <a16:creationId xmlns:a16="http://schemas.microsoft.com/office/drawing/2014/main" id="{7B884BA8-1350-415F-8096-1B475B7C3FB3}"/>
                  </a:ext>
                </a:extLst>
              </p:cNvPr>
              <p:cNvSpPr txBox="1"/>
              <p:nvPr/>
            </p:nvSpPr>
            <p:spPr>
              <a:xfrm rot="9962238">
                <a:off x="3239201" y="4715477"/>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M</a:t>
                </a:r>
              </a:p>
            </p:txBody>
          </p:sp>
          <p:sp>
            <p:nvSpPr>
              <p:cNvPr id="21" name="TextBox 20">
                <a:extLst>
                  <a:ext uri="{FF2B5EF4-FFF2-40B4-BE49-F238E27FC236}">
                    <a16:creationId xmlns:a16="http://schemas.microsoft.com/office/drawing/2014/main" id="{061AADA6-ABE4-4161-959E-1BD0B3BF6505}"/>
                  </a:ext>
                </a:extLst>
              </p:cNvPr>
              <p:cNvSpPr txBox="1"/>
              <p:nvPr/>
            </p:nvSpPr>
            <p:spPr>
              <a:xfrm rot="10776501">
                <a:off x="2731185" y="4788822"/>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N</a:t>
                </a:r>
              </a:p>
            </p:txBody>
          </p:sp>
          <p:sp>
            <p:nvSpPr>
              <p:cNvPr id="22" name="TextBox 21">
                <a:extLst>
                  <a:ext uri="{FF2B5EF4-FFF2-40B4-BE49-F238E27FC236}">
                    <a16:creationId xmlns:a16="http://schemas.microsoft.com/office/drawing/2014/main" id="{72F330F3-53DA-4487-899B-60BCA23ABB2E}"/>
                  </a:ext>
                </a:extLst>
              </p:cNvPr>
              <p:cNvSpPr txBox="1"/>
              <p:nvPr/>
            </p:nvSpPr>
            <p:spPr>
              <a:xfrm rot="11682427">
                <a:off x="2269168" y="4727647"/>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O</a:t>
                </a:r>
              </a:p>
            </p:txBody>
          </p:sp>
          <p:sp>
            <p:nvSpPr>
              <p:cNvPr id="23" name="TextBox 22">
                <a:extLst>
                  <a:ext uri="{FF2B5EF4-FFF2-40B4-BE49-F238E27FC236}">
                    <a16:creationId xmlns:a16="http://schemas.microsoft.com/office/drawing/2014/main" id="{93D404FD-9BE1-478D-84A5-A202F660AC5A}"/>
                  </a:ext>
                </a:extLst>
              </p:cNvPr>
              <p:cNvSpPr txBox="1"/>
              <p:nvPr/>
            </p:nvSpPr>
            <p:spPr>
              <a:xfrm rot="12603646">
                <a:off x="1817621" y="4545582"/>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P</a:t>
                </a:r>
              </a:p>
            </p:txBody>
          </p:sp>
          <p:sp>
            <p:nvSpPr>
              <p:cNvPr id="24" name="TextBox 23">
                <a:extLst>
                  <a:ext uri="{FF2B5EF4-FFF2-40B4-BE49-F238E27FC236}">
                    <a16:creationId xmlns:a16="http://schemas.microsoft.com/office/drawing/2014/main" id="{C21C73E2-2A2D-43FE-BD2A-714C0F68F73D}"/>
                  </a:ext>
                </a:extLst>
              </p:cNvPr>
              <p:cNvSpPr txBox="1"/>
              <p:nvPr/>
            </p:nvSpPr>
            <p:spPr>
              <a:xfrm rot="13417909">
                <a:off x="1433613" y="4270677"/>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Q</a:t>
                </a:r>
              </a:p>
            </p:txBody>
          </p:sp>
          <p:sp>
            <p:nvSpPr>
              <p:cNvPr id="25" name="TextBox 24">
                <a:extLst>
                  <a:ext uri="{FF2B5EF4-FFF2-40B4-BE49-F238E27FC236}">
                    <a16:creationId xmlns:a16="http://schemas.microsoft.com/office/drawing/2014/main" id="{1ABAE163-5593-4CBE-965C-90B6253FBE36}"/>
                  </a:ext>
                </a:extLst>
              </p:cNvPr>
              <p:cNvSpPr txBox="1"/>
              <p:nvPr/>
            </p:nvSpPr>
            <p:spPr>
              <a:xfrm rot="14323835">
                <a:off x="1099865" y="3910127"/>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R</a:t>
                </a:r>
              </a:p>
            </p:txBody>
          </p:sp>
          <p:sp>
            <p:nvSpPr>
              <p:cNvPr id="26" name="TextBox 25">
                <a:extLst>
                  <a:ext uri="{FF2B5EF4-FFF2-40B4-BE49-F238E27FC236}">
                    <a16:creationId xmlns:a16="http://schemas.microsoft.com/office/drawing/2014/main" id="{2E2B28D3-F799-4812-BC73-83B3B9CDF39D}"/>
                  </a:ext>
                </a:extLst>
              </p:cNvPr>
              <p:cNvSpPr txBox="1"/>
              <p:nvPr/>
            </p:nvSpPr>
            <p:spPr>
              <a:xfrm rot="14845766">
                <a:off x="881732" y="3491386"/>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S</a:t>
                </a:r>
              </a:p>
            </p:txBody>
          </p:sp>
          <p:sp>
            <p:nvSpPr>
              <p:cNvPr id="27" name="TextBox 26">
                <a:extLst>
                  <a:ext uri="{FF2B5EF4-FFF2-40B4-BE49-F238E27FC236}">
                    <a16:creationId xmlns:a16="http://schemas.microsoft.com/office/drawing/2014/main" id="{2DA9D1EF-0877-4115-8451-2B7BCBA2AE9E}"/>
                  </a:ext>
                </a:extLst>
              </p:cNvPr>
              <p:cNvSpPr txBox="1"/>
              <p:nvPr/>
            </p:nvSpPr>
            <p:spPr>
              <a:xfrm rot="15882841">
                <a:off x="788787" y="3037941"/>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T</a:t>
                </a:r>
              </a:p>
            </p:txBody>
          </p:sp>
          <p:sp>
            <p:nvSpPr>
              <p:cNvPr id="28" name="TextBox 27">
                <a:extLst>
                  <a:ext uri="{FF2B5EF4-FFF2-40B4-BE49-F238E27FC236}">
                    <a16:creationId xmlns:a16="http://schemas.microsoft.com/office/drawing/2014/main" id="{BBE575EA-103E-4725-97DC-85C03142E066}"/>
                  </a:ext>
                </a:extLst>
              </p:cNvPr>
              <p:cNvSpPr txBox="1"/>
              <p:nvPr/>
            </p:nvSpPr>
            <p:spPr>
              <a:xfrm rot="16680763">
                <a:off x="780988" y="2524843"/>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U</a:t>
                </a:r>
              </a:p>
            </p:txBody>
          </p:sp>
          <p:sp>
            <p:nvSpPr>
              <p:cNvPr id="29" name="TextBox 28">
                <a:extLst>
                  <a:ext uri="{FF2B5EF4-FFF2-40B4-BE49-F238E27FC236}">
                    <a16:creationId xmlns:a16="http://schemas.microsoft.com/office/drawing/2014/main" id="{B4CC48ED-33CB-405A-9A72-088DDF4553D4}"/>
                  </a:ext>
                </a:extLst>
              </p:cNvPr>
              <p:cNvSpPr txBox="1"/>
              <p:nvPr/>
            </p:nvSpPr>
            <p:spPr>
              <a:xfrm rot="17368671">
                <a:off x="894433" y="2059435"/>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V</a:t>
                </a:r>
              </a:p>
            </p:txBody>
          </p:sp>
          <p:sp>
            <p:nvSpPr>
              <p:cNvPr id="30" name="TextBox 29">
                <a:extLst>
                  <a:ext uri="{FF2B5EF4-FFF2-40B4-BE49-F238E27FC236}">
                    <a16:creationId xmlns:a16="http://schemas.microsoft.com/office/drawing/2014/main" id="{B1015BEE-701C-471D-B96E-BB56EDAF95A0}"/>
                  </a:ext>
                </a:extLst>
              </p:cNvPr>
              <p:cNvSpPr txBox="1"/>
              <p:nvPr/>
            </p:nvSpPr>
            <p:spPr>
              <a:xfrm rot="18124695">
                <a:off x="1117271" y="1650665"/>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W</a:t>
                </a:r>
              </a:p>
            </p:txBody>
          </p:sp>
          <p:sp>
            <p:nvSpPr>
              <p:cNvPr id="31" name="TextBox 30">
                <a:extLst>
                  <a:ext uri="{FF2B5EF4-FFF2-40B4-BE49-F238E27FC236}">
                    <a16:creationId xmlns:a16="http://schemas.microsoft.com/office/drawing/2014/main" id="{D0194EF7-D81E-48B6-AAAB-28ECCD656A21}"/>
                  </a:ext>
                </a:extLst>
              </p:cNvPr>
              <p:cNvSpPr txBox="1"/>
              <p:nvPr/>
            </p:nvSpPr>
            <p:spPr>
              <a:xfrm rot="19063756">
                <a:off x="1435411" y="1291508"/>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X</a:t>
                </a:r>
              </a:p>
            </p:txBody>
          </p:sp>
          <p:sp>
            <p:nvSpPr>
              <p:cNvPr id="32" name="TextBox 31">
                <a:extLst>
                  <a:ext uri="{FF2B5EF4-FFF2-40B4-BE49-F238E27FC236}">
                    <a16:creationId xmlns:a16="http://schemas.microsoft.com/office/drawing/2014/main" id="{2FA68521-9D29-48BB-A911-7E6B22DD9313}"/>
                  </a:ext>
                </a:extLst>
              </p:cNvPr>
              <p:cNvSpPr txBox="1"/>
              <p:nvPr/>
            </p:nvSpPr>
            <p:spPr>
              <a:xfrm rot="19845336">
                <a:off x="1822332" y="999820"/>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Y</a:t>
                </a:r>
              </a:p>
            </p:txBody>
          </p:sp>
          <p:sp>
            <p:nvSpPr>
              <p:cNvPr id="33" name="TextBox 32">
                <a:extLst>
                  <a:ext uri="{FF2B5EF4-FFF2-40B4-BE49-F238E27FC236}">
                    <a16:creationId xmlns:a16="http://schemas.microsoft.com/office/drawing/2014/main" id="{1AF5E6F0-02DD-460C-941F-E1C10AE5161E}"/>
                  </a:ext>
                </a:extLst>
              </p:cNvPr>
              <p:cNvSpPr txBox="1"/>
              <p:nvPr/>
            </p:nvSpPr>
            <p:spPr>
              <a:xfrm rot="20772253">
                <a:off x="2275732" y="829350"/>
                <a:ext cx="413173" cy="523220"/>
              </a:xfrm>
              <a:prstGeom prst="rect">
                <a:avLst/>
              </a:prstGeom>
              <a:noFill/>
            </p:spPr>
            <p:txBody>
              <a:bodyPr wrap="square" rtlCol="0">
                <a:spAutoFit/>
              </a:bodyPr>
              <a:lstStyle/>
              <a:p>
                <a:pPr algn="ctr"/>
                <a:r>
                  <a:rPr lang="en-US" sz="2800" b="1" dirty="0">
                    <a:latin typeface="Century Gothic" panose="020B0502020202020204" pitchFamily="34" charset="0"/>
                  </a:rPr>
                  <a:t>Z</a:t>
                </a:r>
              </a:p>
            </p:txBody>
          </p:sp>
        </p:grpSp>
        <p:sp>
          <p:nvSpPr>
            <p:cNvPr id="6" name="Oval 5">
              <a:extLst>
                <a:ext uri="{FF2B5EF4-FFF2-40B4-BE49-F238E27FC236}">
                  <a16:creationId xmlns:a16="http://schemas.microsoft.com/office/drawing/2014/main" id="{F0644733-83D2-4A6C-996D-5BBDF2FFCF7E}"/>
                </a:ext>
              </a:extLst>
            </p:cNvPr>
            <p:cNvSpPr/>
            <p:nvPr/>
          </p:nvSpPr>
          <p:spPr>
            <a:xfrm>
              <a:off x="3782317" y="4925317"/>
              <a:ext cx="207767" cy="20776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FCE40F9F-0AB5-4373-BA02-3A8EB4ECFCA4}"/>
              </a:ext>
            </a:extLst>
          </p:cNvPr>
          <p:cNvGrpSpPr/>
          <p:nvPr/>
        </p:nvGrpSpPr>
        <p:grpSpPr>
          <a:xfrm>
            <a:off x="3924212" y="5567059"/>
            <a:ext cx="3236976" cy="3239310"/>
            <a:chOff x="2267712" y="3409545"/>
            <a:chExt cx="3236976" cy="3239310"/>
          </a:xfrm>
        </p:grpSpPr>
        <p:grpSp>
          <p:nvGrpSpPr>
            <p:cNvPr id="67" name="Group 66">
              <a:extLst>
                <a:ext uri="{FF2B5EF4-FFF2-40B4-BE49-F238E27FC236}">
                  <a16:creationId xmlns:a16="http://schemas.microsoft.com/office/drawing/2014/main" id="{65F90885-B198-4640-A8E6-EC8694EBB6F9}"/>
                </a:ext>
              </a:extLst>
            </p:cNvPr>
            <p:cNvGrpSpPr/>
            <p:nvPr/>
          </p:nvGrpSpPr>
          <p:grpSpPr>
            <a:xfrm>
              <a:off x="2267712" y="3409545"/>
              <a:ext cx="3236976" cy="3239310"/>
              <a:chOff x="3965440" y="5231074"/>
              <a:chExt cx="3236976" cy="3239310"/>
            </a:xfrm>
          </p:grpSpPr>
          <p:grpSp>
            <p:nvGrpSpPr>
              <p:cNvPr id="69" name="Group 68">
                <a:extLst>
                  <a:ext uri="{FF2B5EF4-FFF2-40B4-BE49-F238E27FC236}">
                    <a16:creationId xmlns:a16="http://schemas.microsoft.com/office/drawing/2014/main" id="{F3196757-08A4-47D8-9FEE-0104A9193D6B}"/>
                  </a:ext>
                </a:extLst>
              </p:cNvPr>
              <p:cNvGrpSpPr/>
              <p:nvPr/>
            </p:nvGrpSpPr>
            <p:grpSpPr>
              <a:xfrm>
                <a:off x="3965440" y="5231074"/>
                <a:ext cx="3236976" cy="3239310"/>
                <a:chOff x="2243492" y="3359366"/>
                <a:chExt cx="3236976" cy="3239310"/>
              </a:xfrm>
            </p:grpSpPr>
            <p:sp>
              <p:nvSpPr>
                <p:cNvPr id="97" name="Oval 96">
                  <a:extLst>
                    <a:ext uri="{FF2B5EF4-FFF2-40B4-BE49-F238E27FC236}">
                      <a16:creationId xmlns:a16="http://schemas.microsoft.com/office/drawing/2014/main" id="{20390B49-7608-4F5B-9C71-2268DFD6A3B0}"/>
                    </a:ext>
                  </a:extLst>
                </p:cNvPr>
                <p:cNvSpPr/>
                <p:nvPr/>
              </p:nvSpPr>
              <p:spPr>
                <a:xfrm>
                  <a:off x="2243492" y="3359366"/>
                  <a:ext cx="3236976" cy="323931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EBF3727-C448-41C2-9C22-A51948703D74}"/>
                    </a:ext>
                  </a:extLst>
                </p:cNvPr>
                <p:cNvSpPr/>
                <p:nvPr/>
              </p:nvSpPr>
              <p:spPr>
                <a:xfrm>
                  <a:off x="2781608" y="3900029"/>
                  <a:ext cx="2160744" cy="21579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3F073E76-1029-49A6-99A7-000C8DC6620E}"/>
                    </a:ext>
                  </a:extLst>
                </p:cNvPr>
                <p:cNvCxnSpPr>
                  <a:cxnSpLocks/>
                </p:cNvCxnSpPr>
                <p:nvPr/>
              </p:nvCxnSpPr>
              <p:spPr>
                <a:xfrm>
                  <a:off x="2424719" y="4229214"/>
                  <a:ext cx="487145" cy="259717"/>
                </a:xfrm>
                <a:prstGeom prst="line">
                  <a:avLst/>
                </a:prstGeom>
                <a:ln w="19050"/>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37CA564B-3D12-4B18-910F-C1E020807019}"/>
                    </a:ext>
                  </a:extLst>
                </p:cNvPr>
                <p:cNvCxnSpPr>
                  <a:cxnSpLocks/>
                </p:cNvCxnSpPr>
                <p:nvPr/>
              </p:nvCxnSpPr>
              <p:spPr>
                <a:xfrm>
                  <a:off x="4831298" y="5491376"/>
                  <a:ext cx="478824" cy="250662"/>
                </a:xfrm>
                <a:prstGeom prst="line">
                  <a:avLst/>
                </a:prstGeom>
                <a:ln w="19050"/>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3776052A-2CAF-40A8-8520-98F7CDEFDA14}"/>
                    </a:ext>
                  </a:extLst>
                </p:cNvPr>
                <p:cNvCxnSpPr>
                  <a:cxnSpLocks/>
                </p:cNvCxnSpPr>
                <p:nvPr/>
              </p:nvCxnSpPr>
              <p:spPr>
                <a:xfrm>
                  <a:off x="4904002" y="5247176"/>
                  <a:ext cx="527764" cy="122762"/>
                </a:xfrm>
                <a:prstGeom prst="line">
                  <a:avLst/>
                </a:prstGeom>
                <a:ln w="19050"/>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E6C2296-84C2-4BFD-8CAA-C4107E0E0F78}"/>
                    </a:ext>
                  </a:extLst>
                </p:cNvPr>
                <p:cNvCxnSpPr>
                  <a:cxnSpLocks/>
                </p:cNvCxnSpPr>
                <p:nvPr/>
              </p:nvCxnSpPr>
              <p:spPr>
                <a:xfrm>
                  <a:off x="2286437" y="4585957"/>
                  <a:ext cx="513757" cy="127385"/>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7311E24-2589-4EBA-95DD-E77D67FCCF34}"/>
                    </a:ext>
                  </a:extLst>
                </p:cNvPr>
                <p:cNvCxnSpPr>
                  <a:cxnSpLocks/>
                </p:cNvCxnSpPr>
                <p:nvPr/>
              </p:nvCxnSpPr>
              <p:spPr>
                <a:xfrm flipH="1">
                  <a:off x="4901950" y="4584287"/>
                  <a:ext cx="515390" cy="132255"/>
                </a:xfrm>
                <a:prstGeom prst="line">
                  <a:avLst/>
                </a:prstGeom>
                <a:ln w="19050"/>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6318E921-1EE1-4429-80D0-9F3442E77215}"/>
                    </a:ext>
                  </a:extLst>
                </p:cNvPr>
                <p:cNvCxnSpPr>
                  <a:cxnSpLocks/>
                </p:cNvCxnSpPr>
                <p:nvPr/>
              </p:nvCxnSpPr>
              <p:spPr>
                <a:xfrm flipH="1">
                  <a:off x="2286438" y="5240378"/>
                  <a:ext cx="527826" cy="124329"/>
                </a:xfrm>
                <a:prstGeom prst="line">
                  <a:avLst/>
                </a:prstGeom>
                <a:ln w="1905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E12F1EF5-225D-4E92-A114-222D78575C76}"/>
                    </a:ext>
                  </a:extLst>
                </p:cNvPr>
                <p:cNvCxnSpPr>
                  <a:cxnSpLocks/>
                </p:cNvCxnSpPr>
                <p:nvPr/>
              </p:nvCxnSpPr>
              <p:spPr>
                <a:xfrm flipH="1">
                  <a:off x="4836051" y="4229590"/>
                  <a:ext cx="466741" cy="246451"/>
                </a:xfrm>
                <a:prstGeom prst="line">
                  <a:avLst/>
                </a:prstGeom>
                <a:ln w="1905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7895AC81-B733-4B84-B903-9B834CD58A85}"/>
                    </a:ext>
                  </a:extLst>
                </p:cNvPr>
                <p:cNvCxnSpPr>
                  <a:cxnSpLocks/>
                </p:cNvCxnSpPr>
                <p:nvPr/>
              </p:nvCxnSpPr>
              <p:spPr>
                <a:xfrm rot="120000" flipH="1">
                  <a:off x="2424392" y="5480703"/>
                  <a:ext cx="472426" cy="261335"/>
                </a:xfrm>
                <a:prstGeom prst="line">
                  <a:avLst/>
                </a:prstGeom>
                <a:ln w="1905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C82F163E-4E7D-4DB0-BC37-621BF22F30F7}"/>
                    </a:ext>
                  </a:extLst>
                </p:cNvPr>
                <p:cNvCxnSpPr>
                  <a:cxnSpLocks/>
                </p:cNvCxnSpPr>
                <p:nvPr/>
              </p:nvCxnSpPr>
              <p:spPr>
                <a:xfrm flipH="1">
                  <a:off x="2647882" y="5704120"/>
                  <a:ext cx="399301" cy="338622"/>
                </a:xfrm>
                <a:prstGeom prst="line">
                  <a:avLst/>
                </a:prstGeom>
                <a:ln w="1905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547DF266-F15E-4855-B7E5-94685E91CB00}"/>
                    </a:ext>
                  </a:extLst>
                </p:cNvPr>
                <p:cNvCxnSpPr>
                  <a:cxnSpLocks/>
                </p:cNvCxnSpPr>
                <p:nvPr/>
              </p:nvCxnSpPr>
              <p:spPr>
                <a:xfrm rot="480000" flipH="1">
                  <a:off x="4701186" y="3883428"/>
                  <a:ext cx="345202" cy="426050"/>
                </a:xfrm>
                <a:prstGeom prst="line">
                  <a:avLst/>
                </a:prstGeom>
                <a:ln w="19050"/>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871E0F41-D3A2-40EF-B1B5-8B29689F15E6}"/>
                    </a:ext>
                  </a:extLst>
                </p:cNvPr>
                <p:cNvCxnSpPr>
                  <a:cxnSpLocks/>
                </p:cNvCxnSpPr>
                <p:nvPr/>
              </p:nvCxnSpPr>
              <p:spPr>
                <a:xfrm rot="300000">
                  <a:off x="2632636" y="3922499"/>
                  <a:ext cx="449540" cy="307629"/>
                </a:xfrm>
                <a:prstGeom prst="line">
                  <a:avLst/>
                </a:prstGeom>
                <a:ln w="19050"/>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8980A97A-BED3-4ACA-91C1-5FCEBDFFE4A0}"/>
                    </a:ext>
                  </a:extLst>
                </p:cNvPr>
                <p:cNvCxnSpPr>
                  <a:cxnSpLocks/>
                </p:cNvCxnSpPr>
                <p:nvPr/>
              </p:nvCxnSpPr>
              <p:spPr>
                <a:xfrm rot="120000">
                  <a:off x="4677442" y="5710786"/>
                  <a:ext cx="411346" cy="330548"/>
                </a:xfrm>
                <a:prstGeom prst="line">
                  <a:avLst/>
                </a:prstGeom>
                <a:ln w="1905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EBFE6D05-8A6E-49AC-8B4F-6C1CBF0E9342}"/>
                    </a:ext>
                  </a:extLst>
                </p:cNvPr>
                <p:cNvCxnSpPr>
                  <a:cxnSpLocks/>
                </p:cNvCxnSpPr>
                <p:nvPr/>
              </p:nvCxnSpPr>
              <p:spPr>
                <a:xfrm>
                  <a:off x="4486204" y="5875589"/>
                  <a:ext cx="301032" cy="442915"/>
                </a:xfrm>
                <a:prstGeom prst="line">
                  <a:avLst/>
                </a:prstGeom>
                <a:ln w="1905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7C84A13F-3F82-4DC5-896D-7CDB3F55A4CD}"/>
                    </a:ext>
                  </a:extLst>
                </p:cNvPr>
                <p:cNvCxnSpPr>
                  <a:cxnSpLocks/>
                </p:cNvCxnSpPr>
                <p:nvPr/>
              </p:nvCxnSpPr>
              <p:spPr>
                <a:xfrm>
                  <a:off x="2931590" y="3639474"/>
                  <a:ext cx="310928" cy="455946"/>
                </a:xfrm>
                <a:prstGeom prst="line">
                  <a:avLst/>
                </a:prstGeom>
                <a:ln w="19050"/>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791B432A-A0A9-41AF-A4A2-848D68EB5FB5}"/>
                    </a:ext>
                  </a:extLst>
                </p:cNvPr>
                <p:cNvCxnSpPr>
                  <a:cxnSpLocks/>
                </p:cNvCxnSpPr>
                <p:nvPr/>
              </p:nvCxnSpPr>
              <p:spPr>
                <a:xfrm flipH="1">
                  <a:off x="4475890" y="3643079"/>
                  <a:ext cx="308028" cy="447579"/>
                </a:xfrm>
                <a:prstGeom prst="line">
                  <a:avLst/>
                </a:prstGeom>
                <a:ln w="19050"/>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30ECF9B1-B9AD-4DF1-90DC-EE5AD5CB8F67}"/>
                    </a:ext>
                  </a:extLst>
                </p:cNvPr>
                <p:cNvCxnSpPr>
                  <a:cxnSpLocks/>
                </p:cNvCxnSpPr>
                <p:nvPr/>
              </p:nvCxnSpPr>
              <p:spPr>
                <a:xfrm flipH="1">
                  <a:off x="2920449" y="5867384"/>
                  <a:ext cx="313889" cy="443535"/>
                </a:xfrm>
                <a:prstGeom prst="line">
                  <a:avLst/>
                </a:prstGeom>
                <a:ln w="1905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2B95245-2239-49D8-8C90-846555A23118}"/>
                    </a:ext>
                  </a:extLst>
                </p:cNvPr>
                <p:cNvCxnSpPr>
                  <a:cxnSpLocks/>
                </p:cNvCxnSpPr>
                <p:nvPr/>
              </p:nvCxnSpPr>
              <p:spPr>
                <a:xfrm flipH="1">
                  <a:off x="4250685" y="3459401"/>
                  <a:ext cx="181095" cy="492983"/>
                </a:xfrm>
                <a:prstGeom prst="line">
                  <a:avLst/>
                </a:prstGeom>
                <a:ln w="19050"/>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FBA9AB5C-AE16-407D-9103-BBE051AD3EE3}"/>
                    </a:ext>
                  </a:extLst>
                </p:cNvPr>
                <p:cNvCxnSpPr>
                  <a:cxnSpLocks/>
                </p:cNvCxnSpPr>
                <p:nvPr/>
              </p:nvCxnSpPr>
              <p:spPr>
                <a:xfrm>
                  <a:off x="3284377" y="3472324"/>
                  <a:ext cx="185430" cy="489528"/>
                </a:xfrm>
                <a:prstGeom prst="line">
                  <a:avLst/>
                </a:prstGeom>
                <a:ln w="19050"/>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8301FB44-FFBA-4866-9DC8-B4F1A98D8FF6}"/>
                    </a:ext>
                  </a:extLst>
                </p:cNvPr>
                <p:cNvCxnSpPr>
                  <a:cxnSpLocks/>
                </p:cNvCxnSpPr>
                <p:nvPr/>
              </p:nvCxnSpPr>
              <p:spPr>
                <a:xfrm flipH="1">
                  <a:off x="3288762" y="5988134"/>
                  <a:ext cx="190576" cy="506322"/>
                </a:xfrm>
                <a:prstGeom prst="line">
                  <a:avLst/>
                </a:prstGeom>
                <a:ln w="19050"/>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291074B-6990-4CA9-AE76-BBE80AABCEED}"/>
                    </a:ext>
                  </a:extLst>
                </p:cNvPr>
                <p:cNvCxnSpPr>
                  <a:cxnSpLocks/>
                </p:cNvCxnSpPr>
                <p:nvPr/>
              </p:nvCxnSpPr>
              <p:spPr>
                <a:xfrm flipH="1">
                  <a:off x="3662926" y="6048537"/>
                  <a:ext cx="64977" cy="539934"/>
                </a:xfrm>
                <a:prstGeom prst="line">
                  <a:avLst/>
                </a:prstGeom>
                <a:ln w="1905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593BD82A-9EAE-415C-8A29-BE0AAC8F09C5}"/>
                    </a:ext>
                  </a:extLst>
                </p:cNvPr>
                <p:cNvCxnSpPr>
                  <a:cxnSpLocks/>
                </p:cNvCxnSpPr>
                <p:nvPr/>
              </p:nvCxnSpPr>
              <p:spPr>
                <a:xfrm>
                  <a:off x="3991413" y="6042742"/>
                  <a:ext cx="61749" cy="536437"/>
                </a:xfrm>
                <a:prstGeom prst="line">
                  <a:avLst/>
                </a:prstGeom>
                <a:ln w="1905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C8CD9655-BEBC-4661-9221-86CFC7AD89A8}"/>
                    </a:ext>
                  </a:extLst>
                </p:cNvPr>
                <p:cNvCxnSpPr>
                  <a:cxnSpLocks/>
                </p:cNvCxnSpPr>
                <p:nvPr/>
              </p:nvCxnSpPr>
              <p:spPr>
                <a:xfrm>
                  <a:off x="3664020" y="3369395"/>
                  <a:ext cx="60889" cy="530634"/>
                </a:xfrm>
                <a:prstGeom prst="line">
                  <a:avLst/>
                </a:prstGeom>
                <a:ln w="1905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1EBC2306-7DBD-4E31-B07E-FAF0E82151F5}"/>
                    </a:ext>
                  </a:extLst>
                </p:cNvPr>
                <p:cNvCxnSpPr>
                  <a:cxnSpLocks/>
                </p:cNvCxnSpPr>
                <p:nvPr/>
              </p:nvCxnSpPr>
              <p:spPr>
                <a:xfrm flipH="1">
                  <a:off x="3988394" y="3378863"/>
                  <a:ext cx="72048" cy="539473"/>
                </a:xfrm>
                <a:prstGeom prst="line">
                  <a:avLst/>
                </a:prstGeom>
                <a:ln w="1905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097332B5-2BA2-4F80-8FAF-24F744BFB523}"/>
                    </a:ext>
                  </a:extLst>
                </p:cNvPr>
                <p:cNvCxnSpPr>
                  <a:cxnSpLocks/>
                </p:cNvCxnSpPr>
                <p:nvPr/>
              </p:nvCxnSpPr>
              <p:spPr>
                <a:xfrm>
                  <a:off x="4255409" y="5990577"/>
                  <a:ext cx="176371" cy="495141"/>
                </a:xfrm>
                <a:prstGeom prst="line">
                  <a:avLst/>
                </a:prstGeom>
                <a:ln w="1905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315767-5F51-4E6C-90D5-9C04D503AB92}"/>
                    </a:ext>
                  </a:extLst>
                </p:cNvPr>
                <p:cNvCxnSpPr>
                  <a:cxnSpLocks/>
                  <a:endCxn id="97" idx="6"/>
                </p:cNvCxnSpPr>
                <p:nvPr/>
              </p:nvCxnSpPr>
              <p:spPr>
                <a:xfrm>
                  <a:off x="4962167" y="4979021"/>
                  <a:ext cx="51830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6B71E3C5-53CE-41C7-8310-11D281A7AE68}"/>
                    </a:ext>
                  </a:extLst>
                </p:cNvPr>
                <p:cNvCxnSpPr>
                  <a:cxnSpLocks/>
                  <a:stCxn id="97" idx="2"/>
                  <a:endCxn id="98" idx="2"/>
                </p:cNvCxnSpPr>
                <p:nvPr/>
              </p:nvCxnSpPr>
              <p:spPr>
                <a:xfrm>
                  <a:off x="2243492" y="4979021"/>
                  <a:ext cx="538116"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70" name="Group 69">
                <a:extLst>
                  <a:ext uri="{FF2B5EF4-FFF2-40B4-BE49-F238E27FC236}">
                    <a16:creationId xmlns:a16="http://schemas.microsoft.com/office/drawing/2014/main" id="{E7C92797-CB0B-4ECA-B9C3-57C286BED348}"/>
                  </a:ext>
                </a:extLst>
              </p:cNvPr>
              <p:cNvGrpSpPr/>
              <p:nvPr/>
            </p:nvGrpSpPr>
            <p:grpSpPr>
              <a:xfrm>
                <a:off x="4023934" y="5273628"/>
                <a:ext cx="3151519" cy="3162063"/>
                <a:chOff x="5451615" y="1010662"/>
                <a:chExt cx="3151519" cy="3162063"/>
              </a:xfrm>
            </p:grpSpPr>
            <p:sp>
              <p:nvSpPr>
                <p:cNvPr id="71" name="TextBox 70">
                  <a:extLst>
                    <a:ext uri="{FF2B5EF4-FFF2-40B4-BE49-F238E27FC236}">
                      <a16:creationId xmlns:a16="http://schemas.microsoft.com/office/drawing/2014/main" id="{5847C697-CA7C-4C15-AF7E-FD8226B7D8BE}"/>
                    </a:ext>
                  </a:extLst>
                </p:cNvPr>
                <p:cNvSpPr txBox="1"/>
                <p:nvPr/>
              </p:nvSpPr>
              <p:spPr>
                <a:xfrm>
                  <a:off x="6813444" y="1010662"/>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a</a:t>
                  </a:r>
                </a:p>
              </p:txBody>
            </p:sp>
            <p:sp>
              <p:nvSpPr>
                <p:cNvPr id="72" name="TextBox 71">
                  <a:extLst>
                    <a:ext uri="{FF2B5EF4-FFF2-40B4-BE49-F238E27FC236}">
                      <a16:creationId xmlns:a16="http://schemas.microsoft.com/office/drawing/2014/main" id="{CBC83BBC-421D-464A-BAA4-9285E3F21E32}"/>
                    </a:ext>
                  </a:extLst>
                </p:cNvPr>
                <p:cNvSpPr txBox="1"/>
                <p:nvPr/>
              </p:nvSpPr>
              <p:spPr>
                <a:xfrm rot="814263">
                  <a:off x="7135132" y="1048703"/>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b</a:t>
                  </a:r>
                </a:p>
              </p:txBody>
            </p:sp>
            <p:sp>
              <p:nvSpPr>
                <p:cNvPr id="73" name="TextBox 72">
                  <a:extLst>
                    <a:ext uri="{FF2B5EF4-FFF2-40B4-BE49-F238E27FC236}">
                      <a16:creationId xmlns:a16="http://schemas.microsoft.com/office/drawing/2014/main" id="{41C6E4C5-A194-4FA1-AB41-1943A6A1A6C0}"/>
                    </a:ext>
                  </a:extLst>
                </p:cNvPr>
                <p:cNvSpPr txBox="1"/>
                <p:nvPr/>
              </p:nvSpPr>
              <p:spPr>
                <a:xfrm rot="1720189">
                  <a:off x="7441243" y="1167932"/>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c</a:t>
                  </a:r>
                </a:p>
              </p:txBody>
            </p:sp>
            <p:sp>
              <p:nvSpPr>
                <p:cNvPr id="74" name="TextBox 73">
                  <a:extLst>
                    <a:ext uri="{FF2B5EF4-FFF2-40B4-BE49-F238E27FC236}">
                      <a16:creationId xmlns:a16="http://schemas.microsoft.com/office/drawing/2014/main" id="{BAB672B1-1A08-423D-8B62-2E323C626D71}"/>
                    </a:ext>
                  </a:extLst>
                </p:cNvPr>
                <p:cNvSpPr txBox="1"/>
                <p:nvPr/>
              </p:nvSpPr>
              <p:spPr>
                <a:xfrm rot="2641408">
                  <a:off x="7732766" y="1379130"/>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d</a:t>
                  </a:r>
                </a:p>
              </p:txBody>
            </p:sp>
            <p:sp>
              <p:nvSpPr>
                <p:cNvPr id="75" name="TextBox 74">
                  <a:extLst>
                    <a:ext uri="{FF2B5EF4-FFF2-40B4-BE49-F238E27FC236}">
                      <a16:creationId xmlns:a16="http://schemas.microsoft.com/office/drawing/2014/main" id="{22B1BDB9-24EC-4A6C-8BE7-EEF21CB90479}"/>
                    </a:ext>
                  </a:extLst>
                </p:cNvPr>
                <p:cNvSpPr txBox="1"/>
                <p:nvPr/>
              </p:nvSpPr>
              <p:spPr>
                <a:xfrm rot="3455671">
                  <a:off x="7961248" y="1615704"/>
                  <a:ext cx="392757" cy="400110"/>
                </a:xfrm>
                <a:prstGeom prst="rect">
                  <a:avLst/>
                </a:prstGeom>
                <a:noFill/>
              </p:spPr>
              <p:txBody>
                <a:bodyPr wrap="square" rtlCol="0">
                  <a:spAutoFit/>
                </a:bodyPr>
                <a:lstStyle/>
                <a:p>
                  <a:pPr algn="ctr"/>
                  <a:r>
                    <a:rPr lang="en-US" sz="2000" b="1" dirty="0">
                      <a:latin typeface="Century Gothic" panose="020B0502020202020204" pitchFamily="34" charset="0"/>
                    </a:rPr>
                    <a:t>e</a:t>
                  </a:r>
                </a:p>
              </p:txBody>
            </p:sp>
            <p:sp>
              <p:nvSpPr>
                <p:cNvPr id="76" name="TextBox 75">
                  <a:extLst>
                    <a:ext uri="{FF2B5EF4-FFF2-40B4-BE49-F238E27FC236}">
                      <a16:creationId xmlns:a16="http://schemas.microsoft.com/office/drawing/2014/main" id="{7E0A48B4-2450-4752-9DB1-0A1E4FAE556E}"/>
                    </a:ext>
                  </a:extLst>
                </p:cNvPr>
                <p:cNvSpPr txBox="1"/>
                <p:nvPr/>
              </p:nvSpPr>
              <p:spPr>
                <a:xfrm rot="4361597">
                  <a:off x="8086813" y="1917470"/>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f</a:t>
                  </a:r>
                </a:p>
              </p:txBody>
            </p:sp>
            <p:sp>
              <p:nvSpPr>
                <p:cNvPr id="77" name="TextBox 76">
                  <a:extLst>
                    <a:ext uri="{FF2B5EF4-FFF2-40B4-BE49-F238E27FC236}">
                      <a16:creationId xmlns:a16="http://schemas.microsoft.com/office/drawing/2014/main" id="{68050C94-04D6-4145-B2A7-8C7D824D3DD4}"/>
                    </a:ext>
                  </a:extLst>
                </p:cNvPr>
                <p:cNvSpPr txBox="1"/>
                <p:nvPr/>
              </p:nvSpPr>
              <p:spPr>
                <a:xfrm rot="4883528">
                  <a:off x="8196492" y="2213922"/>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g</a:t>
                  </a:r>
                </a:p>
              </p:txBody>
            </p:sp>
            <p:sp>
              <p:nvSpPr>
                <p:cNvPr id="78" name="TextBox 77">
                  <a:extLst>
                    <a:ext uri="{FF2B5EF4-FFF2-40B4-BE49-F238E27FC236}">
                      <a16:creationId xmlns:a16="http://schemas.microsoft.com/office/drawing/2014/main" id="{152A967E-0202-4560-86EB-62AE7F54639B}"/>
                    </a:ext>
                  </a:extLst>
                </p:cNvPr>
                <p:cNvSpPr txBox="1"/>
                <p:nvPr/>
              </p:nvSpPr>
              <p:spPr>
                <a:xfrm rot="5920603">
                  <a:off x="8165693" y="2559169"/>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h</a:t>
                  </a:r>
                </a:p>
              </p:txBody>
            </p:sp>
            <p:sp>
              <p:nvSpPr>
                <p:cNvPr id="79" name="TextBox 78">
                  <a:extLst>
                    <a:ext uri="{FF2B5EF4-FFF2-40B4-BE49-F238E27FC236}">
                      <a16:creationId xmlns:a16="http://schemas.microsoft.com/office/drawing/2014/main" id="{8BE4FA89-2C47-4AB3-BD56-5A53045D3BB8}"/>
                    </a:ext>
                  </a:extLst>
                </p:cNvPr>
                <p:cNvSpPr txBox="1"/>
                <p:nvPr/>
              </p:nvSpPr>
              <p:spPr>
                <a:xfrm rot="6718525">
                  <a:off x="8085737" y="2886867"/>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i</a:t>
                  </a:r>
                </a:p>
              </p:txBody>
            </p:sp>
            <p:sp>
              <p:nvSpPr>
                <p:cNvPr id="80" name="TextBox 79">
                  <a:extLst>
                    <a:ext uri="{FF2B5EF4-FFF2-40B4-BE49-F238E27FC236}">
                      <a16:creationId xmlns:a16="http://schemas.microsoft.com/office/drawing/2014/main" id="{609BA30B-94E9-4CFE-8FD2-CD69C29C05D5}"/>
                    </a:ext>
                  </a:extLst>
                </p:cNvPr>
                <p:cNvSpPr txBox="1"/>
                <p:nvPr/>
              </p:nvSpPr>
              <p:spPr>
                <a:xfrm rot="7406433">
                  <a:off x="7937160" y="3192236"/>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j</a:t>
                  </a:r>
                </a:p>
              </p:txBody>
            </p:sp>
            <p:sp>
              <p:nvSpPr>
                <p:cNvPr id="81" name="TextBox 80">
                  <a:extLst>
                    <a:ext uri="{FF2B5EF4-FFF2-40B4-BE49-F238E27FC236}">
                      <a16:creationId xmlns:a16="http://schemas.microsoft.com/office/drawing/2014/main" id="{9F95A4E0-6D53-430D-BA72-67973E4BAE24}"/>
                    </a:ext>
                  </a:extLst>
                </p:cNvPr>
                <p:cNvSpPr txBox="1"/>
                <p:nvPr/>
              </p:nvSpPr>
              <p:spPr>
                <a:xfrm rot="8162457">
                  <a:off x="7729823" y="3415773"/>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k</a:t>
                  </a:r>
                </a:p>
              </p:txBody>
            </p:sp>
            <p:sp>
              <p:nvSpPr>
                <p:cNvPr id="82" name="TextBox 81">
                  <a:extLst>
                    <a:ext uri="{FF2B5EF4-FFF2-40B4-BE49-F238E27FC236}">
                      <a16:creationId xmlns:a16="http://schemas.microsoft.com/office/drawing/2014/main" id="{C2C09502-0BC2-4245-BD7F-B12E4483B242}"/>
                    </a:ext>
                  </a:extLst>
                </p:cNvPr>
                <p:cNvSpPr txBox="1"/>
                <p:nvPr/>
              </p:nvSpPr>
              <p:spPr>
                <a:xfrm rot="9101518">
                  <a:off x="7474896" y="3604786"/>
                  <a:ext cx="356486" cy="415578"/>
                </a:xfrm>
                <a:prstGeom prst="rect">
                  <a:avLst/>
                </a:prstGeom>
                <a:noFill/>
              </p:spPr>
              <p:txBody>
                <a:bodyPr wrap="square" rtlCol="0">
                  <a:spAutoFit/>
                </a:bodyPr>
                <a:lstStyle/>
                <a:p>
                  <a:pPr algn="ctr"/>
                  <a:r>
                    <a:rPr lang="en-US" sz="2000" b="1" dirty="0">
                      <a:latin typeface="Century Gothic" panose="020B0502020202020204" pitchFamily="34" charset="0"/>
                    </a:rPr>
                    <a:t>l</a:t>
                  </a:r>
                </a:p>
              </p:txBody>
            </p:sp>
            <p:sp>
              <p:nvSpPr>
                <p:cNvPr id="83" name="TextBox 82">
                  <a:extLst>
                    <a:ext uri="{FF2B5EF4-FFF2-40B4-BE49-F238E27FC236}">
                      <a16:creationId xmlns:a16="http://schemas.microsoft.com/office/drawing/2014/main" id="{6B2264A3-6BD6-48CB-842D-613B3631367C}"/>
                    </a:ext>
                  </a:extLst>
                </p:cNvPr>
                <p:cNvSpPr txBox="1"/>
                <p:nvPr/>
              </p:nvSpPr>
              <p:spPr>
                <a:xfrm rot="9962238">
                  <a:off x="7159401" y="3719605"/>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m</a:t>
                  </a:r>
                </a:p>
              </p:txBody>
            </p:sp>
            <p:sp>
              <p:nvSpPr>
                <p:cNvPr id="84" name="TextBox 83">
                  <a:extLst>
                    <a:ext uri="{FF2B5EF4-FFF2-40B4-BE49-F238E27FC236}">
                      <a16:creationId xmlns:a16="http://schemas.microsoft.com/office/drawing/2014/main" id="{1C6B2464-FC93-4D65-A3B1-54F3218C499C}"/>
                    </a:ext>
                  </a:extLst>
                </p:cNvPr>
                <p:cNvSpPr txBox="1"/>
                <p:nvPr/>
              </p:nvSpPr>
              <p:spPr>
                <a:xfrm rot="10776501">
                  <a:off x="6797545" y="3772615"/>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n</a:t>
                  </a:r>
                </a:p>
              </p:txBody>
            </p:sp>
            <p:sp>
              <p:nvSpPr>
                <p:cNvPr id="85" name="TextBox 84">
                  <a:extLst>
                    <a:ext uri="{FF2B5EF4-FFF2-40B4-BE49-F238E27FC236}">
                      <a16:creationId xmlns:a16="http://schemas.microsoft.com/office/drawing/2014/main" id="{9ECAA9F9-0B53-4AE1-B4AB-5C09C3084E14}"/>
                    </a:ext>
                  </a:extLst>
                </p:cNvPr>
                <p:cNvSpPr txBox="1"/>
                <p:nvPr/>
              </p:nvSpPr>
              <p:spPr>
                <a:xfrm rot="11682427">
                  <a:off x="6482656" y="3732371"/>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o</a:t>
                  </a:r>
                </a:p>
              </p:txBody>
            </p:sp>
            <p:sp>
              <p:nvSpPr>
                <p:cNvPr id="86" name="TextBox 85">
                  <a:extLst>
                    <a:ext uri="{FF2B5EF4-FFF2-40B4-BE49-F238E27FC236}">
                      <a16:creationId xmlns:a16="http://schemas.microsoft.com/office/drawing/2014/main" id="{E045E553-4FFC-4039-86B3-9CB788EF4838}"/>
                    </a:ext>
                  </a:extLst>
                </p:cNvPr>
                <p:cNvSpPr txBox="1"/>
                <p:nvPr/>
              </p:nvSpPr>
              <p:spPr>
                <a:xfrm rot="12603646">
                  <a:off x="6146655" y="3622664"/>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p</a:t>
                  </a:r>
                </a:p>
              </p:txBody>
            </p:sp>
            <p:sp>
              <p:nvSpPr>
                <p:cNvPr id="87" name="TextBox 86">
                  <a:extLst>
                    <a:ext uri="{FF2B5EF4-FFF2-40B4-BE49-F238E27FC236}">
                      <a16:creationId xmlns:a16="http://schemas.microsoft.com/office/drawing/2014/main" id="{6E2E36AA-81BE-4030-84C8-2CC348139430}"/>
                    </a:ext>
                  </a:extLst>
                </p:cNvPr>
                <p:cNvSpPr txBox="1"/>
                <p:nvPr/>
              </p:nvSpPr>
              <p:spPr>
                <a:xfrm rot="13417909">
                  <a:off x="5888464" y="3432259"/>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q</a:t>
                  </a:r>
                </a:p>
              </p:txBody>
            </p:sp>
            <p:sp>
              <p:nvSpPr>
                <p:cNvPr id="88" name="TextBox 87">
                  <a:extLst>
                    <a:ext uri="{FF2B5EF4-FFF2-40B4-BE49-F238E27FC236}">
                      <a16:creationId xmlns:a16="http://schemas.microsoft.com/office/drawing/2014/main" id="{3CE1C7AF-A642-4AB1-91C9-9440A9DC02F5}"/>
                    </a:ext>
                  </a:extLst>
                </p:cNvPr>
                <p:cNvSpPr txBox="1"/>
                <p:nvPr/>
              </p:nvSpPr>
              <p:spPr>
                <a:xfrm rot="14323835">
                  <a:off x="5682398" y="3174310"/>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r</a:t>
                  </a:r>
                </a:p>
              </p:txBody>
            </p:sp>
            <p:sp>
              <p:nvSpPr>
                <p:cNvPr id="89" name="TextBox 88">
                  <a:extLst>
                    <a:ext uri="{FF2B5EF4-FFF2-40B4-BE49-F238E27FC236}">
                      <a16:creationId xmlns:a16="http://schemas.microsoft.com/office/drawing/2014/main" id="{57E053FB-32AB-4BA0-8E2B-5BD4B7C14494}"/>
                    </a:ext>
                  </a:extLst>
                </p:cNvPr>
                <p:cNvSpPr txBox="1"/>
                <p:nvPr/>
              </p:nvSpPr>
              <p:spPr>
                <a:xfrm rot="14845766">
                  <a:off x="5557670" y="2883355"/>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s</a:t>
                  </a:r>
                </a:p>
              </p:txBody>
            </p:sp>
            <p:sp>
              <p:nvSpPr>
                <p:cNvPr id="90" name="TextBox 89">
                  <a:extLst>
                    <a:ext uri="{FF2B5EF4-FFF2-40B4-BE49-F238E27FC236}">
                      <a16:creationId xmlns:a16="http://schemas.microsoft.com/office/drawing/2014/main" id="{05A3D146-0A4D-4C37-A547-362A61FE54BB}"/>
                    </a:ext>
                  </a:extLst>
                </p:cNvPr>
                <p:cNvSpPr txBox="1"/>
                <p:nvPr/>
              </p:nvSpPr>
              <p:spPr>
                <a:xfrm rot="15882841">
                  <a:off x="5453473" y="2556872"/>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t</a:t>
                  </a:r>
                </a:p>
              </p:txBody>
            </p:sp>
            <p:sp>
              <p:nvSpPr>
                <p:cNvPr id="91" name="TextBox 90">
                  <a:extLst>
                    <a:ext uri="{FF2B5EF4-FFF2-40B4-BE49-F238E27FC236}">
                      <a16:creationId xmlns:a16="http://schemas.microsoft.com/office/drawing/2014/main" id="{2E0F5A2D-B607-49CF-B423-E80C94DA018B}"/>
                    </a:ext>
                  </a:extLst>
                </p:cNvPr>
                <p:cNvSpPr txBox="1"/>
                <p:nvPr/>
              </p:nvSpPr>
              <p:spPr>
                <a:xfrm rot="16680763">
                  <a:off x="5445083" y="2231917"/>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u</a:t>
                  </a:r>
                </a:p>
              </p:txBody>
            </p:sp>
            <p:sp>
              <p:nvSpPr>
                <p:cNvPr id="92" name="TextBox 91">
                  <a:extLst>
                    <a:ext uri="{FF2B5EF4-FFF2-40B4-BE49-F238E27FC236}">
                      <a16:creationId xmlns:a16="http://schemas.microsoft.com/office/drawing/2014/main" id="{AB9100A0-2391-4AC9-896F-D190BBC442D5}"/>
                    </a:ext>
                  </a:extLst>
                </p:cNvPr>
                <p:cNvSpPr txBox="1"/>
                <p:nvPr/>
              </p:nvSpPr>
              <p:spPr>
                <a:xfrm rot="17368671">
                  <a:off x="5528692" y="1914113"/>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v</a:t>
                  </a:r>
                </a:p>
              </p:txBody>
            </p:sp>
            <p:sp>
              <p:nvSpPr>
                <p:cNvPr id="93" name="TextBox 92">
                  <a:extLst>
                    <a:ext uri="{FF2B5EF4-FFF2-40B4-BE49-F238E27FC236}">
                      <a16:creationId xmlns:a16="http://schemas.microsoft.com/office/drawing/2014/main" id="{972CD07D-F64C-45A1-8126-0ED893282A97}"/>
                    </a:ext>
                  </a:extLst>
                </p:cNvPr>
                <p:cNvSpPr txBox="1"/>
                <p:nvPr/>
              </p:nvSpPr>
              <p:spPr>
                <a:xfrm rot="18124695">
                  <a:off x="5699407" y="1612455"/>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w</a:t>
                  </a:r>
                </a:p>
              </p:txBody>
            </p:sp>
            <p:sp>
              <p:nvSpPr>
                <p:cNvPr id="94" name="TextBox 93">
                  <a:extLst>
                    <a:ext uri="{FF2B5EF4-FFF2-40B4-BE49-F238E27FC236}">
                      <a16:creationId xmlns:a16="http://schemas.microsoft.com/office/drawing/2014/main" id="{A7E874FB-E289-4C80-A0E4-EE7A4B2BE925}"/>
                    </a:ext>
                  </a:extLst>
                </p:cNvPr>
                <p:cNvSpPr txBox="1"/>
                <p:nvPr/>
              </p:nvSpPr>
              <p:spPr>
                <a:xfrm rot="19063756">
                  <a:off x="5901303" y="1366743"/>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x</a:t>
                  </a:r>
                </a:p>
              </p:txBody>
            </p:sp>
            <p:sp>
              <p:nvSpPr>
                <p:cNvPr id="95" name="TextBox 94">
                  <a:extLst>
                    <a:ext uri="{FF2B5EF4-FFF2-40B4-BE49-F238E27FC236}">
                      <a16:creationId xmlns:a16="http://schemas.microsoft.com/office/drawing/2014/main" id="{727996DB-5561-4449-A83D-4A97CA652C9A}"/>
                    </a:ext>
                  </a:extLst>
                </p:cNvPr>
                <p:cNvSpPr txBox="1"/>
                <p:nvPr/>
              </p:nvSpPr>
              <p:spPr>
                <a:xfrm rot="19845336">
                  <a:off x="6181422" y="1170750"/>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y</a:t>
                  </a:r>
                </a:p>
              </p:txBody>
            </p:sp>
            <p:sp>
              <p:nvSpPr>
                <p:cNvPr id="96" name="TextBox 95">
                  <a:extLst>
                    <a:ext uri="{FF2B5EF4-FFF2-40B4-BE49-F238E27FC236}">
                      <a16:creationId xmlns:a16="http://schemas.microsoft.com/office/drawing/2014/main" id="{CCD55DA1-C40B-422E-BE33-D6FFC36AF13C}"/>
                    </a:ext>
                  </a:extLst>
                </p:cNvPr>
                <p:cNvSpPr txBox="1"/>
                <p:nvPr/>
              </p:nvSpPr>
              <p:spPr>
                <a:xfrm rot="20772253">
                  <a:off x="6468007" y="1072287"/>
                  <a:ext cx="413173" cy="400110"/>
                </a:xfrm>
                <a:prstGeom prst="rect">
                  <a:avLst/>
                </a:prstGeom>
                <a:noFill/>
              </p:spPr>
              <p:txBody>
                <a:bodyPr wrap="square" rtlCol="0">
                  <a:spAutoFit/>
                </a:bodyPr>
                <a:lstStyle/>
                <a:p>
                  <a:pPr algn="ctr"/>
                  <a:r>
                    <a:rPr lang="en-US" sz="2000" b="1" dirty="0">
                      <a:latin typeface="Century Gothic" panose="020B0502020202020204" pitchFamily="34" charset="0"/>
                    </a:rPr>
                    <a:t>z</a:t>
                  </a:r>
                </a:p>
              </p:txBody>
            </p:sp>
          </p:grpSp>
        </p:grpSp>
        <p:sp>
          <p:nvSpPr>
            <p:cNvPr id="68" name="Oval 67">
              <a:extLst>
                <a:ext uri="{FF2B5EF4-FFF2-40B4-BE49-F238E27FC236}">
                  <a16:creationId xmlns:a16="http://schemas.microsoft.com/office/drawing/2014/main" id="{94875B06-23EA-4658-8A7B-C87B249EC84E}"/>
                </a:ext>
              </a:extLst>
            </p:cNvPr>
            <p:cNvSpPr/>
            <p:nvPr/>
          </p:nvSpPr>
          <p:spPr>
            <a:xfrm>
              <a:off x="3782317" y="4925317"/>
              <a:ext cx="207767" cy="20776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7669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1553C-D892-4139-84E1-691887450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156334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D2925B-8A56-492C-A34C-9B3E7DEBC41F}"/>
              </a:ext>
            </a:extLst>
          </p:cNvPr>
          <p:cNvSpPr txBox="1"/>
          <p:nvPr/>
        </p:nvSpPr>
        <p:spPr>
          <a:xfrm>
            <a:off x="298450" y="892890"/>
            <a:ext cx="7175500" cy="3046988"/>
          </a:xfrm>
          <a:prstGeom prst="rect">
            <a:avLst/>
          </a:prstGeom>
          <a:noFill/>
        </p:spPr>
        <p:txBody>
          <a:bodyPr wrap="square" rtlCol="0">
            <a:spAutoFit/>
          </a:bodyPr>
          <a:lstStyle/>
          <a:p>
            <a:r>
              <a:rPr lang="en-US" sz="1200" dirty="0">
                <a:latin typeface="Century Gothic" panose="020B0502020202020204" pitchFamily="34" charset="0"/>
              </a:rPr>
              <a:t>1.  What did you think this game would be like before you started? Did you have a strategy at the beginning?</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pPr marL="228600" indent="-228600">
              <a:buAutoNum type="arabicPeriod" startAt="2"/>
            </a:pPr>
            <a:r>
              <a:rPr lang="en-US" sz="1200" dirty="0">
                <a:latin typeface="Century Gothic" panose="020B0502020202020204" pitchFamily="34" charset="0"/>
              </a:rPr>
              <a:t>How did your team work together? Did someone emerge as a leader?</a:t>
            </a:r>
          </a:p>
          <a:p>
            <a:pPr marL="228600" indent="-228600">
              <a:buAutoNum type="arabicPeriod" startAt="2"/>
            </a:pPr>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p:txBody>
      </p:sp>
      <p:sp>
        <p:nvSpPr>
          <p:cNvPr id="9" name="Rectangle 8">
            <a:extLst>
              <a:ext uri="{FF2B5EF4-FFF2-40B4-BE49-F238E27FC236}">
                <a16:creationId xmlns:a16="http://schemas.microsoft.com/office/drawing/2014/main" id="{AF150FE5-F5EA-4D44-B94D-976EF845EB67}"/>
              </a:ext>
            </a:extLst>
          </p:cNvPr>
          <p:cNvSpPr/>
          <p:nvPr/>
        </p:nvSpPr>
        <p:spPr>
          <a:xfrm>
            <a:off x="167560" y="163454"/>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B254FB-ACEC-4B1F-852E-D2D4D6238C3E}"/>
              </a:ext>
            </a:extLst>
          </p:cNvPr>
          <p:cNvSpPr/>
          <p:nvPr/>
        </p:nvSpPr>
        <p:spPr>
          <a:xfrm>
            <a:off x="167560" y="5178413"/>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84E5C34-C949-4E57-83DF-B43567DD17DB}"/>
              </a:ext>
            </a:extLst>
          </p:cNvPr>
          <p:cNvSpPr txBox="1"/>
          <p:nvPr/>
        </p:nvSpPr>
        <p:spPr>
          <a:xfrm>
            <a:off x="298450" y="5893357"/>
            <a:ext cx="7175500" cy="3046988"/>
          </a:xfrm>
          <a:prstGeom prst="rect">
            <a:avLst/>
          </a:prstGeom>
          <a:noFill/>
        </p:spPr>
        <p:txBody>
          <a:bodyPr wrap="square" rtlCol="0">
            <a:spAutoFit/>
          </a:bodyPr>
          <a:lstStyle/>
          <a:p>
            <a:r>
              <a:rPr lang="en-US" sz="1200" dirty="0">
                <a:latin typeface="Century Gothic" panose="020B0502020202020204" pitchFamily="34" charset="0"/>
              </a:rPr>
              <a:t>1.  What did you think this game would be like before you started? Did you have a strategy at the beginning?</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pPr marL="228600" indent="-228600">
              <a:buAutoNum type="arabicPeriod" startAt="2"/>
            </a:pPr>
            <a:r>
              <a:rPr lang="en-US" sz="1200" dirty="0">
                <a:latin typeface="Century Gothic" panose="020B0502020202020204" pitchFamily="34" charset="0"/>
              </a:rPr>
              <a:t>How did your team work together? Did someone emerge as a leader?</a:t>
            </a:r>
          </a:p>
          <a:p>
            <a:pPr marL="228600" indent="-228600">
              <a:buAutoNum type="arabicPeriod" startAt="2"/>
            </a:pPr>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p:txBody>
      </p:sp>
      <p:pic>
        <p:nvPicPr>
          <p:cNvPr id="2" name="Picture 1">
            <a:extLst>
              <a:ext uri="{FF2B5EF4-FFF2-40B4-BE49-F238E27FC236}">
                <a16:creationId xmlns:a16="http://schemas.microsoft.com/office/drawing/2014/main" id="{4CF88D9F-872B-4C74-B430-1ECFFA6B48E8}"/>
              </a:ext>
            </a:extLst>
          </p:cNvPr>
          <p:cNvPicPr>
            <a:picLocks noChangeAspect="1"/>
          </p:cNvPicPr>
          <p:nvPr/>
        </p:nvPicPr>
        <p:blipFill>
          <a:blip r:embed="rId2"/>
          <a:stretch>
            <a:fillRect/>
          </a:stretch>
        </p:blipFill>
        <p:spPr>
          <a:xfrm>
            <a:off x="1798139" y="5265003"/>
            <a:ext cx="4176122" cy="749873"/>
          </a:xfrm>
          <a:prstGeom prst="rect">
            <a:avLst/>
          </a:prstGeom>
        </p:spPr>
      </p:pic>
      <p:pic>
        <p:nvPicPr>
          <p:cNvPr id="16" name="Picture 15">
            <a:extLst>
              <a:ext uri="{FF2B5EF4-FFF2-40B4-BE49-F238E27FC236}">
                <a16:creationId xmlns:a16="http://schemas.microsoft.com/office/drawing/2014/main" id="{BD62B8FE-87C5-47B9-A0DC-6BA7A16DCBCC}"/>
              </a:ext>
            </a:extLst>
          </p:cNvPr>
          <p:cNvPicPr>
            <a:picLocks noChangeAspect="1"/>
          </p:cNvPicPr>
          <p:nvPr/>
        </p:nvPicPr>
        <p:blipFill>
          <a:blip r:embed="rId2"/>
          <a:stretch>
            <a:fillRect/>
          </a:stretch>
        </p:blipFill>
        <p:spPr>
          <a:xfrm>
            <a:off x="1798139" y="266837"/>
            <a:ext cx="4176122" cy="749873"/>
          </a:xfrm>
          <a:prstGeom prst="rect">
            <a:avLst/>
          </a:prstGeom>
        </p:spPr>
      </p:pic>
    </p:spTree>
    <p:extLst>
      <p:ext uri="{BB962C8B-B14F-4D97-AF65-F5344CB8AC3E}">
        <p14:creationId xmlns:p14="http://schemas.microsoft.com/office/powerpoint/2010/main" val="3202596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81A4CC-AA5C-4EBA-8D76-8D7F67CAF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2138645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36C3E7-4C23-404B-9A51-D373A18B5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2826373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AF0BBF-0928-4ACF-B0C9-A1DDBF09AA91}"/>
              </a:ext>
            </a:extLst>
          </p:cNvPr>
          <p:cNvGraphicFramePr>
            <a:graphicFrameLocks noGrp="1"/>
          </p:cNvGraphicFramePr>
          <p:nvPr>
            <p:extLst/>
          </p:nvPr>
        </p:nvGraphicFramePr>
        <p:xfrm>
          <a:off x="419100" y="436792"/>
          <a:ext cx="3383280" cy="5212080"/>
        </p:xfrm>
        <a:graphic>
          <a:graphicData uri="http://schemas.openxmlformats.org/drawingml/2006/table">
            <a:tbl>
              <a:tblPr firstRow="1" bandRow="1">
                <a:tableStyleId>{5940675A-B579-460E-94D1-54222C63F5DA}</a:tableStyleId>
              </a:tblPr>
              <a:tblGrid>
                <a:gridCol w="676656">
                  <a:extLst>
                    <a:ext uri="{9D8B030D-6E8A-4147-A177-3AD203B41FA5}">
                      <a16:colId xmlns:a16="http://schemas.microsoft.com/office/drawing/2014/main" val="3280685371"/>
                    </a:ext>
                  </a:extLst>
                </a:gridCol>
                <a:gridCol w="676656">
                  <a:extLst>
                    <a:ext uri="{9D8B030D-6E8A-4147-A177-3AD203B41FA5}">
                      <a16:colId xmlns:a16="http://schemas.microsoft.com/office/drawing/2014/main" val="1653156150"/>
                    </a:ext>
                  </a:extLst>
                </a:gridCol>
                <a:gridCol w="676656">
                  <a:extLst>
                    <a:ext uri="{9D8B030D-6E8A-4147-A177-3AD203B41FA5}">
                      <a16:colId xmlns:a16="http://schemas.microsoft.com/office/drawing/2014/main" val="720276141"/>
                    </a:ext>
                  </a:extLst>
                </a:gridCol>
                <a:gridCol w="676656">
                  <a:extLst>
                    <a:ext uri="{9D8B030D-6E8A-4147-A177-3AD203B41FA5}">
                      <a16:colId xmlns:a16="http://schemas.microsoft.com/office/drawing/2014/main" val="2423803658"/>
                    </a:ext>
                  </a:extLst>
                </a:gridCol>
                <a:gridCol w="676656">
                  <a:extLst>
                    <a:ext uri="{9D8B030D-6E8A-4147-A177-3AD203B41FA5}">
                      <a16:colId xmlns:a16="http://schemas.microsoft.com/office/drawing/2014/main" val="2199147669"/>
                    </a:ext>
                  </a:extLst>
                </a:gridCol>
              </a:tblGrid>
              <a:tr h="651510">
                <a:tc>
                  <a:txBody>
                    <a:bodyPr/>
                    <a:lstStyle/>
                    <a:p>
                      <a:pPr algn="ctr"/>
                      <a:r>
                        <a:rPr lang="en-US" sz="2000" b="1" dirty="0">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5781940"/>
                  </a:ext>
                </a:extLst>
              </a:tr>
              <a:tr h="651510">
                <a:tc>
                  <a:txBody>
                    <a:bodyPr/>
                    <a:lstStyle/>
                    <a:p>
                      <a:pPr algn="ctr"/>
                      <a:r>
                        <a:rPr lang="en-US" sz="2000" b="1" dirty="0">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3090099"/>
                  </a:ext>
                </a:extLst>
              </a:tr>
              <a:tr h="651510">
                <a:tc>
                  <a:txBody>
                    <a:bodyPr/>
                    <a:lstStyle/>
                    <a:p>
                      <a:pPr algn="ctr"/>
                      <a:r>
                        <a:rPr lang="en-US" sz="2000" b="1" dirty="0">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0502867"/>
                  </a:ext>
                </a:extLst>
              </a:tr>
              <a:tr h="651510">
                <a:tc>
                  <a:txBody>
                    <a:bodyPr/>
                    <a:lstStyle/>
                    <a:p>
                      <a:pPr algn="ctr"/>
                      <a:r>
                        <a:rPr lang="en-US" sz="2000" b="1" dirty="0">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37367980"/>
                  </a:ext>
                </a:extLst>
              </a:tr>
              <a:tr h="651510">
                <a:tc>
                  <a:txBody>
                    <a:bodyPr/>
                    <a:lstStyle/>
                    <a:p>
                      <a:pPr algn="ctr"/>
                      <a:r>
                        <a:rPr lang="en-US" sz="2000" b="1" dirty="0">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9942533"/>
                  </a:ext>
                </a:extLst>
              </a:tr>
              <a:tr h="651510">
                <a:tc>
                  <a:txBody>
                    <a:bodyPr/>
                    <a:lstStyle/>
                    <a:p>
                      <a:pPr algn="ctr"/>
                      <a:r>
                        <a:rPr lang="en-US" sz="2000" b="1" dirty="0">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9406043"/>
                  </a:ext>
                </a:extLst>
              </a:tr>
              <a:tr h="651510">
                <a:tc>
                  <a:txBody>
                    <a:bodyPr/>
                    <a:lstStyle/>
                    <a:p>
                      <a:pPr algn="ctr"/>
                      <a:r>
                        <a:rPr lang="en-US" sz="2000" b="1" dirty="0">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8683772"/>
                  </a:ext>
                </a:extLst>
              </a:tr>
              <a:tr h="651510">
                <a:tc>
                  <a:txBody>
                    <a:bodyPr/>
                    <a:lstStyle/>
                    <a:p>
                      <a:pPr algn="ctr"/>
                      <a:r>
                        <a:rPr lang="en-US" sz="2000" b="1" dirty="0">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66564766"/>
                  </a:ext>
                </a:extLst>
              </a:tr>
            </a:tbl>
          </a:graphicData>
        </a:graphic>
      </p:graphicFrame>
      <p:sp>
        <p:nvSpPr>
          <p:cNvPr id="6" name="Isosceles Triangle 5">
            <a:extLst>
              <a:ext uri="{FF2B5EF4-FFF2-40B4-BE49-F238E27FC236}">
                <a16:creationId xmlns:a16="http://schemas.microsoft.com/office/drawing/2014/main" id="{1EF4D215-165C-4B89-83A4-169DB4174DCB}"/>
              </a:ext>
            </a:extLst>
          </p:cNvPr>
          <p:cNvSpPr/>
          <p:nvPr/>
        </p:nvSpPr>
        <p:spPr>
          <a:xfrm rot="5400000">
            <a:off x="3102299" y="1363892"/>
            <a:ext cx="285750" cy="2286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5AF9A272-7352-4527-8D52-3301FF0C6437}"/>
              </a:ext>
            </a:extLst>
          </p:cNvPr>
          <p:cNvSpPr/>
          <p:nvPr/>
        </p:nvSpPr>
        <p:spPr>
          <a:xfrm rot="5400000">
            <a:off x="3777142" y="4021367"/>
            <a:ext cx="285750" cy="2286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A0BC3D3-4607-4B25-BC6B-62F55CB3136E}"/>
              </a:ext>
            </a:extLst>
          </p:cNvPr>
          <p:cNvSpPr/>
          <p:nvPr/>
        </p:nvSpPr>
        <p:spPr>
          <a:xfrm rot="5400000">
            <a:off x="2424592" y="2226269"/>
            <a:ext cx="285750" cy="2286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9725C992-76AC-42B9-B7A3-13F4ABCF05D3}"/>
              </a:ext>
            </a:extLst>
          </p:cNvPr>
          <p:cNvSpPr/>
          <p:nvPr/>
        </p:nvSpPr>
        <p:spPr>
          <a:xfrm rot="5400000">
            <a:off x="1745939" y="3457326"/>
            <a:ext cx="285750" cy="2286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D11FD4DA-8681-4774-84DD-F6A19653B3B9}"/>
              </a:ext>
            </a:extLst>
          </p:cNvPr>
          <p:cNvSpPr/>
          <p:nvPr/>
        </p:nvSpPr>
        <p:spPr>
          <a:xfrm rot="5400000">
            <a:off x="1072718" y="859067"/>
            <a:ext cx="285750" cy="2286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B18E42-ACF5-4A83-80E2-4E50509746CF}"/>
              </a:ext>
            </a:extLst>
          </p:cNvPr>
          <p:cNvSpPr/>
          <p:nvPr/>
        </p:nvSpPr>
        <p:spPr>
          <a:xfrm>
            <a:off x="1064134" y="862683"/>
            <a:ext cx="45719" cy="22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7C535F-A4BF-4D86-815B-5E9F2EDDC304}"/>
              </a:ext>
            </a:extLst>
          </p:cNvPr>
          <p:cNvSpPr/>
          <p:nvPr/>
        </p:nvSpPr>
        <p:spPr>
          <a:xfrm flipH="1">
            <a:off x="3093717" y="1363092"/>
            <a:ext cx="45719" cy="22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01A0FD1-01FE-4C48-AD89-30EB66B34414}"/>
              </a:ext>
            </a:extLst>
          </p:cNvPr>
          <p:cNvSpPr/>
          <p:nvPr/>
        </p:nvSpPr>
        <p:spPr>
          <a:xfrm flipH="1">
            <a:off x="2430307" y="2228806"/>
            <a:ext cx="45719" cy="22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5EC508-EBA6-4666-8F60-D45D3A17B090}"/>
              </a:ext>
            </a:extLst>
          </p:cNvPr>
          <p:cNvSpPr/>
          <p:nvPr/>
        </p:nvSpPr>
        <p:spPr>
          <a:xfrm flipH="1">
            <a:off x="1751654" y="3459863"/>
            <a:ext cx="45719" cy="22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a:extLst>
              <a:ext uri="{FF2B5EF4-FFF2-40B4-BE49-F238E27FC236}">
                <a16:creationId xmlns:a16="http://schemas.microsoft.com/office/drawing/2014/main" id="{8F4F1C48-ECE1-4D04-B666-2B1081C40563}"/>
              </a:ext>
            </a:extLst>
          </p:cNvPr>
          <p:cNvGraphicFramePr>
            <a:graphicFrameLocks noGrp="1"/>
          </p:cNvGraphicFramePr>
          <p:nvPr>
            <p:extLst/>
          </p:nvPr>
        </p:nvGraphicFramePr>
        <p:xfrm>
          <a:off x="3819035" y="440128"/>
          <a:ext cx="3383280" cy="5212080"/>
        </p:xfrm>
        <a:graphic>
          <a:graphicData uri="http://schemas.openxmlformats.org/drawingml/2006/table">
            <a:tbl>
              <a:tblPr firstRow="1" bandRow="1">
                <a:tableStyleId>{5940675A-B579-460E-94D1-54222C63F5DA}</a:tableStyleId>
              </a:tblPr>
              <a:tblGrid>
                <a:gridCol w="676656">
                  <a:extLst>
                    <a:ext uri="{9D8B030D-6E8A-4147-A177-3AD203B41FA5}">
                      <a16:colId xmlns:a16="http://schemas.microsoft.com/office/drawing/2014/main" val="3280685371"/>
                    </a:ext>
                  </a:extLst>
                </a:gridCol>
                <a:gridCol w="676656">
                  <a:extLst>
                    <a:ext uri="{9D8B030D-6E8A-4147-A177-3AD203B41FA5}">
                      <a16:colId xmlns:a16="http://schemas.microsoft.com/office/drawing/2014/main" val="1653156150"/>
                    </a:ext>
                  </a:extLst>
                </a:gridCol>
                <a:gridCol w="676656">
                  <a:extLst>
                    <a:ext uri="{9D8B030D-6E8A-4147-A177-3AD203B41FA5}">
                      <a16:colId xmlns:a16="http://schemas.microsoft.com/office/drawing/2014/main" val="720276141"/>
                    </a:ext>
                  </a:extLst>
                </a:gridCol>
                <a:gridCol w="676656">
                  <a:extLst>
                    <a:ext uri="{9D8B030D-6E8A-4147-A177-3AD203B41FA5}">
                      <a16:colId xmlns:a16="http://schemas.microsoft.com/office/drawing/2014/main" val="2423803658"/>
                    </a:ext>
                  </a:extLst>
                </a:gridCol>
                <a:gridCol w="676656">
                  <a:extLst>
                    <a:ext uri="{9D8B030D-6E8A-4147-A177-3AD203B41FA5}">
                      <a16:colId xmlns:a16="http://schemas.microsoft.com/office/drawing/2014/main" val="2199147669"/>
                    </a:ext>
                  </a:extLst>
                </a:gridCol>
              </a:tblGrid>
              <a:tr h="651510">
                <a:tc>
                  <a:txBody>
                    <a:bodyPr/>
                    <a:lstStyle/>
                    <a:p>
                      <a:pPr algn="ctr"/>
                      <a:r>
                        <a:rPr lang="en-US" sz="2000" b="1" dirty="0">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5781940"/>
                  </a:ext>
                </a:extLst>
              </a:tr>
              <a:tr h="651510">
                <a:tc>
                  <a:txBody>
                    <a:bodyPr/>
                    <a:lstStyle/>
                    <a:p>
                      <a:pPr algn="ctr"/>
                      <a:r>
                        <a:rPr lang="en-US" sz="2000" b="1" dirty="0">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3090099"/>
                  </a:ext>
                </a:extLst>
              </a:tr>
              <a:tr h="651510">
                <a:tc>
                  <a:txBody>
                    <a:bodyPr/>
                    <a:lstStyle/>
                    <a:p>
                      <a:pPr algn="ctr"/>
                      <a:r>
                        <a:rPr lang="en-US" sz="2000" b="1" dirty="0">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0502867"/>
                  </a:ext>
                </a:extLst>
              </a:tr>
              <a:tr h="651510">
                <a:tc>
                  <a:txBody>
                    <a:bodyPr/>
                    <a:lstStyle/>
                    <a:p>
                      <a:pPr algn="ctr"/>
                      <a:r>
                        <a:rPr lang="en-US" sz="2000" b="1" dirty="0">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37367980"/>
                  </a:ext>
                </a:extLst>
              </a:tr>
              <a:tr h="651510">
                <a:tc>
                  <a:txBody>
                    <a:bodyPr/>
                    <a:lstStyle/>
                    <a:p>
                      <a:pPr algn="ctr"/>
                      <a:r>
                        <a:rPr lang="en-US" sz="2000" b="1" dirty="0">
                          <a:latin typeface="Century Gothic" panose="020B0502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9942533"/>
                  </a:ext>
                </a:extLst>
              </a:tr>
              <a:tr h="651510">
                <a:tc>
                  <a:txBody>
                    <a:bodyPr/>
                    <a:lstStyle/>
                    <a:p>
                      <a:pPr algn="ctr"/>
                      <a:r>
                        <a:rPr lang="en-US" sz="2000" b="1" dirty="0">
                          <a:latin typeface="Century Gothic" panose="020B0502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9406043"/>
                  </a:ext>
                </a:extLst>
              </a:tr>
              <a:tr h="651510">
                <a:tc>
                  <a:txBody>
                    <a:bodyPr/>
                    <a:lstStyle/>
                    <a:p>
                      <a:pPr algn="ctr"/>
                      <a:r>
                        <a:rPr lang="en-US" sz="2000" b="1" dirty="0">
                          <a:latin typeface="Century Gothic" panose="020B0502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a:latin typeface="Century Gothic" panose="020B0502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8683772"/>
                  </a:ext>
                </a:extLst>
              </a:tr>
              <a:tr h="651510">
                <a:tc>
                  <a:txBody>
                    <a:bodyPr/>
                    <a:lstStyle/>
                    <a:p>
                      <a:pPr algn="ctr"/>
                      <a:r>
                        <a:rPr lang="en-US" sz="2000" b="1" dirty="0">
                          <a:latin typeface="Century Gothic" panose="020B0502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entury Gothic" panose="020B0502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166564766"/>
                  </a:ext>
                </a:extLst>
              </a:tr>
            </a:tbl>
          </a:graphicData>
        </a:graphic>
      </p:graphicFrame>
      <p:sp>
        <p:nvSpPr>
          <p:cNvPr id="19" name="Isosceles Triangle 18">
            <a:extLst>
              <a:ext uri="{FF2B5EF4-FFF2-40B4-BE49-F238E27FC236}">
                <a16:creationId xmlns:a16="http://schemas.microsoft.com/office/drawing/2014/main" id="{6FF20210-ED03-4860-B71C-BBD3132274F9}"/>
              </a:ext>
            </a:extLst>
          </p:cNvPr>
          <p:cNvSpPr/>
          <p:nvPr/>
        </p:nvSpPr>
        <p:spPr>
          <a:xfrm rot="5400000">
            <a:off x="6502234" y="1367228"/>
            <a:ext cx="285750" cy="2286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465D5A92-CEBA-4131-9292-324BB8504BAC}"/>
              </a:ext>
            </a:extLst>
          </p:cNvPr>
          <p:cNvSpPr/>
          <p:nvPr/>
        </p:nvSpPr>
        <p:spPr>
          <a:xfrm rot="5400000">
            <a:off x="7177077" y="4024703"/>
            <a:ext cx="285750" cy="2286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9C9ECFE-6128-42EF-B1DF-4E3ED2EF02F7}"/>
              </a:ext>
            </a:extLst>
          </p:cNvPr>
          <p:cNvSpPr/>
          <p:nvPr/>
        </p:nvSpPr>
        <p:spPr>
          <a:xfrm rot="5400000">
            <a:off x="5824527" y="2229605"/>
            <a:ext cx="285750" cy="2286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DE4CF54-716F-4DA4-A22A-60E0E9B0A7C7}"/>
              </a:ext>
            </a:extLst>
          </p:cNvPr>
          <p:cNvSpPr/>
          <p:nvPr/>
        </p:nvSpPr>
        <p:spPr>
          <a:xfrm rot="5400000">
            <a:off x="5145874" y="3460662"/>
            <a:ext cx="285750" cy="2286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54ED34DB-2863-4C67-9C1F-EB4B23F47498}"/>
              </a:ext>
            </a:extLst>
          </p:cNvPr>
          <p:cNvSpPr/>
          <p:nvPr/>
        </p:nvSpPr>
        <p:spPr>
          <a:xfrm rot="5400000">
            <a:off x="4472653" y="862403"/>
            <a:ext cx="285750" cy="22860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20D556-EAFF-4F6B-9C58-F2233CE0BAFE}"/>
              </a:ext>
            </a:extLst>
          </p:cNvPr>
          <p:cNvSpPr/>
          <p:nvPr/>
        </p:nvSpPr>
        <p:spPr>
          <a:xfrm>
            <a:off x="4464069" y="866019"/>
            <a:ext cx="45719" cy="22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ED5B095-DDF8-47E9-8D4F-194428B1A5F7}"/>
              </a:ext>
            </a:extLst>
          </p:cNvPr>
          <p:cNvSpPr/>
          <p:nvPr/>
        </p:nvSpPr>
        <p:spPr>
          <a:xfrm flipH="1">
            <a:off x="6493652" y="1366428"/>
            <a:ext cx="45719" cy="22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AAE76FD-4291-40D3-B09A-F6ACA399B96F}"/>
              </a:ext>
            </a:extLst>
          </p:cNvPr>
          <p:cNvSpPr/>
          <p:nvPr/>
        </p:nvSpPr>
        <p:spPr>
          <a:xfrm flipH="1">
            <a:off x="5830242" y="2232142"/>
            <a:ext cx="45719" cy="22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5B8E78-79D4-48CB-AFAF-876F24C02822}"/>
              </a:ext>
            </a:extLst>
          </p:cNvPr>
          <p:cNvSpPr/>
          <p:nvPr/>
        </p:nvSpPr>
        <p:spPr>
          <a:xfrm flipH="1">
            <a:off x="5151589" y="3463199"/>
            <a:ext cx="45719" cy="22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F7A0E0-2EAE-40E4-9522-E2B8088FA453}"/>
              </a:ext>
            </a:extLst>
          </p:cNvPr>
          <p:cNvSpPr/>
          <p:nvPr/>
        </p:nvSpPr>
        <p:spPr>
          <a:xfrm flipH="1">
            <a:off x="7179455" y="4027240"/>
            <a:ext cx="45719" cy="22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29F055-9903-4AD2-9B99-7AA5B276E4A8}"/>
              </a:ext>
            </a:extLst>
          </p:cNvPr>
          <p:cNvSpPr/>
          <p:nvPr/>
        </p:nvSpPr>
        <p:spPr>
          <a:xfrm flipH="1">
            <a:off x="3779520" y="4023904"/>
            <a:ext cx="45719" cy="22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50AC77E-58DA-475E-BAEB-B0D8F3AB7D51}"/>
              </a:ext>
            </a:extLst>
          </p:cNvPr>
          <p:cNvSpPr txBox="1"/>
          <p:nvPr/>
        </p:nvSpPr>
        <p:spPr>
          <a:xfrm>
            <a:off x="478923" y="5907428"/>
            <a:ext cx="6783215" cy="2308324"/>
          </a:xfrm>
          <a:prstGeom prst="rect">
            <a:avLst/>
          </a:prstGeom>
          <a:noFill/>
        </p:spPr>
        <p:txBody>
          <a:bodyPr wrap="square" rtlCol="0">
            <a:spAutoFit/>
          </a:bodyPr>
          <a:lstStyle/>
          <a:p>
            <a:pPr algn="ctr"/>
            <a:endParaRPr lang="en-US" sz="1200" dirty="0">
              <a:latin typeface="Century Gothic" panose="020B0502020202020204" pitchFamily="34" charset="0"/>
            </a:endParaRP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Use this template to make a </a:t>
            </a:r>
            <a:r>
              <a:rPr lang="en-US" sz="1200" dirty="0" err="1">
                <a:latin typeface="Century Gothic" panose="020B0502020202020204" pitchFamily="34" charset="0"/>
              </a:rPr>
              <a:t>Cryptex</a:t>
            </a:r>
            <a:r>
              <a:rPr lang="en-US" sz="1200" dirty="0">
                <a:latin typeface="Century Gothic" panose="020B0502020202020204" pitchFamily="34" charset="0"/>
              </a:rPr>
              <a:t> for a five letter code. Simply change the highlighted letters to be the code you want. Once this is done, make sure to change the </a:t>
            </a:r>
            <a:r>
              <a:rPr lang="en-US" sz="1200" b="1" dirty="0">
                <a:latin typeface="Century Gothic" panose="020B0502020202020204" pitchFamily="34" charset="0"/>
              </a:rPr>
              <a:t>Shading</a:t>
            </a:r>
            <a:r>
              <a:rPr lang="en-US" sz="1200" dirty="0">
                <a:latin typeface="Century Gothic" panose="020B0502020202020204" pitchFamily="34" charset="0"/>
              </a:rPr>
              <a:t> to “No Fill”. This makes 2/pg.</a:t>
            </a: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For best results, save as a .PDF before printing.</a:t>
            </a: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When you cut these strips, make sure to cut along the notches. They are randomly placed so that students can’t use them to “hack” the puzzle, but they will provide a grip for students to better move the strips. You can also place a small piece of tape on these to make them more durable.</a:t>
            </a:r>
          </a:p>
        </p:txBody>
      </p:sp>
      <p:pic>
        <p:nvPicPr>
          <p:cNvPr id="2" name="Picture 1">
            <a:extLst>
              <a:ext uri="{FF2B5EF4-FFF2-40B4-BE49-F238E27FC236}">
                <a16:creationId xmlns:a16="http://schemas.microsoft.com/office/drawing/2014/main" id="{FE29C036-663E-4B65-9B3A-F644BB9EB6F7}"/>
              </a:ext>
            </a:extLst>
          </p:cNvPr>
          <p:cNvPicPr>
            <a:picLocks noChangeAspect="1"/>
          </p:cNvPicPr>
          <p:nvPr/>
        </p:nvPicPr>
        <p:blipFill>
          <a:blip r:embed="rId2"/>
          <a:stretch>
            <a:fillRect/>
          </a:stretch>
        </p:blipFill>
        <p:spPr>
          <a:xfrm>
            <a:off x="2666895" y="5813099"/>
            <a:ext cx="2438611" cy="536494"/>
          </a:xfrm>
          <a:prstGeom prst="rect">
            <a:avLst/>
          </a:prstGeom>
        </p:spPr>
      </p:pic>
    </p:spTree>
    <p:extLst>
      <p:ext uri="{BB962C8B-B14F-4D97-AF65-F5344CB8AC3E}">
        <p14:creationId xmlns:p14="http://schemas.microsoft.com/office/powerpoint/2010/main" val="3098882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6DDA17-EDCC-4B25-B2AB-EE843D4F8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1490535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12C23-583F-4754-BFCB-C2E0687A8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Rectangle 3">
            <a:hlinkClick r:id="rId3"/>
            <a:extLst>
              <a:ext uri="{FF2B5EF4-FFF2-40B4-BE49-F238E27FC236}">
                <a16:creationId xmlns:a16="http://schemas.microsoft.com/office/drawing/2014/main" id="{33EC688B-36F5-40BE-BDAB-A182F839BB85}"/>
              </a:ext>
            </a:extLst>
          </p:cNvPr>
          <p:cNvSpPr/>
          <p:nvPr/>
        </p:nvSpPr>
        <p:spPr>
          <a:xfrm>
            <a:off x="4134255" y="4795737"/>
            <a:ext cx="3122579" cy="428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353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288" y="18288"/>
            <a:ext cx="7735824" cy="10021824"/>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982525" y="97542"/>
            <a:ext cx="2643959" cy="784830"/>
          </a:xfrm>
          <a:prstGeom prst="rect">
            <a:avLst/>
          </a:prstGeom>
          <a:noFill/>
          <a:ln>
            <a:solidFill>
              <a:schemeClr val="tx1"/>
            </a:solidFill>
          </a:ln>
        </p:spPr>
        <p:txBody>
          <a:bodyPr wrap="square" rtlCol="0">
            <a:spAutoFit/>
          </a:bodyPr>
          <a:lstStyle/>
          <a:p>
            <a:pPr algn="ctr"/>
            <a:r>
              <a:rPr lang="en-US" sz="900" b="1" u="sng" dirty="0">
                <a:latin typeface="Century Gothic" panose="020B0502020202020204" pitchFamily="34" charset="0"/>
              </a:rPr>
              <a:t>Instructions:</a:t>
            </a:r>
          </a:p>
          <a:p>
            <a:pPr algn="ctr"/>
            <a:r>
              <a:rPr lang="en-US" sz="900" dirty="0">
                <a:latin typeface="Century Gothic" panose="020B0502020202020204" pitchFamily="34" charset="0"/>
              </a:rPr>
              <a:t>Solve these cryptograms. All of the quotes use the same code. Write the decoded words on your answer sheet. The shaded boxes will reveal the code.</a:t>
            </a:r>
          </a:p>
        </p:txBody>
      </p:sp>
      <p:graphicFrame>
        <p:nvGraphicFramePr>
          <p:cNvPr id="8" name="Table 7">
            <a:extLst>
              <a:ext uri="{FF2B5EF4-FFF2-40B4-BE49-F238E27FC236}">
                <a16:creationId xmlns:a16="http://schemas.microsoft.com/office/drawing/2014/main" id="{43909936-12AE-4C2A-B767-2FFF9F08A59E}"/>
              </a:ext>
            </a:extLst>
          </p:cNvPr>
          <p:cNvGraphicFramePr>
            <a:graphicFrameLocks noGrp="1"/>
          </p:cNvGraphicFramePr>
          <p:nvPr>
            <p:extLst/>
          </p:nvPr>
        </p:nvGraphicFramePr>
        <p:xfrm>
          <a:off x="6241800" y="5603860"/>
          <a:ext cx="1233160" cy="3566160"/>
        </p:xfrm>
        <a:graphic>
          <a:graphicData uri="http://schemas.openxmlformats.org/drawingml/2006/table">
            <a:tbl>
              <a:tblPr firstRow="1" bandRow="1">
                <a:tableStyleId>{5940675A-B579-460E-94D1-54222C63F5DA}</a:tableStyleId>
              </a:tblPr>
              <a:tblGrid>
                <a:gridCol w="308290">
                  <a:extLst>
                    <a:ext uri="{9D8B030D-6E8A-4147-A177-3AD203B41FA5}">
                      <a16:colId xmlns:a16="http://schemas.microsoft.com/office/drawing/2014/main" val="331199792"/>
                    </a:ext>
                  </a:extLst>
                </a:gridCol>
                <a:gridCol w="308290">
                  <a:extLst>
                    <a:ext uri="{9D8B030D-6E8A-4147-A177-3AD203B41FA5}">
                      <a16:colId xmlns:a16="http://schemas.microsoft.com/office/drawing/2014/main" val="4034839480"/>
                    </a:ext>
                  </a:extLst>
                </a:gridCol>
                <a:gridCol w="308290">
                  <a:extLst>
                    <a:ext uri="{9D8B030D-6E8A-4147-A177-3AD203B41FA5}">
                      <a16:colId xmlns:a16="http://schemas.microsoft.com/office/drawing/2014/main" val="1868843424"/>
                    </a:ext>
                  </a:extLst>
                </a:gridCol>
                <a:gridCol w="308290">
                  <a:extLst>
                    <a:ext uri="{9D8B030D-6E8A-4147-A177-3AD203B41FA5}">
                      <a16:colId xmlns:a16="http://schemas.microsoft.com/office/drawing/2014/main" val="3740996299"/>
                    </a:ext>
                  </a:extLst>
                </a:gridCol>
              </a:tblGrid>
              <a:tr h="269524">
                <a:tc>
                  <a:txBody>
                    <a:bodyPr/>
                    <a:lstStyle/>
                    <a:p>
                      <a:r>
                        <a:rPr lang="en-US" sz="1200" b="1" i="0" dirty="0">
                          <a:latin typeface="KG Sorry Not Sorry" panose="02000506000000020004" pitchFamily="2" charset="0"/>
                        </a:rPr>
                        <a:t>A</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N</a:t>
                      </a:r>
                    </a:p>
                  </a:txBody>
                  <a:tcPr>
                    <a:solidFill>
                      <a:schemeClr val="bg1">
                        <a:lumMod val="85000"/>
                      </a:schemeClr>
                    </a:solidFill>
                  </a:tcPr>
                </a:tc>
                <a:tc>
                  <a:txBody>
                    <a:bodyPr/>
                    <a:lstStyle/>
                    <a:p>
                      <a:r>
                        <a:rPr lang="en-US" sz="1200" b="1" i="0" dirty="0">
                          <a:latin typeface="Century Gothic" panose="020B0502020202020204" pitchFamily="34" charset="0"/>
                        </a:rPr>
                        <a:t>C</a:t>
                      </a:r>
                    </a:p>
                  </a:txBody>
                  <a:tcPr/>
                </a:tc>
                <a:extLst>
                  <a:ext uri="{0D108BD9-81ED-4DB2-BD59-A6C34878D82A}">
                    <a16:rowId xmlns:a16="http://schemas.microsoft.com/office/drawing/2014/main" val="1813636478"/>
                  </a:ext>
                </a:extLst>
              </a:tr>
              <a:tr h="269524">
                <a:tc>
                  <a:txBody>
                    <a:bodyPr/>
                    <a:lstStyle/>
                    <a:p>
                      <a:r>
                        <a:rPr lang="en-US" sz="1200" b="1" i="0" dirty="0">
                          <a:latin typeface="KG Sorry Not Sorry" panose="02000506000000020004" pitchFamily="2" charset="0"/>
                        </a:rPr>
                        <a:t>B</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O</a:t>
                      </a:r>
                    </a:p>
                  </a:txBody>
                  <a:tcPr>
                    <a:solidFill>
                      <a:schemeClr val="bg1">
                        <a:lumMod val="85000"/>
                      </a:schemeClr>
                    </a:solidFill>
                  </a:tcPr>
                </a:tc>
                <a:tc>
                  <a:txBody>
                    <a:bodyPr/>
                    <a:lstStyle/>
                    <a:p>
                      <a:endParaRPr lang="en-US" sz="1200" b="1" i="0" dirty="0">
                        <a:latin typeface="KG Sorry Not Sorry" panose="02000506000000020004" pitchFamily="2" charset="0"/>
                      </a:endParaRPr>
                    </a:p>
                  </a:txBody>
                  <a:tcPr/>
                </a:tc>
                <a:extLst>
                  <a:ext uri="{0D108BD9-81ED-4DB2-BD59-A6C34878D82A}">
                    <a16:rowId xmlns:a16="http://schemas.microsoft.com/office/drawing/2014/main" val="769412388"/>
                  </a:ext>
                </a:extLst>
              </a:tr>
              <a:tr h="269524">
                <a:tc>
                  <a:txBody>
                    <a:bodyPr/>
                    <a:lstStyle/>
                    <a:p>
                      <a:r>
                        <a:rPr lang="en-US" sz="1200" b="1" i="0" dirty="0">
                          <a:latin typeface="KG Sorry Not Sorry" panose="02000506000000020004" pitchFamily="2" charset="0"/>
                        </a:rPr>
                        <a:t>C</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P</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extLst>
                  <a:ext uri="{0D108BD9-81ED-4DB2-BD59-A6C34878D82A}">
                    <a16:rowId xmlns:a16="http://schemas.microsoft.com/office/drawing/2014/main" val="4208649372"/>
                  </a:ext>
                </a:extLst>
              </a:tr>
              <a:tr h="269524">
                <a:tc>
                  <a:txBody>
                    <a:bodyPr/>
                    <a:lstStyle/>
                    <a:p>
                      <a:r>
                        <a:rPr lang="en-US" sz="1200" b="1" i="0" dirty="0">
                          <a:latin typeface="KG Sorry Not Sorry" panose="02000506000000020004" pitchFamily="2" charset="0"/>
                        </a:rPr>
                        <a:t>D</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Q</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extLst>
                  <a:ext uri="{0D108BD9-81ED-4DB2-BD59-A6C34878D82A}">
                    <a16:rowId xmlns:a16="http://schemas.microsoft.com/office/drawing/2014/main" val="2724433124"/>
                  </a:ext>
                </a:extLst>
              </a:tr>
              <a:tr h="269524">
                <a:tc>
                  <a:txBody>
                    <a:bodyPr/>
                    <a:lstStyle/>
                    <a:p>
                      <a:r>
                        <a:rPr lang="en-US" sz="1200" b="1" i="0" dirty="0">
                          <a:latin typeface="KG Sorry Not Sorry" panose="02000506000000020004" pitchFamily="2" charset="0"/>
                        </a:rPr>
                        <a:t>E</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R</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extLst>
                  <a:ext uri="{0D108BD9-81ED-4DB2-BD59-A6C34878D82A}">
                    <a16:rowId xmlns:a16="http://schemas.microsoft.com/office/drawing/2014/main" val="395203908"/>
                  </a:ext>
                </a:extLst>
              </a:tr>
              <a:tr h="269524">
                <a:tc>
                  <a:txBody>
                    <a:bodyPr/>
                    <a:lstStyle/>
                    <a:p>
                      <a:r>
                        <a:rPr lang="en-US" sz="1200" b="1" i="0" dirty="0">
                          <a:latin typeface="KG Sorry Not Sorry" panose="02000506000000020004" pitchFamily="2" charset="0"/>
                        </a:rPr>
                        <a:t>F</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S</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extLst>
                  <a:ext uri="{0D108BD9-81ED-4DB2-BD59-A6C34878D82A}">
                    <a16:rowId xmlns:a16="http://schemas.microsoft.com/office/drawing/2014/main" val="3650579039"/>
                  </a:ext>
                </a:extLst>
              </a:tr>
              <a:tr h="269524">
                <a:tc>
                  <a:txBody>
                    <a:bodyPr/>
                    <a:lstStyle/>
                    <a:p>
                      <a:r>
                        <a:rPr lang="en-US" sz="1200" b="1" i="0" dirty="0">
                          <a:latin typeface="KG Sorry Not Sorry" panose="02000506000000020004" pitchFamily="2" charset="0"/>
                        </a:rPr>
                        <a:t>G</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T</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extLst>
                  <a:ext uri="{0D108BD9-81ED-4DB2-BD59-A6C34878D82A}">
                    <a16:rowId xmlns:a16="http://schemas.microsoft.com/office/drawing/2014/main" val="1842222729"/>
                  </a:ext>
                </a:extLst>
              </a:tr>
              <a:tr h="269524">
                <a:tc>
                  <a:txBody>
                    <a:bodyPr/>
                    <a:lstStyle/>
                    <a:p>
                      <a:r>
                        <a:rPr lang="en-US" sz="1200" b="1" i="0" dirty="0">
                          <a:latin typeface="KG Sorry Not Sorry" panose="02000506000000020004" pitchFamily="2" charset="0"/>
                        </a:rPr>
                        <a:t>H</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U</a:t>
                      </a:r>
                    </a:p>
                  </a:txBody>
                  <a:tcPr>
                    <a:solidFill>
                      <a:schemeClr val="bg1">
                        <a:lumMod val="85000"/>
                      </a:schemeClr>
                    </a:solidFill>
                  </a:tcPr>
                </a:tc>
                <a:tc>
                  <a:txBody>
                    <a:bodyPr/>
                    <a:lstStyle/>
                    <a:p>
                      <a:endParaRPr lang="en-US" sz="1200" b="1" i="0" dirty="0">
                        <a:latin typeface="KG Sorry Not Sorry" panose="02000506000000020004" pitchFamily="2" charset="0"/>
                      </a:endParaRPr>
                    </a:p>
                  </a:txBody>
                  <a:tcPr/>
                </a:tc>
                <a:extLst>
                  <a:ext uri="{0D108BD9-81ED-4DB2-BD59-A6C34878D82A}">
                    <a16:rowId xmlns:a16="http://schemas.microsoft.com/office/drawing/2014/main" val="371850091"/>
                  </a:ext>
                </a:extLst>
              </a:tr>
              <a:tr h="269524">
                <a:tc>
                  <a:txBody>
                    <a:bodyPr/>
                    <a:lstStyle/>
                    <a:p>
                      <a:r>
                        <a:rPr lang="en-US" sz="1200" b="1" i="0" dirty="0">
                          <a:latin typeface="KG Sorry Not Sorry" panose="02000506000000020004" pitchFamily="2" charset="0"/>
                        </a:rPr>
                        <a:t>I</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V</a:t>
                      </a:r>
                    </a:p>
                  </a:txBody>
                  <a:tcPr>
                    <a:solidFill>
                      <a:schemeClr val="bg1">
                        <a:lumMod val="85000"/>
                      </a:schemeClr>
                    </a:solidFill>
                  </a:tcPr>
                </a:tc>
                <a:tc>
                  <a:txBody>
                    <a:bodyPr/>
                    <a:lstStyle/>
                    <a:p>
                      <a:endParaRPr lang="en-US" sz="1200" b="1" i="0" dirty="0">
                        <a:latin typeface="KG Sorry Not Sorry" panose="02000506000000020004" pitchFamily="2" charset="0"/>
                      </a:endParaRPr>
                    </a:p>
                  </a:txBody>
                  <a:tcPr/>
                </a:tc>
                <a:extLst>
                  <a:ext uri="{0D108BD9-81ED-4DB2-BD59-A6C34878D82A}">
                    <a16:rowId xmlns:a16="http://schemas.microsoft.com/office/drawing/2014/main" val="1947238033"/>
                  </a:ext>
                </a:extLst>
              </a:tr>
              <a:tr h="269524">
                <a:tc>
                  <a:txBody>
                    <a:bodyPr/>
                    <a:lstStyle/>
                    <a:p>
                      <a:r>
                        <a:rPr lang="en-US" sz="1200" b="1" i="0" dirty="0">
                          <a:latin typeface="KG Sorry Not Sorry" panose="02000506000000020004" pitchFamily="2" charset="0"/>
                        </a:rPr>
                        <a:t>J</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W</a:t>
                      </a:r>
                    </a:p>
                  </a:txBody>
                  <a:tcPr>
                    <a:solidFill>
                      <a:schemeClr val="bg1">
                        <a:lumMod val="85000"/>
                      </a:schemeClr>
                    </a:solidFill>
                  </a:tcPr>
                </a:tc>
                <a:tc>
                  <a:txBody>
                    <a:bodyPr/>
                    <a:lstStyle/>
                    <a:p>
                      <a:endParaRPr lang="en-US" sz="1200" b="1" i="0" dirty="0">
                        <a:latin typeface="KG Sorry Not Sorry" panose="02000506000000020004" pitchFamily="2" charset="0"/>
                      </a:endParaRPr>
                    </a:p>
                  </a:txBody>
                  <a:tcPr/>
                </a:tc>
                <a:extLst>
                  <a:ext uri="{0D108BD9-81ED-4DB2-BD59-A6C34878D82A}">
                    <a16:rowId xmlns:a16="http://schemas.microsoft.com/office/drawing/2014/main" val="2445008891"/>
                  </a:ext>
                </a:extLst>
              </a:tr>
              <a:tr h="269524">
                <a:tc>
                  <a:txBody>
                    <a:bodyPr/>
                    <a:lstStyle/>
                    <a:p>
                      <a:r>
                        <a:rPr lang="en-US" sz="1200" b="1" i="0" dirty="0">
                          <a:latin typeface="KG Sorry Not Sorry" panose="02000506000000020004" pitchFamily="2" charset="0"/>
                        </a:rPr>
                        <a:t>K</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X</a:t>
                      </a:r>
                    </a:p>
                  </a:txBody>
                  <a:tcPr>
                    <a:solidFill>
                      <a:schemeClr val="bg1">
                        <a:lumMod val="85000"/>
                      </a:schemeClr>
                    </a:solidFill>
                  </a:tcPr>
                </a:tc>
                <a:tc>
                  <a:txBody>
                    <a:bodyPr/>
                    <a:lstStyle/>
                    <a:p>
                      <a:endParaRPr lang="en-US" sz="1200" b="1" i="0" dirty="0">
                        <a:latin typeface="KG Sorry Not Sorry" panose="02000506000000020004" pitchFamily="2" charset="0"/>
                      </a:endParaRPr>
                    </a:p>
                  </a:txBody>
                  <a:tcPr/>
                </a:tc>
                <a:extLst>
                  <a:ext uri="{0D108BD9-81ED-4DB2-BD59-A6C34878D82A}">
                    <a16:rowId xmlns:a16="http://schemas.microsoft.com/office/drawing/2014/main" val="3235790356"/>
                  </a:ext>
                </a:extLst>
              </a:tr>
              <a:tr h="269524">
                <a:tc>
                  <a:txBody>
                    <a:bodyPr/>
                    <a:lstStyle/>
                    <a:p>
                      <a:r>
                        <a:rPr lang="en-US" sz="1200" b="1" i="0" dirty="0">
                          <a:latin typeface="KG Sorry Not Sorry" panose="02000506000000020004" pitchFamily="2" charset="0"/>
                        </a:rPr>
                        <a:t>L</a:t>
                      </a:r>
                    </a:p>
                  </a:txBody>
                  <a:tcPr>
                    <a:solidFill>
                      <a:schemeClr val="bg1">
                        <a:lumMod val="85000"/>
                      </a:schemeClr>
                    </a:solidFill>
                  </a:tcPr>
                </a:tc>
                <a:tc>
                  <a:txBody>
                    <a:bodyPr/>
                    <a:lstStyle/>
                    <a:p>
                      <a:endParaRPr lang="en-US" sz="1200" b="1" i="0">
                        <a:latin typeface="KG Sorry Not Sorry" panose="02000506000000020004" pitchFamily="2" charset="0"/>
                      </a:endParaRPr>
                    </a:p>
                  </a:txBody>
                  <a:tcPr/>
                </a:tc>
                <a:tc>
                  <a:txBody>
                    <a:bodyPr/>
                    <a:lstStyle/>
                    <a:p>
                      <a:r>
                        <a:rPr lang="en-US" sz="1200" b="1" i="0" dirty="0">
                          <a:latin typeface="KG Sorry Not Sorry" panose="02000506000000020004" pitchFamily="2" charset="0"/>
                        </a:rPr>
                        <a:t>Y</a:t>
                      </a:r>
                    </a:p>
                  </a:txBody>
                  <a:tcPr>
                    <a:solidFill>
                      <a:schemeClr val="bg1">
                        <a:lumMod val="85000"/>
                      </a:schemeClr>
                    </a:solidFill>
                  </a:tcPr>
                </a:tc>
                <a:tc>
                  <a:txBody>
                    <a:bodyPr/>
                    <a:lstStyle/>
                    <a:p>
                      <a:endParaRPr lang="en-US" sz="1200" b="1" i="0" dirty="0">
                        <a:latin typeface="KG Sorry Not Sorry" panose="02000506000000020004" pitchFamily="2" charset="0"/>
                      </a:endParaRPr>
                    </a:p>
                  </a:txBody>
                  <a:tcPr/>
                </a:tc>
                <a:extLst>
                  <a:ext uri="{0D108BD9-81ED-4DB2-BD59-A6C34878D82A}">
                    <a16:rowId xmlns:a16="http://schemas.microsoft.com/office/drawing/2014/main" val="2748868660"/>
                  </a:ext>
                </a:extLst>
              </a:tr>
              <a:tr h="269524">
                <a:tc>
                  <a:txBody>
                    <a:bodyPr/>
                    <a:lstStyle/>
                    <a:p>
                      <a:r>
                        <a:rPr lang="en-US" sz="1200" b="1" i="0" dirty="0">
                          <a:latin typeface="KG Sorry Not Sorry" panose="02000506000000020004" pitchFamily="2" charset="0"/>
                        </a:rPr>
                        <a:t>m</a:t>
                      </a:r>
                    </a:p>
                  </a:txBody>
                  <a:tcPr>
                    <a:solidFill>
                      <a:schemeClr val="bg1">
                        <a:lumMod val="85000"/>
                      </a:schemeClr>
                    </a:solidFill>
                  </a:tcPr>
                </a:tc>
                <a:tc>
                  <a:txBody>
                    <a:bodyPr/>
                    <a:lstStyle/>
                    <a:p>
                      <a:endParaRPr lang="en-US" sz="1200" b="1" i="0" dirty="0">
                        <a:latin typeface="KG Sorry Not Sorry" panose="02000506000000020004" pitchFamily="2" charset="0"/>
                      </a:endParaRPr>
                    </a:p>
                  </a:txBody>
                  <a:tcPr/>
                </a:tc>
                <a:tc>
                  <a:txBody>
                    <a:bodyPr/>
                    <a:lstStyle/>
                    <a:p>
                      <a:r>
                        <a:rPr lang="en-US" sz="1200" b="1" i="0" dirty="0">
                          <a:latin typeface="KG Sorry Not Sorry" panose="02000506000000020004" pitchFamily="2" charset="0"/>
                        </a:rPr>
                        <a:t>Z</a:t>
                      </a:r>
                    </a:p>
                  </a:txBody>
                  <a:tcPr>
                    <a:solidFill>
                      <a:schemeClr val="bg1">
                        <a:lumMod val="85000"/>
                      </a:schemeClr>
                    </a:solidFill>
                  </a:tcPr>
                </a:tc>
                <a:tc>
                  <a:txBody>
                    <a:bodyPr/>
                    <a:lstStyle/>
                    <a:p>
                      <a:endParaRPr lang="en-US" sz="1200" b="1" i="0" dirty="0">
                        <a:latin typeface="KG Sorry Not Sorry" panose="02000506000000020004" pitchFamily="2" charset="0"/>
                      </a:endParaRPr>
                    </a:p>
                  </a:txBody>
                  <a:tcPr/>
                </a:tc>
                <a:extLst>
                  <a:ext uri="{0D108BD9-81ED-4DB2-BD59-A6C34878D82A}">
                    <a16:rowId xmlns:a16="http://schemas.microsoft.com/office/drawing/2014/main" val="566651231"/>
                  </a:ext>
                </a:extLst>
              </a:tr>
            </a:tbl>
          </a:graphicData>
        </a:graphic>
      </p:graphicFrame>
      <p:sp>
        <p:nvSpPr>
          <p:cNvPr id="2" name="TextBox 1">
            <a:extLst>
              <a:ext uri="{FF2B5EF4-FFF2-40B4-BE49-F238E27FC236}">
                <a16:creationId xmlns:a16="http://schemas.microsoft.com/office/drawing/2014/main" id="{1EB710B8-AB7B-4B6B-8B3D-831CD8E0846C}"/>
              </a:ext>
            </a:extLst>
          </p:cNvPr>
          <p:cNvSpPr txBox="1"/>
          <p:nvPr/>
        </p:nvSpPr>
        <p:spPr>
          <a:xfrm>
            <a:off x="6241800" y="5023047"/>
            <a:ext cx="1233160" cy="461665"/>
          </a:xfrm>
          <a:prstGeom prst="rect">
            <a:avLst/>
          </a:prstGeom>
          <a:noFill/>
        </p:spPr>
        <p:txBody>
          <a:bodyPr wrap="square" rtlCol="0">
            <a:spAutoFit/>
          </a:bodyPr>
          <a:lstStyle/>
          <a:p>
            <a:pPr algn="ctr"/>
            <a:r>
              <a:rPr lang="en-US" sz="1200" b="1" dirty="0">
                <a:latin typeface="Century Gothic" panose="020B0502020202020204" pitchFamily="34" charset="0"/>
              </a:rPr>
              <a:t>Keep track of your code:</a:t>
            </a:r>
          </a:p>
        </p:txBody>
      </p:sp>
      <p:sp>
        <p:nvSpPr>
          <p:cNvPr id="12" name="TextBox 11">
            <a:extLst>
              <a:ext uri="{FF2B5EF4-FFF2-40B4-BE49-F238E27FC236}">
                <a16:creationId xmlns:a16="http://schemas.microsoft.com/office/drawing/2014/main" id="{86D24825-C329-4063-AA8A-424B3D8A4CD8}"/>
              </a:ext>
            </a:extLst>
          </p:cNvPr>
          <p:cNvSpPr txBox="1"/>
          <p:nvPr/>
        </p:nvSpPr>
        <p:spPr>
          <a:xfrm>
            <a:off x="6232275" y="2186348"/>
            <a:ext cx="1242685" cy="2308324"/>
          </a:xfrm>
          <a:prstGeom prst="rect">
            <a:avLst/>
          </a:prstGeom>
          <a:noFill/>
        </p:spPr>
        <p:txBody>
          <a:bodyPr wrap="square" rtlCol="0">
            <a:spAutoFit/>
          </a:bodyPr>
          <a:lstStyle/>
          <a:p>
            <a:pPr algn="ctr"/>
            <a:r>
              <a:rPr lang="en-US" sz="1200" b="1" dirty="0">
                <a:latin typeface="Century Gothic" panose="020B0502020202020204" pitchFamily="34" charset="0"/>
              </a:rPr>
              <a:t>To start: N=C</a:t>
            </a:r>
          </a:p>
          <a:p>
            <a:pPr algn="ctr"/>
            <a:endParaRPr lang="en-US" sz="1200" b="1" dirty="0">
              <a:latin typeface="Century Gothic" panose="020B0502020202020204" pitchFamily="34" charset="0"/>
            </a:endParaRPr>
          </a:p>
          <a:p>
            <a:pPr algn="ctr"/>
            <a:r>
              <a:rPr lang="en-US" sz="1200" b="1" dirty="0">
                <a:latin typeface="Century Gothic" panose="020B0502020202020204" pitchFamily="34" charset="0"/>
              </a:rPr>
              <a:t>Anywhere you see an “N” in the puzzle, you can write a “C” above it. Keep your </a:t>
            </a:r>
            <a:r>
              <a:rPr lang="en-US" sz="1200" b="1" u="sng" dirty="0">
                <a:latin typeface="Century Gothic" panose="020B0502020202020204" pitchFamily="34" charset="0"/>
              </a:rPr>
              <a:t>real letters</a:t>
            </a:r>
            <a:r>
              <a:rPr lang="en-US" sz="1200" b="1" dirty="0">
                <a:latin typeface="Century Gothic" panose="020B0502020202020204" pitchFamily="34" charset="0"/>
              </a:rPr>
              <a:t> in the white boxes.</a:t>
            </a:r>
          </a:p>
        </p:txBody>
      </p:sp>
      <p:sp>
        <p:nvSpPr>
          <p:cNvPr id="13" name="TextBox 12">
            <a:extLst>
              <a:ext uri="{FF2B5EF4-FFF2-40B4-BE49-F238E27FC236}">
                <a16:creationId xmlns:a16="http://schemas.microsoft.com/office/drawing/2014/main" id="{B7013CA7-8C1F-42EE-A306-4BCF3B635457}"/>
              </a:ext>
            </a:extLst>
          </p:cNvPr>
          <p:cNvSpPr txBox="1"/>
          <p:nvPr/>
        </p:nvSpPr>
        <p:spPr>
          <a:xfrm>
            <a:off x="149802" y="1213980"/>
            <a:ext cx="7476682" cy="553998"/>
          </a:xfrm>
          <a:prstGeom prst="rect">
            <a:avLst/>
          </a:prstGeom>
          <a:noFill/>
          <a:ln w="19050">
            <a:solidFill>
              <a:schemeClr val="bg1"/>
            </a:solidFill>
            <a:prstDash val="dashDot"/>
          </a:ln>
        </p:spPr>
        <p:txBody>
          <a:bodyPr wrap="square" rtlCol="0">
            <a:spAutoFit/>
          </a:bodyPr>
          <a:lstStyle/>
          <a:p>
            <a:pPr algn="ctr"/>
            <a:r>
              <a:rPr lang="en-US" sz="1000" dirty="0">
                <a:latin typeface="Century Gothic" panose="020B0502020202020204" pitchFamily="34" charset="0"/>
              </a:rPr>
              <a:t>A </a:t>
            </a:r>
            <a:r>
              <a:rPr lang="en-US" sz="1000" b="1" dirty="0">
                <a:latin typeface="Century Gothic" panose="020B0502020202020204" pitchFamily="34" charset="0"/>
              </a:rPr>
              <a:t>cryptogram</a:t>
            </a:r>
            <a:r>
              <a:rPr lang="en-US" sz="1000" dirty="0">
                <a:latin typeface="Century Gothic" panose="020B0502020202020204" pitchFamily="34" charset="0"/>
              </a:rPr>
              <a:t> is a puzzle that uses any sort of code to encrypt a message. All of these quotes use the same </a:t>
            </a:r>
            <a:r>
              <a:rPr lang="en-US" sz="1000" b="1" dirty="0">
                <a:latin typeface="Century Gothic" panose="020B0502020202020204" pitchFamily="34" charset="0"/>
              </a:rPr>
              <a:t>substitution cipher</a:t>
            </a:r>
            <a:r>
              <a:rPr lang="en-US" sz="1000" dirty="0">
                <a:latin typeface="Century Gothic" panose="020B0502020202020204" pitchFamily="34" charset="0"/>
              </a:rPr>
              <a:t>, which means that each letter you see represents another letter.  </a:t>
            </a:r>
          </a:p>
          <a:p>
            <a:pPr algn="ctr"/>
            <a:r>
              <a:rPr lang="en-US" sz="1000" b="1" dirty="0">
                <a:latin typeface="Century Gothic" panose="020B0502020202020204" pitchFamily="34" charset="0"/>
              </a:rPr>
              <a:t>HINT: </a:t>
            </a:r>
            <a:r>
              <a:rPr lang="en-US" sz="1000" dirty="0">
                <a:latin typeface="Century Gothic" panose="020B0502020202020204" pitchFamily="34" charset="0"/>
              </a:rPr>
              <a:t>Look for patterns, short words, and common combinations to start. Work in pencil.</a:t>
            </a:r>
          </a:p>
        </p:txBody>
      </p:sp>
      <p:sp>
        <p:nvSpPr>
          <p:cNvPr id="3" name="TextBox 2">
            <a:extLst>
              <a:ext uri="{FF2B5EF4-FFF2-40B4-BE49-F238E27FC236}">
                <a16:creationId xmlns:a16="http://schemas.microsoft.com/office/drawing/2014/main" id="{E75294A0-8A8E-4C42-AE97-B36EED2BD8E3}"/>
              </a:ext>
            </a:extLst>
          </p:cNvPr>
          <p:cNvSpPr txBox="1"/>
          <p:nvPr/>
        </p:nvSpPr>
        <p:spPr>
          <a:xfrm>
            <a:off x="896366" y="3880670"/>
            <a:ext cx="1631403" cy="461665"/>
          </a:xfrm>
          <a:prstGeom prst="rect">
            <a:avLst/>
          </a:prstGeom>
          <a:noFill/>
        </p:spPr>
        <p:txBody>
          <a:bodyPr wrap="square" rtlCol="0">
            <a:spAutoFit/>
          </a:bodyPr>
          <a:lstStyle/>
          <a:p>
            <a:pPr algn="ctr"/>
            <a:r>
              <a:rPr lang="en-US" sz="1200" b="1" dirty="0">
                <a:latin typeface="Century Gothic" panose="020B0502020202020204" pitchFamily="34" charset="0"/>
              </a:rPr>
              <a:t>(This is the  speaker’s name)</a:t>
            </a:r>
          </a:p>
        </p:txBody>
      </p:sp>
      <p:pic>
        <p:nvPicPr>
          <p:cNvPr id="5" name="Picture 4">
            <a:extLst>
              <a:ext uri="{FF2B5EF4-FFF2-40B4-BE49-F238E27FC236}">
                <a16:creationId xmlns:a16="http://schemas.microsoft.com/office/drawing/2014/main" id="{B29C400D-8CDF-4E9D-A94D-F5CA7A6AE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138859" flipH="1">
            <a:off x="2263503" y="3608311"/>
            <a:ext cx="907620" cy="683264"/>
          </a:xfrm>
          <a:prstGeom prst="rect">
            <a:avLst/>
          </a:prstGeom>
        </p:spPr>
      </p:pic>
      <p:sp>
        <p:nvSpPr>
          <p:cNvPr id="4" name="TextBox 3">
            <a:extLst>
              <a:ext uri="{FF2B5EF4-FFF2-40B4-BE49-F238E27FC236}">
                <a16:creationId xmlns:a16="http://schemas.microsoft.com/office/drawing/2014/main" id="{6DC5E0A3-C015-4A72-8479-3433A2649E71}"/>
              </a:ext>
            </a:extLst>
          </p:cNvPr>
          <p:cNvSpPr txBox="1"/>
          <p:nvPr/>
        </p:nvSpPr>
        <p:spPr>
          <a:xfrm>
            <a:off x="390077" y="201376"/>
            <a:ext cx="3759892" cy="76944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4400" dirty="0">
                <a:latin typeface="Century Gothic" panose="020B0502020202020204" pitchFamily="34" charset="0"/>
              </a:rPr>
              <a:t>Title Here</a:t>
            </a:r>
          </a:p>
        </p:txBody>
      </p:sp>
      <p:sp>
        <p:nvSpPr>
          <p:cNvPr id="16" name="TextBox 15">
            <a:extLst>
              <a:ext uri="{FF2B5EF4-FFF2-40B4-BE49-F238E27FC236}">
                <a16:creationId xmlns:a16="http://schemas.microsoft.com/office/drawing/2014/main" id="{F3C9069A-E499-4BBD-80D7-398C04CE10F3}"/>
              </a:ext>
            </a:extLst>
          </p:cNvPr>
          <p:cNvSpPr txBox="1"/>
          <p:nvPr/>
        </p:nvSpPr>
        <p:spPr>
          <a:xfrm>
            <a:off x="390076" y="1914920"/>
            <a:ext cx="5669079" cy="1200329"/>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b="1" dirty="0">
                <a:latin typeface="Century Gothic" panose="020B0502020202020204" pitchFamily="34" charset="0"/>
              </a:rPr>
              <a:t>Quotes here.</a:t>
            </a:r>
          </a:p>
          <a:p>
            <a:pPr algn="ctr"/>
            <a:endParaRPr lang="en-US" dirty="0">
              <a:latin typeface="Century Gothic" panose="020B0502020202020204" pitchFamily="34" charset="0"/>
            </a:endParaRPr>
          </a:p>
          <a:p>
            <a:pPr algn="ctr"/>
            <a:r>
              <a:rPr lang="en-US" dirty="0">
                <a:latin typeface="Century Gothic" panose="020B0502020202020204" pitchFamily="34" charset="0"/>
              </a:rPr>
              <a:t>(Be sure to double-space your quotes to give students room to write above them)</a:t>
            </a:r>
          </a:p>
        </p:txBody>
      </p:sp>
      <p:sp>
        <p:nvSpPr>
          <p:cNvPr id="17" name="TextBox 16">
            <a:extLst>
              <a:ext uri="{FF2B5EF4-FFF2-40B4-BE49-F238E27FC236}">
                <a16:creationId xmlns:a16="http://schemas.microsoft.com/office/drawing/2014/main" id="{10BE3659-D6B9-41AC-82DB-E39C3B89DA96}"/>
              </a:ext>
            </a:extLst>
          </p:cNvPr>
          <p:cNvSpPr txBox="1"/>
          <p:nvPr/>
        </p:nvSpPr>
        <p:spPr>
          <a:xfrm>
            <a:off x="1184538" y="4733768"/>
            <a:ext cx="4653553"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latin typeface="Century Gothic" panose="020B0502020202020204" pitchFamily="34" charset="0"/>
              </a:rPr>
              <a:t>Make sure to edit your starting letter. </a:t>
            </a:r>
            <a:r>
              <a:rPr lang="en-US" dirty="0">
                <a:latin typeface="Century Gothic" panose="020B0502020202020204" pitchFamily="34" charset="0"/>
                <a:sym typeface="Wingdings" panose="05000000000000000000" pitchFamily="2" charset="2"/>
              </a:rPr>
              <a:t></a:t>
            </a:r>
            <a:endParaRPr lang="en-US" dirty="0">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6A19F44A-492B-413D-B15D-A459EF379DC4}"/>
              </a:ext>
            </a:extLst>
          </p:cNvPr>
          <p:cNvCxnSpPr/>
          <p:nvPr/>
        </p:nvCxnSpPr>
        <p:spPr>
          <a:xfrm flipV="1">
            <a:off x="4982525" y="3687745"/>
            <a:ext cx="1321979" cy="10460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D839D231-B7E2-4A39-B971-2B04EF77C678}"/>
              </a:ext>
            </a:extLst>
          </p:cNvPr>
          <p:cNvCxnSpPr>
            <a:cxnSpLocks/>
          </p:cNvCxnSpPr>
          <p:nvPr/>
        </p:nvCxnSpPr>
        <p:spPr>
          <a:xfrm>
            <a:off x="5122101" y="5120761"/>
            <a:ext cx="1959812" cy="48309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66631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C294E6-9F9E-4201-889D-95FB5E7E2F41}"/>
              </a:ext>
            </a:extLst>
          </p:cNvPr>
          <p:cNvSpPr/>
          <p:nvPr/>
        </p:nvSpPr>
        <p:spPr>
          <a:xfrm>
            <a:off x="18288" y="18288"/>
            <a:ext cx="7735824" cy="10021824"/>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0E739B89-247C-4F20-85D2-F59185EAD466}"/>
              </a:ext>
            </a:extLst>
          </p:cNvPr>
          <p:cNvGraphicFramePr>
            <a:graphicFrameLocks noGrp="1"/>
          </p:cNvGraphicFramePr>
          <p:nvPr>
            <p:extLst/>
          </p:nvPr>
        </p:nvGraphicFramePr>
        <p:xfrm>
          <a:off x="159641" y="403677"/>
          <a:ext cx="7453119" cy="9411702"/>
        </p:xfrm>
        <a:graphic>
          <a:graphicData uri="http://schemas.openxmlformats.org/drawingml/2006/table">
            <a:tbl>
              <a:tblPr firstRow="1" bandRow="1">
                <a:tableStyleId>{5940675A-B579-460E-94D1-54222C63F5DA}</a:tableStyleId>
              </a:tblPr>
              <a:tblGrid>
                <a:gridCol w="2484373">
                  <a:extLst>
                    <a:ext uri="{9D8B030D-6E8A-4147-A177-3AD203B41FA5}">
                      <a16:colId xmlns:a16="http://schemas.microsoft.com/office/drawing/2014/main" val="2693056751"/>
                    </a:ext>
                  </a:extLst>
                </a:gridCol>
                <a:gridCol w="2484373">
                  <a:extLst>
                    <a:ext uri="{9D8B030D-6E8A-4147-A177-3AD203B41FA5}">
                      <a16:colId xmlns:a16="http://schemas.microsoft.com/office/drawing/2014/main" val="2768431755"/>
                    </a:ext>
                  </a:extLst>
                </a:gridCol>
                <a:gridCol w="2484373">
                  <a:extLst>
                    <a:ext uri="{9D8B030D-6E8A-4147-A177-3AD203B41FA5}">
                      <a16:colId xmlns:a16="http://schemas.microsoft.com/office/drawing/2014/main" val="4163349053"/>
                    </a:ext>
                  </a:extLst>
                </a:gridCol>
              </a:tblGrid>
              <a:tr h="1568617">
                <a:tc>
                  <a:txBody>
                    <a:bodyPr/>
                    <a:lstStyle/>
                    <a:p>
                      <a:pPr algn="ctr"/>
                      <a:r>
                        <a:rPr lang="en-US" sz="1000" dirty="0">
                          <a:latin typeface="Century Gothic" panose="020B0502020202020204" pitchFamily="34" charset="0"/>
                        </a:rPr>
                        <a:t>The most common </a:t>
                      </a:r>
                      <a:br>
                        <a:rPr lang="en-US" sz="1000" dirty="0">
                          <a:latin typeface="Century Gothic" panose="020B0502020202020204" pitchFamily="34" charset="0"/>
                        </a:rPr>
                      </a:br>
                      <a:r>
                        <a:rPr lang="en-US" sz="1000" dirty="0">
                          <a:latin typeface="Century Gothic" panose="020B0502020202020204" pitchFamily="34" charset="0"/>
                        </a:rPr>
                        <a:t>three-letter words are </a:t>
                      </a:r>
                      <a:br>
                        <a:rPr lang="en-US" sz="1000" dirty="0">
                          <a:latin typeface="Century Gothic" panose="020B0502020202020204" pitchFamily="34" charset="0"/>
                        </a:rPr>
                      </a:br>
                      <a:r>
                        <a:rPr lang="en-US" sz="1000" dirty="0">
                          <a:latin typeface="Century Gothic" panose="020B0502020202020204" pitchFamily="34" charset="0"/>
                        </a:rPr>
                        <a:t>AND </a:t>
                      </a:r>
                      <a:r>
                        <a:rPr lang="en-US" sz="1000" dirty="0" err="1">
                          <a:latin typeface="Century Gothic" panose="020B0502020202020204" pitchFamily="34" charset="0"/>
                        </a:rPr>
                        <a:t>and</a:t>
                      </a:r>
                      <a:r>
                        <a:rPr lang="en-US" sz="1000" dirty="0">
                          <a:latin typeface="Century Gothic" panose="020B0502020202020204" pitchFamily="34" charset="0"/>
                        </a:rPr>
                        <a:t> THE. Where </a:t>
                      </a:r>
                      <a:br>
                        <a:rPr lang="en-US" sz="1000" dirty="0">
                          <a:latin typeface="Century Gothic" panose="020B0502020202020204" pitchFamily="34" charset="0"/>
                        </a:rPr>
                      </a:br>
                      <a:r>
                        <a:rPr lang="en-US" sz="1000" dirty="0">
                          <a:latin typeface="Century Gothic" panose="020B0502020202020204" pitchFamily="34" charset="0"/>
                        </a:rPr>
                        <a:t>might these words appear</a:t>
                      </a:r>
                      <a:br>
                        <a:rPr lang="en-US" sz="1000" dirty="0">
                          <a:latin typeface="Century Gothic" panose="020B0502020202020204" pitchFamily="34" charset="0"/>
                        </a:rPr>
                      </a:br>
                      <a:r>
                        <a:rPr lang="en-US" sz="1000" dirty="0">
                          <a:latin typeface="Century Gothic" panose="020B0502020202020204" pitchFamily="34" charset="0"/>
                        </a:rPr>
                        <a:t> in the puzzle? Circle them </a:t>
                      </a:r>
                      <a:br>
                        <a:rPr lang="en-US" sz="1000" dirty="0">
                          <a:latin typeface="Century Gothic" panose="020B0502020202020204" pitchFamily="34" charset="0"/>
                        </a:rPr>
                      </a:br>
                      <a:r>
                        <a:rPr lang="en-US" sz="1000" dirty="0">
                          <a:latin typeface="Century Gothic" panose="020B0502020202020204" pitchFamily="34" charset="0"/>
                        </a:rPr>
                        <a:t>lightly with a pencil.</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In the last quote, </a:t>
                      </a:r>
                      <a:br>
                        <a:rPr lang="en-US" sz="1000" dirty="0">
                          <a:latin typeface="Century Gothic" panose="020B0502020202020204" pitchFamily="34" charset="0"/>
                        </a:rPr>
                      </a:br>
                      <a:r>
                        <a:rPr lang="en-US" sz="1000" dirty="0">
                          <a:latin typeface="Century Gothic" panose="020B0502020202020204" pitchFamily="34" charset="0"/>
                        </a:rPr>
                        <a:t>this phrase appears: </a:t>
                      </a:r>
                    </a:p>
                    <a:p>
                      <a:pPr algn="ctr"/>
                      <a:r>
                        <a:rPr lang="en-US" sz="1200" dirty="0">
                          <a:latin typeface="KG Sorry Not Sorry" panose="02000506000000020004" pitchFamily="2" charset="0"/>
                        </a:rPr>
                        <a:t>grfh vEt </a:t>
                      </a:r>
                      <a:r>
                        <a:rPr lang="en-US" sz="1200" u="sng" dirty="0">
                          <a:latin typeface="KG Sorry Not Sorry" panose="02000506000000020004" pitchFamily="2" charset="0"/>
                        </a:rPr>
                        <a:t>grfh</a:t>
                      </a:r>
                      <a:r>
                        <a:rPr lang="en-US" sz="1200" dirty="0">
                          <a:latin typeface="KG Sorry Not Sorry" panose="02000506000000020004" pitchFamily="2" charset="0"/>
                        </a:rPr>
                        <a:t> vEt grfh</a:t>
                      </a:r>
                      <a:endParaRPr lang="en-US" sz="1000" dirty="0">
                        <a:latin typeface="KG Sorry Not Sorry" panose="02000506000000020004" pitchFamily="2" charset="0"/>
                      </a:endParaRPr>
                    </a:p>
                    <a:p>
                      <a:pPr algn="ctr"/>
                      <a:r>
                        <a:rPr lang="en-US" sz="1000" dirty="0">
                          <a:latin typeface="Century Gothic" panose="020B0502020202020204" pitchFamily="34" charset="0"/>
                        </a:rPr>
                        <a:t>This is two words, repeated. What phrase can you think of that follows this repetitive structure?</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One of the quotes is </a:t>
                      </a:r>
                    </a:p>
                    <a:p>
                      <a:pPr algn="ctr"/>
                      <a:r>
                        <a:rPr lang="en-US" sz="1000" dirty="0">
                          <a:latin typeface="Century Gothic" panose="020B0502020202020204" pitchFamily="34" charset="0"/>
                        </a:rPr>
                        <a:t>from former Destiny’s Child </a:t>
                      </a:r>
                    </a:p>
                    <a:p>
                      <a:pPr algn="ctr"/>
                      <a:r>
                        <a:rPr lang="en-US" sz="1000" dirty="0">
                          <a:latin typeface="Century Gothic" panose="020B0502020202020204" pitchFamily="34" charset="0"/>
                        </a:rPr>
                        <a:t>star and worldwide </a:t>
                      </a:r>
                    </a:p>
                    <a:p>
                      <a:pPr algn="ctr"/>
                      <a:r>
                        <a:rPr lang="en-US" sz="1000" dirty="0">
                          <a:latin typeface="Century Gothic" panose="020B0502020202020204" pitchFamily="34" charset="0"/>
                        </a:rPr>
                        <a:t>pop sensation.</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9369717"/>
                  </a:ext>
                </a:extLst>
              </a:tr>
              <a:tr h="1568617">
                <a:tc>
                  <a:txBody>
                    <a:bodyPr/>
                    <a:lstStyle/>
                    <a:p>
                      <a:pPr algn="ctr"/>
                      <a:r>
                        <a:rPr lang="en-US" sz="1000" dirty="0">
                          <a:latin typeface="Century Gothic" panose="020B0502020202020204" pitchFamily="34" charset="0"/>
                        </a:rPr>
                        <a:t>The most common </a:t>
                      </a:r>
                      <a:br>
                        <a:rPr lang="en-US" sz="1000" dirty="0">
                          <a:latin typeface="Century Gothic" panose="020B0502020202020204" pitchFamily="34" charset="0"/>
                        </a:rPr>
                      </a:br>
                      <a:r>
                        <a:rPr lang="en-US" sz="1000" dirty="0">
                          <a:latin typeface="Century Gothic" panose="020B0502020202020204" pitchFamily="34" charset="0"/>
                        </a:rPr>
                        <a:t>three-letter words are </a:t>
                      </a:r>
                      <a:br>
                        <a:rPr lang="en-US" sz="1000" dirty="0">
                          <a:latin typeface="Century Gothic" panose="020B0502020202020204" pitchFamily="34" charset="0"/>
                        </a:rPr>
                      </a:br>
                      <a:r>
                        <a:rPr lang="en-US" sz="1000" dirty="0">
                          <a:latin typeface="Century Gothic" panose="020B0502020202020204" pitchFamily="34" charset="0"/>
                        </a:rPr>
                        <a:t>AND </a:t>
                      </a:r>
                      <a:r>
                        <a:rPr lang="en-US" sz="1000" dirty="0" err="1">
                          <a:latin typeface="Century Gothic" panose="020B0502020202020204" pitchFamily="34" charset="0"/>
                        </a:rPr>
                        <a:t>and</a:t>
                      </a:r>
                      <a:r>
                        <a:rPr lang="en-US" sz="1000" dirty="0">
                          <a:latin typeface="Century Gothic" panose="020B0502020202020204" pitchFamily="34" charset="0"/>
                        </a:rPr>
                        <a:t> THE. Where </a:t>
                      </a:r>
                      <a:br>
                        <a:rPr lang="en-US" sz="1000" dirty="0">
                          <a:latin typeface="Century Gothic" panose="020B0502020202020204" pitchFamily="34" charset="0"/>
                        </a:rPr>
                      </a:br>
                      <a:r>
                        <a:rPr lang="en-US" sz="1000" dirty="0">
                          <a:latin typeface="Century Gothic" panose="020B0502020202020204" pitchFamily="34" charset="0"/>
                        </a:rPr>
                        <a:t>might these words appear</a:t>
                      </a:r>
                      <a:br>
                        <a:rPr lang="en-US" sz="1000" dirty="0">
                          <a:latin typeface="Century Gothic" panose="020B0502020202020204" pitchFamily="34" charset="0"/>
                        </a:rPr>
                      </a:br>
                      <a:r>
                        <a:rPr lang="en-US" sz="1000" dirty="0">
                          <a:latin typeface="Century Gothic" panose="020B0502020202020204" pitchFamily="34" charset="0"/>
                        </a:rPr>
                        <a:t> in the puzzle? Circle them </a:t>
                      </a:r>
                      <a:br>
                        <a:rPr lang="en-US" sz="1000" dirty="0">
                          <a:latin typeface="Century Gothic" panose="020B0502020202020204" pitchFamily="34" charset="0"/>
                        </a:rPr>
                      </a:br>
                      <a:r>
                        <a:rPr lang="en-US" sz="1000" dirty="0">
                          <a:latin typeface="Century Gothic" panose="020B0502020202020204" pitchFamily="34" charset="0"/>
                        </a:rPr>
                        <a:t>lightly with a pencil.</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In the last quote, </a:t>
                      </a:r>
                      <a:br>
                        <a:rPr lang="en-US" sz="1000" dirty="0">
                          <a:latin typeface="Century Gothic" panose="020B0502020202020204" pitchFamily="34" charset="0"/>
                        </a:rPr>
                      </a:br>
                      <a:r>
                        <a:rPr lang="en-US" sz="1000" dirty="0">
                          <a:latin typeface="Century Gothic" panose="020B0502020202020204" pitchFamily="34" charset="0"/>
                        </a:rPr>
                        <a:t>this phrase appears: </a:t>
                      </a:r>
                    </a:p>
                    <a:p>
                      <a:pPr algn="ctr"/>
                      <a:r>
                        <a:rPr lang="en-US" sz="1200" dirty="0">
                          <a:latin typeface="KG Sorry Not Sorry" panose="02000506000000020004" pitchFamily="2" charset="0"/>
                        </a:rPr>
                        <a:t>grfh vEt </a:t>
                      </a:r>
                      <a:r>
                        <a:rPr lang="en-US" sz="1200" u="sng" dirty="0">
                          <a:latin typeface="KG Sorry Not Sorry" panose="02000506000000020004" pitchFamily="2" charset="0"/>
                        </a:rPr>
                        <a:t>grfh</a:t>
                      </a:r>
                      <a:r>
                        <a:rPr lang="en-US" sz="1200" dirty="0">
                          <a:latin typeface="KG Sorry Not Sorry" panose="02000506000000020004" pitchFamily="2" charset="0"/>
                        </a:rPr>
                        <a:t> vEt grfh</a:t>
                      </a:r>
                      <a:endParaRPr lang="en-US" sz="1000" dirty="0">
                        <a:latin typeface="KG Sorry Not Sorry" panose="02000506000000020004" pitchFamily="2" charset="0"/>
                      </a:endParaRPr>
                    </a:p>
                    <a:p>
                      <a:pPr algn="ctr"/>
                      <a:r>
                        <a:rPr lang="en-US" sz="1000" dirty="0">
                          <a:latin typeface="Century Gothic" panose="020B0502020202020204" pitchFamily="34" charset="0"/>
                        </a:rPr>
                        <a:t>This is two words, repeated. What phrase can you think of that follows this repetitive structure?</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One of the quotes is </a:t>
                      </a:r>
                    </a:p>
                    <a:p>
                      <a:pPr algn="ctr"/>
                      <a:r>
                        <a:rPr lang="en-US" sz="1000" dirty="0">
                          <a:latin typeface="Century Gothic" panose="020B0502020202020204" pitchFamily="34" charset="0"/>
                        </a:rPr>
                        <a:t>from former Destiny’s Child </a:t>
                      </a:r>
                    </a:p>
                    <a:p>
                      <a:pPr algn="ctr"/>
                      <a:r>
                        <a:rPr lang="en-US" sz="1000" dirty="0">
                          <a:latin typeface="Century Gothic" panose="020B0502020202020204" pitchFamily="34" charset="0"/>
                        </a:rPr>
                        <a:t>star and worldwide </a:t>
                      </a:r>
                    </a:p>
                    <a:p>
                      <a:pPr algn="ctr"/>
                      <a:r>
                        <a:rPr lang="en-US" sz="1000" dirty="0">
                          <a:latin typeface="Century Gothic" panose="020B0502020202020204" pitchFamily="34" charset="0"/>
                        </a:rPr>
                        <a:t>pop sensation.</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9518286"/>
                  </a:ext>
                </a:extLst>
              </a:tr>
              <a:tr h="1568617">
                <a:tc>
                  <a:txBody>
                    <a:bodyPr/>
                    <a:lstStyle/>
                    <a:p>
                      <a:pPr algn="ctr"/>
                      <a:r>
                        <a:rPr lang="en-US" sz="1000" dirty="0">
                          <a:latin typeface="Century Gothic" panose="020B0502020202020204" pitchFamily="34" charset="0"/>
                        </a:rPr>
                        <a:t>The most common </a:t>
                      </a:r>
                      <a:br>
                        <a:rPr lang="en-US" sz="1000" dirty="0">
                          <a:latin typeface="Century Gothic" panose="020B0502020202020204" pitchFamily="34" charset="0"/>
                        </a:rPr>
                      </a:br>
                      <a:r>
                        <a:rPr lang="en-US" sz="1000" dirty="0">
                          <a:latin typeface="Century Gothic" panose="020B0502020202020204" pitchFamily="34" charset="0"/>
                        </a:rPr>
                        <a:t>three-letter words are </a:t>
                      </a:r>
                      <a:br>
                        <a:rPr lang="en-US" sz="1000" dirty="0">
                          <a:latin typeface="Century Gothic" panose="020B0502020202020204" pitchFamily="34" charset="0"/>
                        </a:rPr>
                      </a:br>
                      <a:r>
                        <a:rPr lang="en-US" sz="1000" dirty="0">
                          <a:latin typeface="Century Gothic" panose="020B0502020202020204" pitchFamily="34" charset="0"/>
                        </a:rPr>
                        <a:t>AND </a:t>
                      </a:r>
                      <a:r>
                        <a:rPr lang="en-US" sz="1000" dirty="0" err="1">
                          <a:latin typeface="Century Gothic" panose="020B0502020202020204" pitchFamily="34" charset="0"/>
                        </a:rPr>
                        <a:t>and</a:t>
                      </a:r>
                      <a:r>
                        <a:rPr lang="en-US" sz="1000" dirty="0">
                          <a:latin typeface="Century Gothic" panose="020B0502020202020204" pitchFamily="34" charset="0"/>
                        </a:rPr>
                        <a:t> THE. Where </a:t>
                      </a:r>
                      <a:br>
                        <a:rPr lang="en-US" sz="1000" dirty="0">
                          <a:latin typeface="Century Gothic" panose="020B0502020202020204" pitchFamily="34" charset="0"/>
                        </a:rPr>
                      </a:br>
                      <a:r>
                        <a:rPr lang="en-US" sz="1000" dirty="0">
                          <a:latin typeface="Century Gothic" panose="020B0502020202020204" pitchFamily="34" charset="0"/>
                        </a:rPr>
                        <a:t>might these words appear</a:t>
                      </a:r>
                      <a:br>
                        <a:rPr lang="en-US" sz="1000" dirty="0">
                          <a:latin typeface="Century Gothic" panose="020B0502020202020204" pitchFamily="34" charset="0"/>
                        </a:rPr>
                      </a:br>
                      <a:r>
                        <a:rPr lang="en-US" sz="1000" dirty="0">
                          <a:latin typeface="Century Gothic" panose="020B0502020202020204" pitchFamily="34" charset="0"/>
                        </a:rPr>
                        <a:t> in the puzzle? Circle them </a:t>
                      </a:r>
                      <a:br>
                        <a:rPr lang="en-US" sz="1000" dirty="0">
                          <a:latin typeface="Century Gothic" panose="020B0502020202020204" pitchFamily="34" charset="0"/>
                        </a:rPr>
                      </a:br>
                      <a:r>
                        <a:rPr lang="en-US" sz="1000" dirty="0">
                          <a:latin typeface="Century Gothic" panose="020B0502020202020204" pitchFamily="34" charset="0"/>
                        </a:rPr>
                        <a:t>lightly with a pencil.</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In the last quote, </a:t>
                      </a:r>
                      <a:br>
                        <a:rPr lang="en-US" sz="1000" dirty="0">
                          <a:latin typeface="Century Gothic" panose="020B0502020202020204" pitchFamily="34" charset="0"/>
                        </a:rPr>
                      </a:br>
                      <a:r>
                        <a:rPr lang="en-US" sz="1000" dirty="0">
                          <a:latin typeface="Century Gothic" panose="020B0502020202020204" pitchFamily="34" charset="0"/>
                        </a:rPr>
                        <a:t>this phrase appears: </a:t>
                      </a:r>
                    </a:p>
                    <a:p>
                      <a:pPr algn="ctr"/>
                      <a:r>
                        <a:rPr lang="en-US" sz="1200" dirty="0">
                          <a:latin typeface="KG Sorry Not Sorry" panose="02000506000000020004" pitchFamily="2" charset="0"/>
                        </a:rPr>
                        <a:t>grfh vEt </a:t>
                      </a:r>
                      <a:r>
                        <a:rPr lang="en-US" sz="1200" u="sng" dirty="0">
                          <a:latin typeface="KG Sorry Not Sorry" panose="02000506000000020004" pitchFamily="2" charset="0"/>
                        </a:rPr>
                        <a:t>grfh</a:t>
                      </a:r>
                      <a:r>
                        <a:rPr lang="en-US" sz="1200" dirty="0">
                          <a:latin typeface="KG Sorry Not Sorry" panose="02000506000000020004" pitchFamily="2" charset="0"/>
                        </a:rPr>
                        <a:t> vEt grfh</a:t>
                      </a:r>
                      <a:endParaRPr lang="en-US" sz="1000" dirty="0">
                        <a:latin typeface="KG Sorry Not Sorry" panose="02000506000000020004" pitchFamily="2" charset="0"/>
                      </a:endParaRPr>
                    </a:p>
                    <a:p>
                      <a:pPr algn="ctr"/>
                      <a:r>
                        <a:rPr lang="en-US" sz="1000" dirty="0">
                          <a:latin typeface="Century Gothic" panose="020B0502020202020204" pitchFamily="34" charset="0"/>
                        </a:rPr>
                        <a:t>This is two words, repeated. What phrase can you think of that follows this repetitive structure?</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One of the quotes is </a:t>
                      </a:r>
                    </a:p>
                    <a:p>
                      <a:pPr algn="ctr"/>
                      <a:r>
                        <a:rPr lang="en-US" sz="1000" dirty="0">
                          <a:latin typeface="Century Gothic" panose="020B0502020202020204" pitchFamily="34" charset="0"/>
                        </a:rPr>
                        <a:t>from former Destiny’s Child </a:t>
                      </a:r>
                    </a:p>
                    <a:p>
                      <a:pPr algn="ctr"/>
                      <a:r>
                        <a:rPr lang="en-US" sz="1000" dirty="0">
                          <a:latin typeface="Century Gothic" panose="020B0502020202020204" pitchFamily="34" charset="0"/>
                        </a:rPr>
                        <a:t>star and worldwide </a:t>
                      </a:r>
                    </a:p>
                    <a:p>
                      <a:pPr algn="ctr"/>
                      <a:r>
                        <a:rPr lang="en-US" sz="1000" dirty="0">
                          <a:latin typeface="Century Gothic" panose="020B0502020202020204" pitchFamily="34" charset="0"/>
                        </a:rPr>
                        <a:t>pop sensation.</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3741625"/>
                  </a:ext>
                </a:extLst>
              </a:tr>
              <a:tr h="1568617">
                <a:tc>
                  <a:txBody>
                    <a:bodyPr/>
                    <a:lstStyle/>
                    <a:p>
                      <a:pPr algn="ctr"/>
                      <a:r>
                        <a:rPr lang="en-US" sz="1000" dirty="0">
                          <a:latin typeface="Century Gothic" panose="020B0502020202020204" pitchFamily="34" charset="0"/>
                        </a:rPr>
                        <a:t>The most common </a:t>
                      </a:r>
                      <a:br>
                        <a:rPr lang="en-US" sz="1000" dirty="0">
                          <a:latin typeface="Century Gothic" panose="020B0502020202020204" pitchFamily="34" charset="0"/>
                        </a:rPr>
                      </a:br>
                      <a:r>
                        <a:rPr lang="en-US" sz="1000" dirty="0">
                          <a:latin typeface="Century Gothic" panose="020B0502020202020204" pitchFamily="34" charset="0"/>
                        </a:rPr>
                        <a:t>three-letter words are </a:t>
                      </a:r>
                      <a:br>
                        <a:rPr lang="en-US" sz="1000" dirty="0">
                          <a:latin typeface="Century Gothic" panose="020B0502020202020204" pitchFamily="34" charset="0"/>
                        </a:rPr>
                      </a:br>
                      <a:r>
                        <a:rPr lang="en-US" sz="1000" dirty="0">
                          <a:latin typeface="Century Gothic" panose="020B0502020202020204" pitchFamily="34" charset="0"/>
                        </a:rPr>
                        <a:t>AND </a:t>
                      </a:r>
                      <a:r>
                        <a:rPr lang="en-US" sz="1000" dirty="0" err="1">
                          <a:latin typeface="Century Gothic" panose="020B0502020202020204" pitchFamily="34" charset="0"/>
                        </a:rPr>
                        <a:t>and</a:t>
                      </a:r>
                      <a:r>
                        <a:rPr lang="en-US" sz="1000" dirty="0">
                          <a:latin typeface="Century Gothic" panose="020B0502020202020204" pitchFamily="34" charset="0"/>
                        </a:rPr>
                        <a:t> THE. Where </a:t>
                      </a:r>
                      <a:br>
                        <a:rPr lang="en-US" sz="1000" dirty="0">
                          <a:latin typeface="Century Gothic" panose="020B0502020202020204" pitchFamily="34" charset="0"/>
                        </a:rPr>
                      </a:br>
                      <a:r>
                        <a:rPr lang="en-US" sz="1000" dirty="0">
                          <a:latin typeface="Century Gothic" panose="020B0502020202020204" pitchFamily="34" charset="0"/>
                        </a:rPr>
                        <a:t>might these words appear</a:t>
                      </a:r>
                      <a:br>
                        <a:rPr lang="en-US" sz="1000" dirty="0">
                          <a:latin typeface="Century Gothic" panose="020B0502020202020204" pitchFamily="34" charset="0"/>
                        </a:rPr>
                      </a:br>
                      <a:r>
                        <a:rPr lang="en-US" sz="1000" dirty="0">
                          <a:latin typeface="Century Gothic" panose="020B0502020202020204" pitchFamily="34" charset="0"/>
                        </a:rPr>
                        <a:t> in the puzzle? Circle them </a:t>
                      </a:r>
                      <a:br>
                        <a:rPr lang="en-US" sz="1000" dirty="0">
                          <a:latin typeface="Century Gothic" panose="020B0502020202020204" pitchFamily="34" charset="0"/>
                        </a:rPr>
                      </a:br>
                      <a:r>
                        <a:rPr lang="en-US" sz="1000" dirty="0">
                          <a:latin typeface="Century Gothic" panose="020B0502020202020204" pitchFamily="34" charset="0"/>
                        </a:rPr>
                        <a:t>lightly with a pencil.</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In the last quote, </a:t>
                      </a:r>
                      <a:br>
                        <a:rPr lang="en-US" sz="1000" dirty="0">
                          <a:latin typeface="Century Gothic" panose="020B0502020202020204" pitchFamily="34" charset="0"/>
                        </a:rPr>
                      </a:br>
                      <a:r>
                        <a:rPr lang="en-US" sz="1000" dirty="0">
                          <a:latin typeface="Century Gothic" panose="020B0502020202020204" pitchFamily="34" charset="0"/>
                        </a:rPr>
                        <a:t>this phrase appears: </a:t>
                      </a:r>
                    </a:p>
                    <a:p>
                      <a:pPr algn="ctr"/>
                      <a:r>
                        <a:rPr lang="en-US" sz="1200" dirty="0">
                          <a:latin typeface="KG Sorry Not Sorry" panose="02000506000000020004" pitchFamily="2" charset="0"/>
                        </a:rPr>
                        <a:t>grfh vEt </a:t>
                      </a:r>
                      <a:r>
                        <a:rPr lang="en-US" sz="1200" u="sng" dirty="0">
                          <a:latin typeface="KG Sorry Not Sorry" panose="02000506000000020004" pitchFamily="2" charset="0"/>
                        </a:rPr>
                        <a:t>grfh</a:t>
                      </a:r>
                      <a:r>
                        <a:rPr lang="en-US" sz="1200" dirty="0">
                          <a:latin typeface="KG Sorry Not Sorry" panose="02000506000000020004" pitchFamily="2" charset="0"/>
                        </a:rPr>
                        <a:t> vEt grfh</a:t>
                      </a:r>
                      <a:endParaRPr lang="en-US" sz="1000" dirty="0">
                        <a:latin typeface="KG Sorry Not Sorry" panose="02000506000000020004" pitchFamily="2" charset="0"/>
                      </a:endParaRPr>
                    </a:p>
                    <a:p>
                      <a:pPr algn="ctr"/>
                      <a:r>
                        <a:rPr lang="en-US" sz="1000" dirty="0">
                          <a:latin typeface="Century Gothic" panose="020B0502020202020204" pitchFamily="34" charset="0"/>
                        </a:rPr>
                        <a:t>This is two words, repeated. What phrase can you think of that follows this repetitive structure?</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One of the quotes is </a:t>
                      </a:r>
                    </a:p>
                    <a:p>
                      <a:pPr algn="ctr"/>
                      <a:r>
                        <a:rPr lang="en-US" sz="1000" dirty="0">
                          <a:latin typeface="Century Gothic" panose="020B0502020202020204" pitchFamily="34" charset="0"/>
                        </a:rPr>
                        <a:t>from former Destiny’s Child </a:t>
                      </a:r>
                    </a:p>
                    <a:p>
                      <a:pPr algn="ctr"/>
                      <a:r>
                        <a:rPr lang="en-US" sz="1000" dirty="0">
                          <a:latin typeface="Century Gothic" panose="020B0502020202020204" pitchFamily="34" charset="0"/>
                        </a:rPr>
                        <a:t>star and worldwide </a:t>
                      </a:r>
                    </a:p>
                    <a:p>
                      <a:pPr algn="ctr"/>
                      <a:r>
                        <a:rPr lang="en-US" sz="1000" dirty="0">
                          <a:latin typeface="Century Gothic" panose="020B0502020202020204" pitchFamily="34" charset="0"/>
                        </a:rPr>
                        <a:t>pop sensation.</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7363548"/>
                  </a:ext>
                </a:extLst>
              </a:tr>
              <a:tr h="1568617">
                <a:tc>
                  <a:txBody>
                    <a:bodyPr/>
                    <a:lstStyle/>
                    <a:p>
                      <a:pPr algn="ctr"/>
                      <a:r>
                        <a:rPr lang="en-US" sz="1000" dirty="0">
                          <a:latin typeface="Century Gothic" panose="020B0502020202020204" pitchFamily="34" charset="0"/>
                        </a:rPr>
                        <a:t>The most common </a:t>
                      </a:r>
                      <a:br>
                        <a:rPr lang="en-US" sz="1000" dirty="0">
                          <a:latin typeface="Century Gothic" panose="020B0502020202020204" pitchFamily="34" charset="0"/>
                        </a:rPr>
                      </a:br>
                      <a:r>
                        <a:rPr lang="en-US" sz="1000" dirty="0">
                          <a:latin typeface="Century Gothic" panose="020B0502020202020204" pitchFamily="34" charset="0"/>
                        </a:rPr>
                        <a:t>three-letter words are </a:t>
                      </a:r>
                      <a:br>
                        <a:rPr lang="en-US" sz="1000" dirty="0">
                          <a:latin typeface="Century Gothic" panose="020B0502020202020204" pitchFamily="34" charset="0"/>
                        </a:rPr>
                      </a:br>
                      <a:r>
                        <a:rPr lang="en-US" sz="1000" dirty="0">
                          <a:latin typeface="Century Gothic" panose="020B0502020202020204" pitchFamily="34" charset="0"/>
                        </a:rPr>
                        <a:t>AND </a:t>
                      </a:r>
                      <a:r>
                        <a:rPr lang="en-US" sz="1000" dirty="0" err="1">
                          <a:latin typeface="Century Gothic" panose="020B0502020202020204" pitchFamily="34" charset="0"/>
                        </a:rPr>
                        <a:t>and</a:t>
                      </a:r>
                      <a:r>
                        <a:rPr lang="en-US" sz="1000" dirty="0">
                          <a:latin typeface="Century Gothic" panose="020B0502020202020204" pitchFamily="34" charset="0"/>
                        </a:rPr>
                        <a:t> THE. Where </a:t>
                      </a:r>
                      <a:br>
                        <a:rPr lang="en-US" sz="1000" dirty="0">
                          <a:latin typeface="Century Gothic" panose="020B0502020202020204" pitchFamily="34" charset="0"/>
                        </a:rPr>
                      </a:br>
                      <a:r>
                        <a:rPr lang="en-US" sz="1000" dirty="0">
                          <a:latin typeface="Century Gothic" panose="020B0502020202020204" pitchFamily="34" charset="0"/>
                        </a:rPr>
                        <a:t>might these words appear</a:t>
                      </a:r>
                      <a:br>
                        <a:rPr lang="en-US" sz="1000" dirty="0">
                          <a:latin typeface="Century Gothic" panose="020B0502020202020204" pitchFamily="34" charset="0"/>
                        </a:rPr>
                      </a:br>
                      <a:r>
                        <a:rPr lang="en-US" sz="1000" dirty="0">
                          <a:latin typeface="Century Gothic" panose="020B0502020202020204" pitchFamily="34" charset="0"/>
                        </a:rPr>
                        <a:t> in the puzzle? Circle them </a:t>
                      </a:r>
                      <a:br>
                        <a:rPr lang="en-US" sz="1000" dirty="0">
                          <a:latin typeface="Century Gothic" panose="020B0502020202020204" pitchFamily="34" charset="0"/>
                        </a:rPr>
                      </a:br>
                      <a:r>
                        <a:rPr lang="en-US" sz="1000" dirty="0">
                          <a:latin typeface="Century Gothic" panose="020B0502020202020204" pitchFamily="34" charset="0"/>
                        </a:rPr>
                        <a:t>lightly with a pencil.</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In the last quote, </a:t>
                      </a:r>
                      <a:br>
                        <a:rPr lang="en-US" sz="1000" dirty="0">
                          <a:latin typeface="Century Gothic" panose="020B0502020202020204" pitchFamily="34" charset="0"/>
                        </a:rPr>
                      </a:br>
                      <a:r>
                        <a:rPr lang="en-US" sz="1000" dirty="0">
                          <a:latin typeface="Century Gothic" panose="020B0502020202020204" pitchFamily="34" charset="0"/>
                        </a:rPr>
                        <a:t>this phrase appears: </a:t>
                      </a:r>
                    </a:p>
                    <a:p>
                      <a:pPr algn="ctr"/>
                      <a:r>
                        <a:rPr lang="en-US" sz="1200" dirty="0">
                          <a:latin typeface="KG Sorry Not Sorry" panose="02000506000000020004" pitchFamily="2" charset="0"/>
                        </a:rPr>
                        <a:t>grfh vEt </a:t>
                      </a:r>
                      <a:r>
                        <a:rPr lang="en-US" sz="1200" u="sng" dirty="0">
                          <a:latin typeface="KG Sorry Not Sorry" panose="02000506000000020004" pitchFamily="2" charset="0"/>
                        </a:rPr>
                        <a:t>grfh</a:t>
                      </a:r>
                      <a:r>
                        <a:rPr lang="en-US" sz="1200" dirty="0">
                          <a:latin typeface="KG Sorry Not Sorry" panose="02000506000000020004" pitchFamily="2" charset="0"/>
                        </a:rPr>
                        <a:t> vEt grfh</a:t>
                      </a:r>
                      <a:endParaRPr lang="en-US" sz="1000" dirty="0">
                        <a:latin typeface="KG Sorry Not Sorry" panose="02000506000000020004" pitchFamily="2" charset="0"/>
                      </a:endParaRPr>
                    </a:p>
                    <a:p>
                      <a:pPr algn="ctr"/>
                      <a:r>
                        <a:rPr lang="en-US" sz="1000" dirty="0">
                          <a:latin typeface="Century Gothic" panose="020B0502020202020204" pitchFamily="34" charset="0"/>
                        </a:rPr>
                        <a:t>This is two words, repeated. What phrase can you think of that follows this repetitive structure?</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One of the quotes is </a:t>
                      </a:r>
                    </a:p>
                    <a:p>
                      <a:pPr algn="ctr"/>
                      <a:r>
                        <a:rPr lang="en-US" sz="1000" dirty="0">
                          <a:latin typeface="Century Gothic" panose="020B0502020202020204" pitchFamily="34" charset="0"/>
                        </a:rPr>
                        <a:t>from former Destiny’s Child </a:t>
                      </a:r>
                    </a:p>
                    <a:p>
                      <a:pPr algn="ctr"/>
                      <a:r>
                        <a:rPr lang="en-US" sz="1000" dirty="0">
                          <a:latin typeface="Century Gothic" panose="020B0502020202020204" pitchFamily="34" charset="0"/>
                        </a:rPr>
                        <a:t>star and worldwide </a:t>
                      </a:r>
                    </a:p>
                    <a:p>
                      <a:pPr algn="ctr"/>
                      <a:r>
                        <a:rPr lang="en-US" sz="1000" dirty="0">
                          <a:latin typeface="Century Gothic" panose="020B0502020202020204" pitchFamily="34" charset="0"/>
                        </a:rPr>
                        <a:t>pop sensation.</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5885683"/>
                  </a:ext>
                </a:extLst>
              </a:tr>
              <a:tr h="1568617">
                <a:tc>
                  <a:txBody>
                    <a:bodyPr/>
                    <a:lstStyle/>
                    <a:p>
                      <a:pPr algn="ctr"/>
                      <a:r>
                        <a:rPr lang="en-US" sz="1000" dirty="0">
                          <a:latin typeface="Century Gothic" panose="020B0502020202020204" pitchFamily="34" charset="0"/>
                        </a:rPr>
                        <a:t>The most common </a:t>
                      </a:r>
                      <a:br>
                        <a:rPr lang="en-US" sz="1000" dirty="0">
                          <a:latin typeface="Century Gothic" panose="020B0502020202020204" pitchFamily="34" charset="0"/>
                        </a:rPr>
                      </a:br>
                      <a:r>
                        <a:rPr lang="en-US" sz="1000" dirty="0">
                          <a:latin typeface="Century Gothic" panose="020B0502020202020204" pitchFamily="34" charset="0"/>
                        </a:rPr>
                        <a:t>three-letter words are </a:t>
                      </a:r>
                      <a:br>
                        <a:rPr lang="en-US" sz="1000" dirty="0">
                          <a:latin typeface="Century Gothic" panose="020B0502020202020204" pitchFamily="34" charset="0"/>
                        </a:rPr>
                      </a:br>
                      <a:r>
                        <a:rPr lang="en-US" sz="1000" dirty="0">
                          <a:latin typeface="Century Gothic" panose="020B0502020202020204" pitchFamily="34" charset="0"/>
                        </a:rPr>
                        <a:t>AND </a:t>
                      </a:r>
                      <a:r>
                        <a:rPr lang="en-US" sz="1000" dirty="0" err="1">
                          <a:latin typeface="Century Gothic" panose="020B0502020202020204" pitchFamily="34" charset="0"/>
                        </a:rPr>
                        <a:t>and</a:t>
                      </a:r>
                      <a:r>
                        <a:rPr lang="en-US" sz="1000" dirty="0">
                          <a:latin typeface="Century Gothic" panose="020B0502020202020204" pitchFamily="34" charset="0"/>
                        </a:rPr>
                        <a:t> THE. Where </a:t>
                      </a:r>
                      <a:br>
                        <a:rPr lang="en-US" sz="1000" dirty="0">
                          <a:latin typeface="Century Gothic" panose="020B0502020202020204" pitchFamily="34" charset="0"/>
                        </a:rPr>
                      </a:br>
                      <a:r>
                        <a:rPr lang="en-US" sz="1000" dirty="0">
                          <a:latin typeface="Century Gothic" panose="020B0502020202020204" pitchFamily="34" charset="0"/>
                        </a:rPr>
                        <a:t>might these words appear</a:t>
                      </a:r>
                      <a:br>
                        <a:rPr lang="en-US" sz="1000" dirty="0">
                          <a:latin typeface="Century Gothic" panose="020B0502020202020204" pitchFamily="34" charset="0"/>
                        </a:rPr>
                      </a:br>
                      <a:r>
                        <a:rPr lang="en-US" sz="1000" dirty="0">
                          <a:latin typeface="Century Gothic" panose="020B0502020202020204" pitchFamily="34" charset="0"/>
                        </a:rPr>
                        <a:t> in the puzzle? Circle them </a:t>
                      </a:r>
                      <a:br>
                        <a:rPr lang="en-US" sz="1000" dirty="0">
                          <a:latin typeface="Century Gothic" panose="020B0502020202020204" pitchFamily="34" charset="0"/>
                        </a:rPr>
                      </a:br>
                      <a:r>
                        <a:rPr lang="en-US" sz="1000" dirty="0">
                          <a:latin typeface="Century Gothic" panose="020B0502020202020204" pitchFamily="34" charset="0"/>
                        </a:rPr>
                        <a:t>lightly with a pencil.</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In the last quote, </a:t>
                      </a:r>
                      <a:br>
                        <a:rPr lang="en-US" sz="1000" dirty="0">
                          <a:latin typeface="Century Gothic" panose="020B0502020202020204" pitchFamily="34" charset="0"/>
                        </a:rPr>
                      </a:br>
                      <a:r>
                        <a:rPr lang="en-US" sz="1000" dirty="0">
                          <a:latin typeface="Century Gothic" panose="020B0502020202020204" pitchFamily="34" charset="0"/>
                        </a:rPr>
                        <a:t>this phrase appears: </a:t>
                      </a:r>
                    </a:p>
                    <a:p>
                      <a:pPr algn="ctr"/>
                      <a:r>
                        <a:rPr lang="en-US" sz="1200" dirty="0">
                          <a:latin typeface="KG Sorry Not Sorry" panose="02000506000000020004" pitchFamily="2" charset="0"/>
                        </a:rPr>
                        <a:t>grfh vEt </a:t>
                      </a:r>
                      <a:r>
                        <a:rPr lang="en-US" sz="1200" u="sng" dirty="0">
                          <a:latin typeface="KG Sorry Not Sorry" panose="02000506000000020004" pitchFamily="2" charset="0"/>
                        </a:rPr>
                        <a:t>grfh</a:t>
                      </a:r>
                      <a:r>
                        <a:rPr lang="en-US" sz="1200" dirty="0">
                          <a:latin typeface="KG Sorry Not Sorry" panose="02000506000000020004" pitchFamily="2" charset="0"/>
                        </a:rPr>
                        <a:t> vEt grfh</a:t>
                      </a:r>
                      <a:endParaRPr lang="en-US" sz="1000" dirty="0">
                        <a:latin typeface="KG Sorry Not Sorry" panose="02000506000000020004" pitchFamily="2" charset="0"/>
                      </a:endParaRPr>
                    </a:p>
                    <a:p>
                      <a:pPr algn="ctr"/>
                      <a:r>
                        <a:rPr lang="en-US" sz="1000" dirty="0">
                          <a:latin typeface="Century Gothic" panose="020B0502020202020204" pitchFamily="34" charset="0"/>
                        </a:rPr>
                        <a:t>This is two words, repeated. What phrase can you think of that follows this repetitive structure?</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panose="020B0502020202020204" pitchFamily="34" charset="0"/>
                        </a:rPr>
                        <a:t>One of the quotes is </a:t>
                      </a:r>
                    </a:p>
                    <a:p>
                      <a:pPr algn="ctr"/>
                      <a:r>
                        <a:rPr lang="en-US" sz="1000" dirty="0">
                          <a:latin typeface="Century Gothic" panose="020B0502020202020204" pitchFamily="34" charset="0"/>
                        </a:rPr>
                        <a:t>from former Destiny’s Child </a:t>
                      </a:r>
                    </a:p>
                    <a:p>
                      <a:pPr algn="ctr"/>
                      <a:r>
                        <a:rPr lang="en-US" sz="1000" dirty="0">
                          <a:latin typeface="Century Gothic" panose="020B0502020202020204" pitchFamily="34" charset="0"/>
                        </a:rPr>
                        <a:t>star and worldwide </a:t>
                      </a:r>
                    </a:p>
                    <a:p>
                      <a:pPr algn="ctr"/>
                      <a:r>
                        <a:rPr lang="en-US" sz="1000" dirty="0">
                          <a:latin typeface="Century Gothic" panose="020B0502020202020204" pitchFamily="34" charset="0"/>
                        </a:rPr>
                        <a:t>pop sensation.</a:t>
                      </a:r>
                    </a:p>
                  </a:txBody>
                  <a:tcPr marL="274320" marR="45720" marT="27432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5391628"/>
                  </a:ext>
                </a:extLst>
              </a:tr>
            </a:tbl>
          </a:graphicData>
        </a:graphic>
      </p:graphicFrame>
      <p:sp>
        <p:nvSpPr>
          <p:cNvPr id="17" name="TextBox 16">
            <a:extLst>
              <a:ext uri="{FF2B5EF4-FFF2-40B4-BE49-F238E27FC236}">
                <a16:creationId xmlns:a16="http://schemas.microsoft.com/office/drawing/2014/main" id="{D8438ED3-CFB6-40F7-92B4-A5F5D63E973B}"/>
              </a:ext>
            </a:extLst>
          </p:cNvPr>
          <p:cNvSpPr txBox="1"/>
          <p:nvPr/>
        </p:nvSpPr>
        <p:spPr>
          <a:xfrm rot="16200000">
            <a:off x="-373272" y="1022209"/>
            <a:ext cx="1575621" cy="338554"/>
          </a:xfrm>
          <a:prstGeom prst="rect">
            <a:avLst/>
          </a:prstGeom>
          <a:noFill/>
        </p:spPr>
        <p:txBody>
          <a:bodyPr wrap="square" rtlCol="0">
            <a:spAutoFit/>
          </a:bodyPr>
          <a:lstStyle/>
          <a:p>
            <a:pPr algn="ctr"/>
            <a:r>
              <a:rPr lang="en-US" sz="1600" b="1" dirty="0">
                <a:latin typeface="+mj-lt"/>
              </a:rPr>
              <a:t>CRYPTOGRAMS</a:t>
            </a:r>
          </a:p>
        </p:txBody>
      </p:sp>
      <p:sp>
        <p:nvSpPr>
          <p:cNvPr id="11" name="Rectangle 10">
            <a:extLst>
              <a:ext uri="{FF2B5EF4-FFF2-40B4-BE49-F238E27FC236}">
                <a16:creationId xmlns:a16="http://schemas.microsoft.com/office/drawing/2014/main" id="{F287FE4C-3AC6-4525-8F86-15F31FC34E37}"/>
              </a:ext>
            </a:extLst>
          </p:cNvPr>
          <p:cNvSpPr/>
          <p:nvPr/>
        </p:nvSpPr>
        <p:spPr>
          <a:xfrm>
            <a:off x="214477" y="439056"/>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70A1943-81B9-43C5-B4E4-7217D877185D}"/>
              </a:ext>
            </a:extLst>
          </p:cNvPr>
          <p:cNvSpPr txBox="1"/>
          <p:nvPr/>
        </p:nvSpPr>
        <p:spPr>
          <a:xfrm>
            <a:off x="728991" y="421454"/>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#1</a:t>
            </a:r>
          </a:p>
        </p:txBody>
      </p:sp>
      <p:sp>
        <p:nvSpPr>
          <p:cNvPr id="44" name="TextBox 43">
            <a:extLst>
              <a:ext uri="{FF2B5EF4-FFF2-40B4-BE49-F238E27FC236}">
                <a16:creationId xmlns:a16="http://schemas.microsoft.com/office/drawing/2014/main" id="{4668D7B4-5485-4210-BBD2-0C970D306F53}"/>
              </a:ext>
            </a:extLst>
          </p:cNvPr>
          <p:cNvSpPr txBox="1"/>
          <p:nvPr/>
        </p:nvSpPr>
        <p:spPr>
          <a:xfrm>
            <a:off x="3179422" y="421454"/>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#2</a:t>
            </a:r>
          </a:p>
        </p:txBody>
      </p:sp>
      <p:sp>
        <p:nvSpPr>
          <p:cNvPr id="45" name="TextBox 44">
            <a:extLst>
              <a:ext uri="{FF2B5EF4-FFF2-40B4-BE49-F238E27FC236}">
                <a16:creationId xmlns:a16="http://schemas.microsoft.com/office/drawing/2014/main" id="{D8E9C5B6-F8BA-46C5-9427-078906B0620F}"/>
              </a:ext>
            </a:extLst>
          </p:cNvPr>
          <p:cNvSpPr txBox="1"/>
          <p:nvPr/>
        </p:nvSpPr>
        <p:spPr>
          <a:xfrm>
            <a:off x="5685221" y="416000"/>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#3</a:t>
            </a:r>
          </a:p>
        </p:txBody>
      </p:sp>
      <p:sp>
        <p:nvSpPr>
          <p:cNvPr id="46" name="Rectangle 45">
            <a:extLst>
              <a:ext uri="{FF2B5EF4-FFF2-40B4-BE49-F238E27FC236}">
                <a16:creationId xmlns:a16="http://schemas.microsoft.com/office/drawing/2014/main" id="{908C3BE4-46A1-4D8E-8486-DDF7E69025A3}"/>
              </a:ext>
            </a:extLst>
          </p:cNvPr>
          <p:cNvSpPr/>
          <p:nvPr/>
        </p:nvSpPr>
        <p:spPr>
          <a:xfrm>
            <a:off x="2694028" y="434077"/>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A7761F0-5C60-4809-8E9A-4A64FE4A2CEC}"/>
              </a:ext>
            </a:extLst>
          </p:cNvPr>
          <p:cNvSpPr/>
          <p:nvPr/>
        </p:nvSpPr>
        <p:spPr>
          <a:xfrm>
            <a:off x="5181691" y="438503"/>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95FAB77-34CB-4F1A-B956-190F2AF06ECD}"/>
              </a:ext>
            </a:extLst>
          </p:cNvPr>
          <p:cNvSpPr/>
          <p:nvPr/>
        </p:nvSpPr>
        <p:spPr>
          <a:xfrm>
            <a:off x="201874" y="2002364"/>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BEEF4DFD-6600-40EA-8774-60F09E44C5F2}"/>
              </a:ext>
            </a:extLst>
          </p:cNvPr>
          <p:cNvSpPr txBox="1"/>
          <p:nvPr/>
        </p:nvSpPr>
        <p:spPr>
          <a:xfrm>
            <a:off x="716388" y="1984762"/>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#1</a:t>
            </a:r>
          </a:p>
        </p:txBody>
      </p:sp>
      <p:sp>
        <p:nvSpPr>
          <p:cNvPr id="66" name="TextBox 65">
            <a:extLst>
              <a:ext uri="{FF2B5EF4-FFF2-40B4-BE49-F238E27FC236}">
                <a16:creationId xmlns:a16="http://schemas.microsoft.com/office/drawing/2014/main" id="{5318068A-1B4F-4691-89A3-5E8751E22B46}"/>
              </a:ext>
            </a:extLst>
          </p:cNvPr>
          <p:cNvSpPr txBox="1"/>
          <p:nvPr/>
        </p:nvSpPr>
        <p:spPr>
          <a:xfrm>
            <a:off x="3166819" y="1984762"/>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#2</a:t>
            </a:r>
          </a:p>
        </p:txBody>
      </p:sp>
      <p:sp>
        <p:nvSpPr>
          <p:cNvPr id="67" name="TextBox 66">
            <a:extLst>
              <a:ext uri="{FF2B5EF4-FFF2-40B4-BE49-F238E27FC236}">
                <a16:creationId xmlns:a16="http://schemas.microsoft.com/office/drawing/2014/main" id="{328CA0E6-770C-43EC-A637-3DC62C2B8BE1}"/>
              </a:ext>
            </a:extLst>
          </p:cNvPr>
          <p:cNvSpPr txBox="1"/>
          <p:nvPr/>
        </p:nvSpPr>
        <p:spPr>
          <a:xfrm>
            <a:off x="5672618" y="1979308"/>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#3</a:t>
            </a:r>
          </a:p>
        </p:txBody>
      </p:sp>
      <p:sp>
        <p:nvSpPr>
          <p:cNvPr id="68" name="Rectangle 67">
            <a:extLst>
              <a:ext uri="{FF2B5EF4-FFF2-40B4-BE49-F238E27FC236}">
                <a16:creationId xmlns:a16="http://schemas.microsoft.com/office/drawing/2014/main" id="{8457897C-AB70-40CA-AA94-E13395921467}"/>
              </a:ext>
            </a:extLst>
          </p:cNvPr>
          <p:cNvSpPr/>
          <p:nvPr/>
        </p:nvSpPr>
        <p:spPr>
          <a:xfrm>
            <a:off x="2681425" y="1997385"/>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02DC649-80A7-4653-8CBF-A7771B8A4C7E}"/>
              </a:ext>
            </a:extLst>
          </p:cNvPr>
          <p:cNvSpPr/>
          <p:nvPr/>
        </p:nvSpPr>
        <p:spPr>
          <a:xfrm>
            <a:off x="5169088" y="2001811"/>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7477DF1-454D-447A-BDC0-687DE6F95CF6}"/>
              </a:ext>
            </a:extLst>
          </p:cNvPr>
          <p:cNvSpPr/>
          <p:nvPr/>
        </p:nvSpPr>
        <p:spPr>
          <a:xfrm>
            <a:off x="213049" y="3573941"/>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04CB5920-870F-4D95-8744-9D26E6FCD1E4}"/>
              </a:ext>
            </a:extLst>
          </p:cNvPr>
          <p:cNvSpPr txBox="1"/>
          <p:nvPr/>
        </p:nvSpPr>
        <p:spPr>
          <a:xfrm>
            <a:off x="727563" y="3544616"/>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#1</a:t>
            </a:r>
          </a:p>
        </p:txBody>
      </p:sp>
      <p:sp>
        <p:nvSpPr>
          <p:cNvPr id="74" name="TextBox 73">
            <a:extLst>
              <a:ext uri="{FF2B5EF4-FFF2-40B4-BE49-F238E27FC236}">
                <a16:creationId xmlns:a16="http://schemas.microsoft.com/office/drawing/2014/main" id="{D2242FED-3C23-4EFD-B706-B113764DC576}"/>
              </a:ext>
            </a:extLst>
          </p:cNvPr>
          <p:cNvSpPr txBox="1"/>
          <p:nvPr/>
        </p:nvSpPr>
        <p:spPr>
          <a:xfrm>
            <a:off x="3177994" y="3544616"/>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#2</a:t>
            </a:r>
          </a:p>
        </p:txBody>
      </p:sp>
      <p:sp>
        <p:nvSpPr>
          <p:cNvPr id="75" name="TextBox 74">
            <a:extLst>
              <a:ext uri="{FF2B5EF4-FFF2-40B4-BE49-F238E27FC236}">
                <a16:creationId xmlns:a16="http://schemas.microsoft.com/office/drawing/2014/main" id="{ED41DF3C-B3A2-45B7-B205-F5A4B6BE87B0}"/>
              </a:ext>
            </a:extLst>
          </p:cNvPr>
          <p:cNvSpPr txBox="1"/>
          <p:nvPr/>
        </p:nvSpPr>
        <p:spPr>
          <a:xfrm>
            <a:off x="5683793" y="3539162"/>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#3</a:t>
            </a:r>
          </a:p>
        </p:txBody>
      </p:sp>
      <p:sp>
        <p:nvSpPr>
          <p:cNvPr id="76" name="Rectangle 75">
            <a:extLst>
              <a:ext uri="{FF2B5EF4-FFF2-40B4-BE49-F238E27FC236}">
                <a16:creationId xmlns:a16="http://schemas.microsoft.com/office/drawing/2014/main" id="{8475DCE8-1A56-4AE4-BF2B-27C21AE7881C}"/>
              </a:ext>
            </a:extLst>
          </p:cNvPr>
          <p:cNvSpPr/>
          <p:nvPr/>
        </p:nvSpPr>
        <p:spPr>
          <a:xfrm>
            <a:off x="2692600" y="3568962"/>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0DDD93C-F0C0-488F-BC00-CA0CB8EFD911}"/>
              </a:ext>
            </a:extLst>
          </p:cNvPr>
          <p:cNvSpPr/>
          <p:nvPr/>
        </p:nvSpPr>
        <p:spPr>
          <a:xfrm>
            <a:off x="5180263" y="3573388"/>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F8409A-C98E-43CC-A73A-281313B864C6}"/>
              </a:ext>
            </a:extLst>
          </p:cNvPr>
          <p:cNvSpPr/>
          <p:nvPr/>
        </p:nvSpPr>
        <p:spPr>
          <a:xfrm>
            <a:off x="200446" y="5137249"/>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7D53C9DD-7DB4-4829-9498-9716EF391ED8}"/>
              </a:ext>
            </a:extLst>
          </p:cNvPr>
          <p:cNvSpPr txBox="1"/>
          <p:nvPr/>
        </p:nvSpPr>
        <p:spPr>
          <a:xfrm>
            <a:off x="714960" y="5107924"/>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#1</a:t>
            </a:r>
          </a:p>
        </p:txBody>
      </p:sp>
      <p:sp>
        <p:nvSpPr>
          <p:cNvPr id="80" name="TextBox 79">
            <a:extLst>
              <a:ext uri="{FF2B5EF4-FFF2-40B4-BE49-F238E27FC236}">
                <a16:creationId xmlns:a16="http://schemas.microsoft.com/office/drawing/2014/main" id="{07FE0492-2562-4BF2-8401-084C7AA8AFB3}"/>
              </a:ext>
            </a:extLst>
          </p:cNvPr>
          <p:cNvSpPr txBox="1"/>
          <p:nvPr/>
        </p:nvSpPr>
        <p:spPr>
          <a:xfrm>
            <a:off x="3165391" y="5107924"/>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#2</a:t>
            </a:r>
          </a:p>
        </p:txBody>
      </p:sp>
      <p:sp>
        <p:nvSpPr>
          <p:cNvPr id="81" name="TextBox 80">
            <a:extLst>
              <a:ext uri="{FF2B5EF4-FFF2-40B4-BE49-F238E27FC236}">
                <a16:creationId xmlns:a16="http://schemas.microsoft.com/office/drawing/2014/main" id="{25695502-6287-44B7-BA5F-9596D64C6077}"/>
              </a:ext>
            </a:extLst>
          </p:cNvPr>
          <p:cNvSpPr txBox="1"/>
          <p:nvPr/>
        </p:nvSpPr>
        <p:spPr>
          <a:xfrm>
            <a:off x="5671190" y="5102470"/>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#3</a:t>
            </a:r>
          </a:p>
        </p:txBody>
      </p:sp>
      <p:sp>
        <p:nvSpPr>
          <p:cNvPr id="82" name="Rectangle 81">
            <a:extLst>
              <a:ext uri="{FF2B5EF4-FFF2-40B4-BE49-F238E27FC236}">
                <a16:creationId xmlns:a16="http://schemas.microsoft.com/office/drawing/2014/main" id="{FE7E7FA9-71AD-44B7-B2C8-4DD8D4EC0E2F}"/>
              </a:ext>
            </a:extLst>
          </p:cNvPr>
          <p:cNvSpPr/>
          <p:nvPr/>
        </p:nvSpPr>
        <p:spPr>
          <a:xfrm>
            <a:off x="2679997" y="5132270"/>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C260CB9-549A-4B0A-912A-04F9DC1FD240}"/>
              </a:ext>
            </a:extLst>
          </p:cNvPr>
          <p:cNvSpPr/>
          <p:nvPr/>
        </p:nvSpPr>
        <p:spPr>
          <a:xfrm>
            <a:off x="5167660" y="5136696"/>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74272D0-ACB1-4D8D-AD4F-140FC00DA523}"/>
              </a:ext>
            </a:extLst>
          </p:cNvPr>
          <p:cNvSpPr/>
          <p:nvPr/>
        </p:nvSpPr>
        <p:spPr>
          <a:xfrm>
            <a:off x="211621" y="6717372"/>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a:latin typeface="Century Gothic" panose="020B0502020202020204" pitchFamily="34" charset="0"/>
            </a:endParaRPr>
          </a:p>
        </p:txBody>
      </p:sp>
      <p:sp>
        <p:nvSpPr>
          <p:cNvPr id="86" name="TextBox 85">
            <a:extLst>
              <a:ext uri="{FF2B5EF4-FFF2-40B4-BE49-F238E27FC236}">
                <a16:creationId xmlns:a16="http://schemas.microsoft.com/office/drawing/2014/main" id="{6ED4C7A8-629F-47DE-8C3F-C2A4E4D93893}"/>
              </a:ext>
            </a:extLst>
          </p:cNvPr>
          <p:cNvSpPr txBox="1"/>
          <p:nvPr/>
        </p:nvSpPr>
        <p:spPr>
          <a:xfrm>
            <a:off x="726135" y="6676324"/>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#1</a:t>
            </a:r>
          </a:p>
        </p:txBody>
      </p:sp>
      <p:sp>
        <p:nvSpPr>
          <p:cNvPr id="87" name="TextBox 86">
            <a:extLst>
              <a:ext uri="{FF2B5EF4-FFF2-40B4-BE49-F238E27FC236}">
                <a16:creationId xmlns:a16="http://schemas.microsoft.com/office/drawing/2014/main" id="{B77069B3-6E14-4B59-AA5C-EBFE7100507A}"/>
              </a:ext>
            </a:extLst>
          </p:cNvPr>
          <p:cNvSpPr txBox="1"/>
          <p:nvPr/>
        </p:nvSpPr>
        <p:spPr>
          <a:xfrm>
            <a:off x="3176566" y="6676324"/>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#2</a:t>
            </a:r>
          </a:p>
        </p:txBody>
      </p:sp>
      <p:sp>
        <p:nvSpPr>
          <p:cNvPr id="88" name="TextBox 87">
            <a:extLst>
              <a:ext uri="{FF2B5EF4-FFF2-40B4-BE49-F238E27FC236}">
                <a16:creationId xmlns:a16="http://schemas.microsoft.com/office/drawing/2014/main" id="{80A7BE14-E5E2-4848-B199-395C7A320E41}"/>
              </a:ext>
            </a:extLst>
          </p:cNvPr>
          <p:cNvSpPr txBox="1"/>
          <p:nvPr/>
        </p:nvSpPr>
        <p:spPr>
          <a:xfrm>
            <a:off x="5682365" y="6670870"/>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#3</a:t>
            </a:r>
          </a:p>
        </p:txBody>
      </p:sp>
      <p:sp>
        <p:nvSpPr>
          <p:cNvPr id="89" name="Rectangle 88">
            <a:extLst>
              <a:ext uri="{FF2B5EF4-FFF2-40B4-BE49-F238E27FC236}">
                <a16:creationId xmlns:a16="http://schemas.microsoft.com/office/drawing/2014/main" id="{49A357E4-4EEF-44E8-9645-C0A36DBE39FD}"/>
              </a:ext>
            </a:extLst>
          </p:cNvPr>
          <p:cNvSpPr/>
          <p:nvPr/>
        </p:nvSpPr>
        <p:spPr>
          <a:xfrm>
            <a:off x="2691172" y="6712393"/>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a:latin typeface="Century Gothic" panose="020B0502020202020204" pitchFamily="34" charset="0"/>
            </a:endParaRPr>
          </a:p>
        </p:txBody>
      </p:sp>
      <p:sp>
        <p:nvSpPr>
          <p:cNvPr id="90" name="Rectangle 89">
            <a:extLst>
              <a:ext uri="{FF2B5EF4-FFF2-40B4-BE49-F238E27FC236}">
                <a16:creationId xmlns:a16="http://schemas.microsoft.com/office/drawing/2014/main" id="{C280FDEA-6F3A-41D6-93F7-D2EA55157777}"/>
              </a:ext>
            </a:extLst>
          </p:cNvPr>
          <p:cNvSpPr/>
          <p:nvPr/>
        </p:nvSpPr>
        <p:spPr>
          <a:xfrm>
            <a:off x="5178835" y="6716819"/>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a:latin typeface="Century Gothic" panose="020B0502020202020204" pitchFamily="34" charset="0"/>
            </a:endParaRPr>
          </a:p>
        </p:txBody>
      </p:sp>
      <p:sp>
        <p:nvSpPr>
          <p:cNvPr id="91" name="Rectangle 90">
            <a:extLst>
              <a:ext uri="{FF2B5EF4-FFF2-40B4-BE49-F238E27FC236}">
                <a16:creationId xmlns:a16="http://schemas.microsoft.com/office/drawing/2014/main" id="{7379CE21-C110-4A1C-A6E5-28647BA5DEBB}"/>
              </a:ext>
            </a:extLst>
          </p:cNvPr>
          <p:cNvSpPr/>
          <p:nvPr/>
        </p:nvSpPr>
        <p:spPr>
          <a:xfrm>
            <a:off x="199018" y="8280680"/>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a:latin typeface="Century Gothic" panose="020B0502020202020204" pitchFamily="34" charset="0"/>
            </a:endParaRPr>
          </a:p>
        </p:txBody>
      </p:sp>
      <p:sp>
        <p:nvSpPr>
          <p:cNvPr id="92" name="TextBox 91">
            <a:extLst>
              <a:ext uri="{FF2B5EF4-FFF2-40B4-BE49-F238E27FC236}">
                <a16:creationId xmlns:a16="http://schemas.microsoft.com/office/drawing/2014/main" id="{C72C8853-030A-416C-876E-7B37649403CA}"/>
              </a:ext>
            </a:extLst>
          </p:cNvPr>
          <p:cNvSpPr txBox="1"/>
          <p:nvPr/>
        </p:nvSpPr>
        <p:spPr>
          <a:xfrm>
            <a:off x="713532" y="8263078"/>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#1</a:t>
            </a:r>
          </a:p>
        </p:txBody>
      </p:sp>
      <p:sp>
        <p:nvSpPr>
          <p:cNvPr id="93" name="TextBox 92">
            <a:extLst>
              <a:ext uri="{FF2B5EF4-FFF2-40B4-BE49-F238E27FC236}">
                <a16:creationId xmlns:a16="http://schemas.microsoft.com/office/drawing/2014/main" id="{D859DF4A-285D-4D02-88CD-B01ADB8ACAA3}"/>
              </a:ext>
            </a:extLst>
          </p:cNvPr>
          <p:cNvSpPr txBox="1"/>
          <p:nvPr/>
        </p:nvSpPr>
        <p:spPr>
          <a:xfrm>
            <a:off x="3163963" y="8263078"/>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#2</a:t>
            </a:r>
          </a:p>
        </p:txBody>
      </p:sp>
      <p:sp>
        <p:nvSpPr>
          <p:cNvPr id="94" name="TextBox 93">
            <a:extLst>
              <a:ext uri="{FF2B5EF4-FFF2-40B4-BE49-F238E27FC236}">
                <a16:creationId xmlns:a16="http://schemas.microsoft.com/office/drawing/2014/main" id="{E83138BF-7D5D-4BE8-9908-2C57395D794B}"/>
              </a:ext>
            </a:extLst>
          </p:cNvPr>
          <p:cNvSpPr txBox="1"/>
          <p:nvPr/>
        </p:nvSpPr>
        <p:spPr>
          <a:xfrm>
            <a:off x="5669762" y="8257624"/>
            <a:ext cx="1684961" cy="461665"/>
          </a:xfrm>
          <a:prstGeom prst="rect">
            <a:avLst/>
          </a:prstGeom>
          <a:noFill/>
        </p:spPr>
        <p:txBody>
          <a:bodyPr wrap="square" rtlCol="0">
            <a:spAutoFit/>
          </a:bodyPr>
          <a:lstStyle/>
          <a:p>
            <a:pPr algn="ctr"/>
            <a:r>
              <a:rPr lang="en-US" sz="2400" b="1" u="sng" dirty="0">
                <a:solidFill>
                  <a:schemeClr val="accent6">
                    <a:lumMod val="75000"/>
                  </a:schemeClr>
                </a:solidFill>
                <a:effectLst>
                  <a:outerShdw blurRad="50800" dist="12700" dir="2700000" algn="tl" rotWithShape="0">
                    <a:prstClr val="black">
                      <a:alpha val="60000"/>
                    </a:prstClr>
                  </a:outerShdw>
                </a:effectLst>
                <a:latin typeface="Century Gothic" panose="020B0502020202020204" pitchFamily="34" charset="0"/>
              </a:rPr>
              <a:t>Hint #3</a:t>
            </a:r>
          </a:p>
        </p:txBody>
      </p:sp>
      <p:sp>
        <p:nvSpPr>
          <p:cNvPr id="95" name="Rectangle 94">
            <a:extLst>
              <a:ext uri="{FF2B5EF4-FFF2-40B4-BE49-F238E27FC236}">
                <a16:creationId xmlns:a16="http://schemas.microsoft.com/office/drawing/2014/main" id="{DE47267F-007C-43B9-9560-42C1BD479345}"/>
              </a:ext>
            </a:extLst>
          </p:cNvPr>
          <p:cNvSpPr/>
          <p:nvPr/>
        </p:nvSpPr>
        <p:spPr>
          <a:xfrm>
            <a:off x="2678569" y="8275701"/>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a:latin typeface="Century Gothic" panose="020B0502020202020204" pitchFamily="34" charset="0"/>
            </a:endParaRPr>
          </a:p>
        </p:txBody>
      </p:sp>
      <p:sp>
        <p:nvSpPr>
          <p:cNvPr id="96" name="Rectangle 95">
            <a:extLst>
              <a:ext uri="{FF2B5EF4-FFF2-40B4-BE49-F238E27FC236}">
                <a16:creationId xmlns:a16="http://schemas.microsoft.com/office/drawing/2014/main" id="{EEF6046D-5FF3-4DEB-93F8-17BBAF3D6633}"/>
              </a:ext>
            </a:extLst>
          </p:cNvPr>
          <p:cNvSpPr/>
          <p:nvPr/>
        </p:nvSpPr>
        <p:spPr>
          <a:xfrm>
            <a:off x="5166232" y="8280127"/>
            <a:ext cx="2384343" cy="1502089"/>
          </a:xfrm>
          <a:prstGeom prst="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a:latin typeface="Century Gothic" panose="020B0502020202020204" pitchFamily="34" charset="0"/>
            </a:endParaRPr>
          </a:p>
        </p:txBody>
      </p:sp>
      <p:sp>
        <p:nvSpPr>
          <p:cNvPr id="97" name="TextBox 96">
            <a:extLst>
              <a:ext uri="{FF2B5EF4-FFF2-40B4-BE49-F238E27FC236}">
                <a16:creationId xmlns:a16="http://schemas.microsoft.com/office/drawing/2014/main" id="{4FD69929-226C-4FD6-A34B-23361797D07B}"/>
              </a:ext>
            </a:extLst>
          </p:cNvPr>
          <p:cNvSpPr txBox="1"/>
          <p:nvPr/>
        </p:nvSpPr>
        <p:spPr>
          <a:xfrm>
            <a:off x="159641" y="111096"/>
            <a:ext cx="7453119" cy="246221"/>
          </a:xfrm>
          <a:prstGeom prst="rect">
            <a:avLst/>
          </a:prstGeom>
          <a:noFill/>
        </p:spPr>
        <p:txBody>
          <a:bodyPr wrap="square" rtlCol="0">
            <a:spAutoFit/>
          </a:bodyPr>
          <a:lstStyle/>
          <a:p>
            <a:pPr algn="ctr"/>
            <a:r>
              <a:rPr lang="en-US" sz="1000" b="1" dirty="0">
                <a:latin typeface="Century Gothic" panose="020B0502020202020204" pitchFamily="34" charset="0"/>
              </a:rPr>
              <a:t>Optional Hint Cards for the Cryptograms. Give students one of these at a time. They may not need all of the hints.</a:t>
            </a:r>
          </a:p>
        </p:txBody>
      </p:sp>
      <p:sp>
        <p:nvSpPr>
          <p:cNvPr id="62" name="TextBox 61">
            <a:extLst>
              <a:ext uri="{FF2B5EF4-FFF2-40B4-BE49-F238E27FC236}">
                <a16:creationId xmlns:a16="http://schemas.microsoft.com/office/drawing/2014/main" id="{BA73CB8E-6B8A-46FA-8F0C-D5271D5EC519}"/>
              </a:ext>
            </a:extLst>
          </p:cNvPr>
          <p:cNvSpPr txBox="1"/>
          <p:nvPr/>
        </p:nvSpPr>
        <p:spPr>
          <a:xfrm rot="16200000">
            <a:off x="2088849" y="1018982"/>
            <a:ext cx="1575621" cy="338554"/>
          </a:xfrm>
          <a:prstGeom prst="rect">
            <a:avLst/>
          </a:prstGeom>
          <a:noFill/>
        </p:spPr>
        <p:txBody>
          <a:bodyPr wrap="square" rtlCol="0">
            <a:spAutoFit/>
          </a:bodyPr>
          <a:lstStyle/>
          <a:p>
            <a:pPr algn="ctr"/>
            <a:r>
              <a:rPr lang="en-US" sz="1600" b="1" dirty="0">
                <a:latin typeface="+mj-lt"/>
              </a:rPr>
              <a:t>CRYPTOGRAMS</a:t>
            </a:r>
          </a:p>
        </p:txBody>
      </p:sp>
      <p:sp>
        <p:nvSpPr>
          <p:cNvPr id="63" name="TextBox 62">
            <a:extLst>
              <a:ext uri="{FF2B5EF4-FFF2-40B4-BE49-F238E27FC236}">
                <a16:creationId xmlns:a16="http://schemas.microsoft.com/office/drawing/2014/main" id="{BEB9F40A-4FDD-47BF-8DE5-A1D2362DE41A}"/>
              </a:ext>
            </a:extLst>
          </p:cNvPr>
          <p:cNvSpPr txBox="1"/>
          <p:nvPr/>
        </p:nvSpPr>
        <p:spPr>
          <a:xfrm rot="16200000">
            <a:off x="4609427" y="1018982"/>
            <a:ext cx="1575621" cy="338554"/>
          </a:xfrm>
          <a:prstGeom prst="rect">
            <a:avLst/>
          </a:prstGeom>
          <a:noFill/>
        </p:spPr>
        <p:txBody>
          <a:bodyPr wrap="square" rtlCol="0">
            <a:spAutoFit/>
          </a:bodyPr>
          <a:lstStyle/>
          <a:p>
            <a:pPr algn="ctr"/>
            <a:r>
              <a:rPr lang="en-US" sz="1600" b="1" dirty="0">
                <a:latin typeface="+mj-lt"/>
              </a:rPr>
              <a:t>CRYPTOGRAMS</a:t>
            </a:r>
          </a:p>
        </p:txBody>
      </p:sp>
      <p:sp>
        <p:nvSpPr>
          <p:cNvPr id="98" name="TextBox 97">
            <a:extLst>
              <a:ext uri="{FF2B5EF4-FFF2-40B4-BE49-F238E27FC236}">
                <a16:creationId xmlns:a16="http://schemas.microsoft.com/office/drawing/2014/main" id="{FF725D47-444A-4076-988F-54A323F2BEA1}"/>
              </a:ext>
            </a:extLst>
          </p:cNvPr>
          <p:cNvSpPr txBox="1"/>
          <p:nvPr/>
        </p:nvSpPr>
        <p:spPr>
          <a:xfrm rot="16200000">
            <a:off x="-373271" y="2604823"/>
            <a:ext cx="1575621" cy="338554"/>
          </a:xfrm>
          <a:prstGeom prst="rect">
            <a:avLst/>
          </a:prstGeom>
          <a:noFill/>
        </p:spPr>
        <p:txBody>
          <a:bodyPr wrap="square" rtlCol="0">
            <a:spAutoFit/>
          </a:bodyPr>
          <a:lstStyle/>
          <a:p>
            <a:pPr algn="ctr"/>
            <a:r>
              <a:rPr lang="en-US" sz="1600" b="1" dirty="0">
                <a:latin typeface="+mj-lt"/>
              </a:rPr>
              <a:t>CRYPTOGRAMS</a:t>
            </a:r>
          </a:p>
        </p:txBody>
      </p:sp>
      <p:sp>
        <p:nvSpPr>
          <p:cNvPr id="99" name="TextBox 98">
            <a:extLst>
              <a:ext uri="{FF2B5EF4-FFF2-40B4-BE49-F238E27FC236}">
                <a16:creationId xmlns:a16="http://schemas.microsoft.com/office/drawing/2014/main" id="{857621D5-A678-44F3-AFD4-65B1EC4BE3D2}"/>
              </a:ext>
            </a:extLst>
          </p:cNvPr>
          <p:cNvSpPr txBox="1"/>
          <p:nvPr/>
        </p:nvSpPr>
        <p:spPr>
          <a:xfrm rot="16200000">
            <a:off x="2088850" y="2601596"/>
            <a:ext cx="1575621" cy="338554"/>
          </a:xfrm>
          <a:prstGeom prst="rect">
            <a:avLst/>
          </a:prstGeom>
          <a:noFill/>
        </p:spPr>
        <p:txBody>
          <a:bodyPr wrap="square" rtlCol="0">
            <a:spAutoFit/>
          </a:bodyPr>
          <a:lstStyle/>
          <a:p>
            <a:pPr algn="ctr"/>
            <a:r>
              <a:rPr lang="en-US" sz="1600" b="1" dirty="0">
                <a:latin typeface="+mj-lt"/>
              </a:rPr>
              <a:t>CRYPTOGRAMS</a:t>
            </a:r>
          </a:p>
        </p:txBody>
      </p:sp>
      <p:sp>
        <p:nvSpPr>
          <p:cNvPr id="100" name="TextBox 99">
            <a:extLst>
              <a:ext uri="{FF2B5EF4-FFF2-40B4-BE49-F238E27FC236}">
                <a16:creationId xmlns:a16="http://schemas.microsoft.com/office/drawing/2014/main" id="{902B19D7-B23C-40B4-8045-92C741FC8038}"/>
              </a:ext>
            </a:extLst>
          </p:cNvPr>
          <p:cNvSpPr txBox="1"/>
          <p:nvPr/>
        </p:nvSpPr>
        <p:spPr>
          <a:xfrm rot="16200000">
            <a:off x="4609428" y="2601596"/>
            <a:ext cx="1575621" cy="338554"/>
          </a:xfrm>
          <a:prstGeom prst="rect">
            <a:avLst/>
          </a:prstGeom>
          <a:noFill/>
        </p:spPr>
        <p:txBody>
          <a:bodyPr wrap="square" rtlCol="0">
            <a:spAutoFit/>
          </a:bodyPr>
          <a:lstStyle/>
          <a:p>
            <a:pPr algn="ctr"/>
            <a:r>
              <a:rPr lang="en-US" sz="1600" b="1" dirty="0">
                <a:latin typeface="+mj-lt"/>
              </a:rPr>
              <a:t>CRYPTOGRAMS</a:t>
            </a:r>
          </a:p>
        </p:txBody>
      </p:sp>
      <p:sp>
        <p:nvSpPr>
          <p:cNvPr id="101" name="TextBox 100">
            <a:extLst>
              <a:ext uri="{FF2B5EF4-FFF2-40B4-BE49-F238E27FC236}">
                <a16:creationId xmlns:a16="http://schemas.microsoft.com/office/drawing/2014/main" id="{FCAA78A4-0864-4C1E-9093-CC39668A3C75}"/>
              </a:ext>
            </a:extLst>
          </p:cNvPr>
          <p:cNvSpPr txBox="1"/>
          <p:nvPr/>
        </p:nvSpPr>
        <p:spPr>
          <a:xfrm rot="16200000">
            <a:off x="-373271" y="4152271"/>
            <a:ext cx="1575621" cy="338554"/>
          </a:xfrm>
          <a:prstGeom prst="rect">
            <a:avLst/>
          </a:prstGeom>
          <a:noFill/>
        </p:spPr>
        <p:txBody>
          <a:bodyPr wrap="square" rtlCol="0">
            <a:spAutoFit/>
          </a:bodyPr>
          <a:lstStyle/>
          <a:p>
            <a:pPr algn="ctr"/>
            <a:r>
              <a:rPr lang="en-US" sz="1600" b="1" dirty="0">
                <a:latin typeface="+mj-lt"/>
              </a:rPr>
              <a:t>CRYPTOGRAMS</a:t>
            </a:r>
          </a:p>
        </p:txBody>
      </p:sp>
      <p:sp>
        <p:nvSpPr>
          <p:cNvPr id="102" name="TextBox 101">
            <a:extLst>
              <a:ext uri="{FF2B5EF4-FFF2-40B4-BE49-F238E27FC236}">
                <a16:creationId xmlns:a16="http://schemas.microsoft.com/office/drawing/2014/main" id="{E9E34943-5A8A-43C6-A7E8-E90B7BFEED51}"/>
              </a:ext>
            </a:extLst>
          </p:cNvPr>
          <p:cNvSpPr txBox="1"/>
          <p:nvPr/>
        </p:nvSpPr>
        <p:spPr>
          <a:xfrm rot="16200000">
            <a:off x="2088850" y="4149044"/>
            <a:ext cx="1575621" cy="338554"/>
          </a:xfrm>
          <a:prstGeom prst="rect">
            <a:avLst/>
          </a:prstGeom>
          <a:noFill/>
        </p:spPr>
        <p:txBody>
          <a:bodyPr wrap="square" rtlCol="0">
            <a:spAutoFit/>
          </a:bodyPr>
          <a:lstStyle/>
          <a:p>
            <a:pPr algn="ctr"/>
            <a:r>
              <a:rPr lang="en-US" sz="1600" b="1" dirty="0">
                <a:latin typeface="+mj-lt"/>
              </a:rPr>
              <a:t>CRYPTOGRAMS</a:t>
            </a:r>
          </a:p>
        </p:txBody>
      </p:sp>
      <p:sp>
        <p:nvSpPr>
          <p:cNvPr id="103" name="TextBox 102">
            <a:extLst>
              <a:ext uri="{FF2B5EF4-FFF2-40B4-BE49-F238E27FC236}">
                <a16:creationId xmlns:a16="http://schemas.microsoft.com/office/drawing/2014/main" id="{DCADECC9-A348-45B4-BC1C-1697E601C99E}"/>
              </a:ext>
            </a:extLst>
          </p:cNvPr>
          <p:cNvSpPr txBox="1"/>
          <p:nvPr/>
        </p:nvSpPr>
        <p:spPr>
          <a:xfrm rot="16200000">
            <a:off x="4609428" y="4149044"/>
            <a:ext cx="1575621" cy="338554"/>
          </a:xfrm>
          <a:prstGeom prst="rect">
            <a:avLst/>
          </a:prstGeom>
          <a:noFill/>
        </p:spPr>
        <p:txBody>
          <a:bodyPr wrap="square" rtlCol="0">
            <a:spAutoFit/>
          </a:bodyPr>
          <a:lstStyle/>
          <a:p>
            <a:pPr algn="ctr"/>
            <a:r>
              <a:rPr lang="en-US" sz="1600" b="1" dirty="0">
                <a:latin typeface="+mj-lt"/>
              </a:rPr>
              <a:t>CRYPTOGRAMS</a:t>
            </a:r>
          </a:p>
        </p:txBody>
      </p:sp>
      <p:sp>
        <p:nvSpPr>
          <p:cNvPr id="104" name="TextBox 103">
            <a:extLst>
              <a:ext uri="{FF2B5EF4-FFF2-40B4-BE49-F238E27FC236}">
                <a16:creationId xmlns:a16="http://schemas.microsoft.com/office/drawing/2014/main" id="{4FF34281-CBAF-4AF2-8056-C2311495021E}"/>
              </a:ext>
            </a:extLst>
          </p:cNvPr>
          <p:cNvSpPr txBox="1"/>
          <p:nvPr/>
        </p:nvSpPr>
        <p:spPr>
          <a:xfrm rot="16200000">
            <a:off x="-373270" y="5734885"/>
            <a:ext cx="1575621" cy="338554"/>
          </a:xfrm>
          <a:prstGeom prst="rect">
            <a:avLst/>
          </a:prstGeom>
          <a:noFill/>
        </p:spPr>
        <p:txBody>
          <a:bodyPr wrap="square" rtlCol="0">
            <a:spAutoFit/>
          </a:bodyPr>
          <a:lstStyle/>
          <a:p>
            <a:pPr algn="ctr"/>
            <a:r>
              <a:rPr lang="en-US" sz="1600" b="1" dirty="0">
                <a:latin typeface="+mj-lt"/>
              </a:rPr>
              <a:t>CRYPTOGRAMS</a:t>
            </a:r>
          </a:p>
        </p:txBody>
      </p:sp>
      <p:sp>
        <p:nvSpPr>
          <p:cNvPr id="105" name="TextBox 104">
            <a:extLst>
              <a:ext uri="{FF2B5EF4-FFF2-40B4-BE49-F238E27FC236}">
                <a16:creationId xmlns:a16="http://schemas.microsoft.com/office/drawing/2014/main" id="{0EBFE265-F367-4C6D-A4BC-2CB78DC8764F}"/>
              </a:ext>
            </a:extLst>
          </p:cNvPr>
          <p:cNvSpPr txBox="1"/>
          <p:nvPr/>
        </p:nvSpPr>
        <p:spPr>
          <a:xfrm rot="16200000">
            <a:off x="2088851" y="5731658"/>
            <a:ext cx="1575621" cy="338554"/>
          </a:xfrm>
          <a:prstGeom prst="rect">
            <a:avLst/>
          </a:prstGeom>
          <a:noFill/>
        </p:spPr>
        <p:txBody>
          <a:bodyPr wrap="square" rtlCol="0">
            <a:spAutoFit/>
          </a:bodyPr>
          <a:lstStyle/>
          <a:p>
            <a:pPr algn="ctr"/>
            <a:r>
              <a:rPr lang="en-US" sz="1600" b="1" dirty="0">
                <a:latin typeface="+mj-lt"/>
              </a:rPr>
              <a:t>CRYPTOGRAMS</a:t>
            </a:r>
          </a:p>
        </p:txBody>
      </p:sp>
      <p:sp>
        <p:nvSpPr>
          <p:cNvPr id="106" name="TextBox 105">
            <a:extLst>
              <a:ext uri="{FF2B5EF4-FFF2-40B4-BE49-F238E27FC236}">
                <a16:creationId xmlns:a16="http://schemas.microsoft.com/office/drawing/2014/main" id="{662B7D1A-01E2-46EB-9F27-17DB08C542C7}"/>
              </a:ext>
            </a:extLst>
          </p:cNvPr>
          <p:cNvSpPr txBox="1"/>
          <p:nvPr/>
        </p:nvSpPr>
        <p:spPr>
          <a:xfrm rot="16200000">
            <a:off x="4609429" y="5731658"/>
            <a:ext cx="1575621" cy="338554"/>
          </a:xfrm>
          <a:prstGeom prst="rect">
            <a:avLst/>
          </a:prstGeom>
          <a:noFill/>
        </p:spPr>
        <p:txBody>
          <a:bodyPr wrap="square" rtlCol="0">
            <a:spAutoFit/>
          </a:bodyPr>
          <a:lstStyle/>
          <a:p>
            <a:pPr algn="ctr"/>
            <a:r>
              <a:rPr lang="en-US" sz="1600" b="1" dirty="0">
                <a:latin typeface="+mj-lt"/>
              </a:rPr>
              <a:t>CRYPTOGRAMS</a:t>
            </a:r>
          </a:p>
        </p:txBody>
      </p:sp>
      <p:sp>
        <p:nvSpPr>
          <p:cNvPr id="107" name="TextBox 106">
            <a:extLst>
              <a:ext uri="{FF2B5EF4-FFF2-40B4-BE49-F238E27FC236}">
                <a16:creationId xmlns:a16="http://schemas.microsoft.com/office/drawing/2014/main" id="{CD25C624-D329-4EDA-ACDF-E7EC712ACB10}"/>
              </a:ext>
            </a:extLst>
          </p:cNvPr>
          <p:cNvSpPr txBox="1"/>
          <p:nvPr/>
        </p:nvSpPr>
        <p:spPr>
          <a:xfrm rot="16200000">
            <a:off x="-373270" y="7282334"/>
            <a:ext cx="1575621" cy="338554"/>
          </a:xfrm>
          <a:prstGeom prst="rect">
            <a:avLst/>
          </a:prstGeom>
          <a:noFill/>
        </p:spPr>
        <p:txBody>
          <a:bodyPr wrap="square" rtlCol="0">
            <a:spAutoFit/>
          </a:bodyPr>
          <a:lstStyle/>
          <a:p>
            <a:pPr algn="ctr"/>
            <a:r>
              <a:rPr lang="en-US" sz="1600" b="1" dirty="0">
                <a:latin typeface="+mj-lt"/>
              </a:rPr>
              <a:t>CRYPTOGRAMS</a:t>
            </a:r>
          </a:p>
        </p:txBody>
      </p:sp>
      <p:sp>
        <p:nvSpPr>
          <p:cNvPr id="108" name="TextBox 107">
            <a:extLst>
              <a:ext uri="{FF2B5EF4-FFF2-40B4-BE49-F238E27FC236}">
                <a16:creationId xmlns:a16="http://schemas.microsoft.com/office/drawing/2014/main" id="{74898DD7-1251-40BC-8C9A-951B54B5729A}"/>
              </a:ext>
            </a:extLst>
          </p:cNvPr>
          <p:cNvSpPr txBox="1"/>
          <p:nvPr/>
        </p:nvSpPr>
        <p:spPr>
          <a:xfrm rot="16200000">
            <a:off x="2088851" y="7279107"/>
            <a:ext cx="1575621" cy="338554"/>
          </a:xfrm>
          <a:prstGeom prst="rect">
            <a:avLst/>
          </a:prstGeom>
          <a:noFill/>
        </p:spPr>
        <p:txBody>
          <a:bodyPr wrap="square" rtlCol="0">
            <a:spAutoFit/>
          </a:bodyPr>
          <a:lstStyle/>
          <a:p>
            <a:pPr algn="ctr"/>
            <a:r>
              <a:rPr lang="en-US" sz="1600" b="1" dirty="0">
                <a:latin typeface="+mj-lt"/>
              </a:rPr>
              <a:t>CRYPTOGRAMS</a:t>
            </a:r>
          </a:p>
        </p:txBody>
      </p:sp>
      <p:sp>
        <p:nvSpPr>
          <p:cNvPr id="109" name="TextBox 108">
            <a:extLst>
              <a:ext uri="{FF2B5EF4-FFF2-40B4-BE49-F238E27FC236}">
                <a16:creationId xmlns:a16="http://schemas.microsoft.com/office/drawing/2014/main" id="{48954EBD-18C8-4ED1-B6AB-3C1AF170D29A}"/>
              </a:ext>
            </a:extLst>
          </p:cNvPr>
          <p:cNvSpPr txBox="1"/>
          <p:nvPr/>
        </p:nvSpPr>
        <p:spPr>
          <a:xfrm rot="16200000">
            <a:off x="4609429" y="7279107"/>
            <a:ext cx="1575621" cy="338554"/>
          </a:xfrm>
          <a:prstGeom prst="rect">
            <a:avLst/>
          </a:prstGeom>
          <a:noFill/>
        </p:spPr>
        <p:txBody>
          <a:bodyPr wrap="square" rtlCol="0">
            <a:spAutoFit/>
          </a:bodyPr>
          <a:lstStyle/>
          <a:p>
            <a:pPr algn="ctr"/>
            <a:r>
              <a:rPr lang="en-US" sz="1600" b="1" dirty="0">
                <a:latin typeface="+mj-lt"/>
              </a:rPr>
              <a:t>CRYPTOGRAMS</a:t>
            </a:r>
          </a:p>
        </p:txBody>
      </p:sp>
      <p:sp>
        <p:nvSpPr>
          <p:cNvPr id="110" name="TextBox 109">
            <a:extLst>
              <a:ext uri="{FF2B5EF4-FFF2-40B4-BE49-F238E27FC236}">
                <a16:creationId xmlns:a16="http://schemas.microsoft.com/office/drawing/2014/main" id="{56795D6D-7601-403A-A5DC-0D0A45538E3C}"/>
              </a:ext>
            </a:extLst>
          </p:cNvPr>
          <p:cNvSpPr txBox="1"/>
          <p:nvPr/>
        </p:nvSpPr>
        <p:spPr>
          <a:xfrm rot="16200000">
            <a:off x="-373269" y="8864948"/>
            <a:ext cx="1575621" cy="338554"/>
          </a:xfrm>
          <a:prstGeom prst="rect">
            <a:avLst/>
          </a:prstGeom>
          <a:noFill/>
        </p:spPr>
        <p:txBody>
          <a:bodyPr wrap="square" rtlCol="0">
            <a:spAutoFit/>
          </a:bodyPr>
          <a:lstStyle/>
          <a:p>
            <a:pPr algn="ctr"/>
            <a:r>
              <a:rPr lang="en-US" sz="1600" b="1" dirty="0">
                <a:latin typeface="+mj-lt"/>
              </a:rPr>
              <a:t>CRYPTOGRAMS</a:t>
            </a:r>
          </a:p>
        </p:txBody>
      </p:sp>
      <p:sp>
        <p:nvSpPr>
          <p:cNvPr id="111" name="TextBox 110">
            <a:extLst>
              <a:ext uri="{FF2B5EF4-FFF2-40B4-BE49-F238E27FC236}">
                <a16:creationId xmlns:a16="http://schemas.microsoft.com/office/drawing/2014/main" id="{06E88C42-699B-406B-8708-6506E60EBB29}"/>
              </a:ext>
            </a:extLst>
          </p:cNvPr>
          <p:cNvSpPr txBox="1"/>
          <p:nvPr/>
        </p:nvSpPr>
        <p:spPr>
          <a:xfrm rot="16200000">
            <a:off x="2088852" y="8861721"/>
            <a:ext cx="1575621" cy="338554"/>
          </a:xfrm>
          <a:prstGeom prst="rect">
            <a:avLst/>
          </a:prstGeom>
          <a:noFill/>
        </p:spPr>
        <p:txBody>
          <a:bodyPr wrap="square" rtlCol="0">
            <a:spAutoFit/>
          </a:bodyPr>
          <a:lstStyle/>
          <a:p>
            <a:pPr algn="ctr"/>
            <a:r>
              <a:rPr lang="en-US" sz="1600" b="1" dirty="0">
                <a:latin typeface="+mj-lt"/>
              </a:rPr>
              <a:t>CRYPTOGRAMS</a:t>
            </a:r>
          </a:p>
        </p:txBody>
      </p:sp>
      <p:sp>
        <p:nvSpPr>
          <p:cNvPr id="112" name="TextBox 111">
            <a:extLst>
              <a:ext uri="{FF2B5EF4-FFF2-40B4-BE49-F238E27FC236}">
                <a16:creationId xmlns:a16="http://schemas.microsoft.com/office/drawing/2014/main" id="{1D533C23-0047-4FA8-B6C8-F4294FF5E099}"/>
              </a:ext>
            </a:extLst>
          </p:cNvPr>
          <p:cNvSpPr txBox="1"/>
          <p:nvPr/>
        </p:nvSpPr>
        <p:spPr>
          <a:xfrm rot="16200000">
            <a:off x="4609430" y="8861721"/>
            <a:ext cx="1575621" cy="338554"/>
          </a:xfrm>
          <a:prstGeom prst="rect">
            <a:avLst/>
          </a:prstGeom>
          <a:noFill/>
        </p:spPr>
        <p:txBody>
          <a:bodyPr wrap="square" rtlCol="0">
            <a:spAutoFit/>
          </a:bodyPr>
          <a:lstStyle/>
          <a:p>
            <a:pPr algn="ctr"/>
            <a:r>
              <a:rPr lang="en-US" sz="1600" b="1" dirty="0">
                <a:latin typeface="+mj-lt"/>
              </a:rPr>
              <a:t>CRYPTOGRAMS</a:t>
            </a:r>
          </a:p>
        </p:txBody>
      </p:sp>
      <p:sp>
        <p:nvSpPr>
          <p:cNvPr id="113" name="TextBox 112">
            <a:extLst>
              <a:ext uri="{FF2B5EF4-FFF2-40B4-BE49-F238E27FC236}">
                <a16:creationId xmlns:a16="http://schemas.microsoft.com/office/drawing/2014/main" id="{EFDEAD21-6FDD-44B5-BFA2-71ED801C8B33}"/>
              </a:ext>
            </a:extLst>
          </p:cNvPr>
          <p:cNvSpPr txBox="1"/>
          <p:nvPr/>
        </p:nvSpPr>
        <p:spPr>
          <a:xfrm>
            <a:off x="1051661" y="1609975"/>
            <a:ext cx="5669079" cy="1754326"/>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b="1" dirty="0">
                <a:latin typeface="Century Gothic" panose="020B0502020202020204" pitchFamily="34" charset="0"/>
              </a:rPr>
              <a:t>To Edit: </a:t>
            </a:r>
          </a:p>
          <a:p>
            <a:pPr algn="ctr"/>
            <a:endParaRPr lang="en-US" b="1" dirty="0">
              <a:latin typeface="Century Gothic" panose="020B0502020202020204" pitchFamily="34" charset="0"/>
            </a:endParaRPr>
          </a:p>
          <a:p>
            <a:pPr algn="ctr"/>
            <a:r>
              <a:rPr lang="en-US" dirty="0">
                <a:latin typeface="Century Gothic" panose="020B0502020202020204" pitchFamily="34" charset="0"/>
              </a:rPr>
              <a:t>Select any text box to edit. You may choose to leave Hint #1 the same, and edit #2 &amp; #3.</a:t>
            </a:r>
          </a:p>
          <a:p>
            <a:pPr algn="ctr"/>
            <a:endParaRPr lang="en-US" dirty="0">
              <a:latin typeface="Century Gothic" panose="020B0502020202020204" pitchFamily="34" charset="0"/>
            </a:endParaRPr>
          </a:p>
          <a:p>
            <a:pPr algn="ctr"/>
            <a:r>
              <a:rPr lang="en-US" dirty="0">
                <a:latin typeface="Century Gothic" panose="020B0502020202020204" pitchFamily="34" charset="0"/>
              </a:rPr>
              <a:t>Delete these instructions to begin. </a:t>
            </a:r>
            <a:r>
              <a:rPr lang="en-US" dirty="0">
                <a:latin typeface="Century Gothic" panose="020B0502020202020204" pitchFamily="34" charset="0"/>
                <a:sym typeface="Wingdings" panose="05000000000000000000" pitchFamily="2" charset="2"/>
              </a:rPr>
              <a:t></a:t>
            </a:r>
            <a:endParaRPr lang="en-US" dirty="0">
              <a:latin typeface="Century Gothic" panose="020B0502020202020204" pitchFamily="34" charset="0"/>
            </a:endParaRPr>
          </a:p>
        </p:txBody>
      </p:sp>
    </p:spTree>
    <p:extLst>
      <p:ext uri="{BB962C8B-B14F-4D97-AF65-F5344CB8AC3E}">
        <p14:creationId xmlns:p14="http://schemas.microsoft.com/office/powerpoint/2010/main" val="2973014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96D63E-8F9F-4E86-89C0-411B5C7A4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2233343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CF2F46-D1D6-4E88-B6BA-63FC87312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Rectangle 3">
            <a:hlinkClick r:id="rId3"/>
            <a:extLst>
              <a:ext uri="{FF2B5EF4-FFF2-40B4-BE49-F238E27FC236}">
                <a16:creationId xmlns:a16="http://schemas.microsoft.com/office/drawing/2014/main" id="{4FC3E150-0D8E-47EB-8605-427699C5A2A4}"/>
              </a:ext>
            </a:extLst>
          </p:cNvPr>
          <p:cNvSpPr/>
          <p:nvPr/>
        </p:nvSpPr>
        <p:spPr>
          <a:xfrm>
            <a:off x="3375498" y="1527243"/>
            <a:ext cx="1692613" cy="233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207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48804B-1887-4F25-94AF-D47363CA9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90117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D2925B-8A56-492C-A34C-9B3E7DEBC41F}"/>
              </a:ext>
            </a:extLst>
          </p:cNvPr>
          <p:cNvSpPr txBox="1"/>
          <p:nvPr/>
        </p:nvSpPr>
        <p:spPr>
          <a:xfrm>
            <a:off x="298450" y="163454"/>
            <a:ext cx="7175500" cy="3416320"/>
          </a:xfrm>
          <a:prstGeom prst="rect">
            <a:avLst/>
          </a:prstGeom>
          <a:noFill/>
        </p:spPr>
        <p:txBody>
          <a:bodyPr wrap="square" rtlCol="0">
            <a:spAutoFit/>
          </a:bodyPr>
          <a:lstStyle/>
          <a:p>
            <a:endParaRPr lang="en-US" sz="1200" dirty="0">
              <a:latin typeface="Century Gothic" panose="020B0502020202020204" pitchFamily="34" charset="0"/>
            </a:endParaRPr>
          </a:p>
          <a:p>
            <a:pPr marL="228600" indent="-228600">
              <a:buAutoNum type="arabicPeriod" startAt="3"/>
            </a:pPr>
            <a:r>
              <a:rPr lang="en-US" sz="1200" dirty="0">
                <a:latin typeface="Century Gothic" panose="020B0502020202020204" pitchFamily="34" charset="0"/>
              </a:rPr>
              <a:t>What were your favorite puzzles? Which parts of the game were more difficult? </a:t>
            </a:r>
          </a:p>
          <a:p>
            <a:pPr marL="228600" indent="-228600">
              <a:buAutoNum type="arabicPeriod" startAt="3"/>
            </a:pPr>
            <a:endParaRPr lang="en-US" sz="1200" dirty="0">
              <a:latin typeface="Century Gothic" panose="020B0502020202020204" pitchFamily="34" charset="0"/>
            </a:endParaRPr>
          </a:p>
          <a:p>
            <a:pPr marL="228600" indent="-228600">
              <a:buAutoNum type="arabicPeriod" startAt="3"/>
            </a:pPr>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pPr marL="228600" indent="-228600">
              <a:buAutoNum type="arabicPeriod" startAt="4"/>
            </a:pPr>
            <a:r>
              <a:rPr lang="en-US" sz="1200" dirty="0">
                <a:latin typeface="Century Gothic" panose="020B0502020202020204" pitchFamily="34" charset="0"/>
              </a:rPr>
              <a:t>If you were to do another activity like this, how would you adapt your strategy?</a:t>
            </a: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r>
              <a:rPr lang="en-US" sz="1200" dirty="0">
                <a:latin typeface="Century Gothic" panose="020B0502020202020204" pitchFamily="34" charset="0"/>
              </a:rPr>
              <a:t>Anything else you’d like to add?  </a:t>
            </a:r>
          </a:p>
        </p:txBody>
      </p:sp>
      <p:sp>
        <p:nvSpPr>
          <p:cNvPr id="9" name="Rectangle 8">
            <a:extLst>
              <a:ext uri="{FF2B5EF4-FFF2-40B4-BE49-F238E27FC236}">
                <a16:creationId xmlns:a16="http://schemas.microsoft.com/office/drawing/2014/main" id="{AF150FE5-F5EA-4D44-B94D-976EF845EB67}"/>
              </a:ext>
            </a:extLst>
          </p:cNvPr>
          <p:cNvSpPr/>
          <p:nvPr/>
        </p:nvSpPr>
        <p:spPr>
          <a:xfrm>
            <a:off x="167560" y="163454"/>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B254FB-ACEC-4B1F-852E-D2D4D6238C3E}"/>
              </a:ext>
            </a:extLst>
          </p:cNvPr>
          <p:cNvSpPr/>
          <p:nvPr/>
        </p:nvSpPr>
        <p:spPr>
          <a:xfrm>
            <a:off x="167560" y="5178413"/>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F790539-F392-4130-BD43-E74CCD79F4C9}"/>
              </a:ext>
            </a:extLst>
          </p:cNvPr>
          <p:cNvSpPr txBox="1"/>
          <p:nvPr/>
        </p:nvSpPr>
        <p:spPr>
          <a:xfrm>
            <a:off x="298450" y="5178413"/>
            <a:ext cx="7175500" cy="3416320"/>
          </a:xfrm>
          <a:prstGeom prst="rect">
            <a:avLst/>
          </a:prstGeom>
          <a:noFill/>
        </p:spPr>
        <p:txBody>
          <a:bodyPr wrap="square" rtlCol="0">
            <a:spAutoFit/>
          </a:bodyPr>
          <a:lstStyle/>
          <a:p>
            <a:endParaRPr lang="en-US" sz="1200" dirty="0">
              <a:latin typeface="Century Gothic" panose="020B0502020202020204" pitchFamily="34" charset="0"/>
            </a:endParaRPr>
          </a:p>
          <a:p>
            <a:pPr marL="228600" indent="-228600">
              <a:buAutoNum type="arabicPeriod" startAt="3"/>
            </a:pPr>
            <a:r>
              <a:rPr lang="en-US" sz="1200" dirty="0">
                <a:latin typeface="Century Gothic" panose="020B0502020202020204" pitchFamily="34" charset="0"/>
              </a:rPr>
              <a:t>What were your favorite puzzles? Which parts of the game were more difficult? </a:t>
            </a:r>
          </a:p>
          <a:p>
            <a:pPr marL="228600" indent="-228600">
              <a:buAutoNum type="arabicPeriod" startAt="3"/>
            </a:pPr>
            <a:endParaRPr lang="en-US" sz="1200" dirty="0">
              <a:latin typeface="Century Gothic" panose="020B0502020202020204" pitchFamily="34" charset="0"/>
            </a:endParaRPr>
          </a:p>
          <a:p>
            <a:pPr marL="228600" indent="-228600">
              <a:buAutoNum type="arabicPeriod" startAt="3"/>
            </a:pPr>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pPr marL="228600" indent="-228600">
              <a:buAutoNum type="arabicPeriod" startAt="4"/>
            </a:pPr>
            <a:r>
              <a:rPr lang="en-US" sz="1200" dirty="0">
                <a:latin typeface="Century Gothic" panose="020B0502020202020204" pitchFamily="34" charset="0"/>
              </a:rPr>
              <a:t>If you were to do another activity like this, how would you adapt your strategy?</a:t>
            </a: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endParaRPr lang="en-US" sz="1200" dirty="0">
              <a:latin typeface="Century Gothic" panose="020B0502020202020204" pitchFamily="34" charset="0"/>
            </a:endParaRPr>
          </a:p>
          <a:p>
            <a:pPr marL="228600" indent="-228600">
              <a:buAutoNum type="arabicPeriod" startAt="4"/>
            </a:pPr>
            <a:r>
              <a:rPr lang="en-US" sz="1200" dirty="0">
                <a:latin typeface="Century Gothic" panose="020B0502020202020204" pitchFamily="34" charset="0"/>
              </a:rPr>
              <a:t>Anything else you’d like to add?  </a:t>
            </a:r>
          </a:p>
        </p:txBody>
      </p:sp>
    </p:spTree>
    <p:extLst>
      <p:ext uri="{BB962C8B-B14F-4D97-AF65-F5344CB8AC3E}">
        <p14:creationId xmlns:p14="http://schemas.microsoft.com/office/powerpoint/2010/main" val="3694498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672797-A8C0-4004-A638-940E31CF0D00}"/>
              </a:ext>
            </a:extLst>
          </p:cNvPr>
          <p:cNvPicPr>
            <a:picLocks noChangeAspect="1"/>
          </p:cNvPicPr>
          <p:nvPr/>
        </p:nvPicPr>
        <p:blipFill rotWithShape="1">
          <a:blip r:embed="rId2">
            <a:extLst>
              <a:ext uri="{28A0092B-C50C-407E-A947-70E740481C1C}">
                <a14:useLocalDpi xmlns:a14="http://schemas.microsoft.com/office/drawing/2010/main" val="0"/>
              </a:ext>
            </a:extLst>
          </a:blip>
          <a:srcRect b="-353"/>
          <a:stretch/>
        </p:blipFill>
        <p:spPr>
          <a:xfrm rot="16200000">
            <a:off x="-998530" y="1352720"/>
            <a:ext cx="9769461" cy="7352961"/>
          </a:xfrm>
          <a:prstGeom prst="rect">
            <a:avLst/>
          </a:prstGeom>
        </p:spPr>
      </p:pic>
      <p:cxnSp>
        <p:nvCxnSpPr>
          <p:cNvPr id="7" name="Straight Connector 6">
            <a:extLst>
              <a:ext uri="{FF2B5EF4-FFF2-40B4-BE49-F238E27FC236}">
                <a16:creationId xmlns:a16="http://schemas.microsoft.com/office/drawing/2014/main" id="{C4F68C10-DC50-4EB7-9A76-09289B6B810A}"/>
              </a:ext>
            </a:extLst>
          </p:cNvPr>
          <p:cNvCxnSpPr/>
          <p:nvPr/>
        </p:nvCxnSpPr>
        <p:spPr>
          <a:xfrm>
            <a:off x="5007429" y="0"/>
            <a:ext cx="0" cy="1005840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189667B-2AEC-4A7A-B110-C9C1FBC2DF31}"/>
              </a:ext>
            </a:extLst>
          </p:cNvPr>
          <p:cNvCxnSpPr/>
          <p:nvPr/>
        </p:nvCxnSpPr>
        <p:spPr>
          <a:xfrm>
            <a:off x="2634342" y="0"/>
            <a:ext cx="0" cy="1005840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8EBD48E-1E4F-4F09-A05C-5B442A46337E}"/>
              </a:ext>
            </a:extLst>
          </p:cNvPr>
          <p:cNvCxnSpPr>
            <a:cxnSpLocks/>
          </p:cNvCxnSpPr>
          <p:nvPr/>
        </p:nvCxnSpPr>
        <p:spPr>
          <a:xfrm>
            <a:off x="-21771" y="2481943"/>
            <a:ext cx="77941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7132BBC-BEFC-4B0B-8A78-670A95DC7818}"/>
              </a:ext>
            </a:extLst>
          </p:cNvPr>
          <p:cNvCxnSpPr>
            <a:cxnSpLocks/>
          </p:cNvCxnSpPr>
          <p:nvPr/>
        </p:nvCxnSpPr>
        <p:spPr>
          <a:xfrm>
            <a:off x="-21771" y="7424058"/>
            <a:ext cx="77941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89BEBAA-3CE1-41C6-8BC6-7813F2CB62F3}"/>
              </a:ext>
            </a:extLst>
          </p:cNvPr>
          <p:cNvCxnSpPr>
            <a:cxnSpLocks/>
          </p:cNvCxnSpPr>
          <p:nvPr/>
        </p:nvCxnSpPr>
        <p:spPr>
          <a:xfrm>
            <a:off x="-21771" y="5029200"/>
            <a:ext cx="7794171"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7556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B15064-C6A7-4999-AA00-02FB3EDE9738}"/>
              </a:ext>
            </a:extLst>
          </p:cNvPr>
          <p:cNvPicPr>
            <a:picLocks noChangeAspect="1"/>
          </p:cNvPicPr>
          <p:nvPr/>
        </p:nvPicPr>
        <p:blipFill rotWithShape="1">
          <a:blip r:embed="rId2">
            <a:extLst>
              <a:ext uri="{28A0092B-C50C-407E-A947-70E740481C1C}">
                <a14:useLocalDpi xmlns:a14="http://schemas.microsoft.com/office/drawing/2010/main" val="0"/>
              </a:ext>
            </a:extLst>
          </a:blip>
          <a:srcRect b="16821"/>
          <a:stretch/>
        </p:blipFill>
        <p:spPr>
          <a:xfrm>
            <a:off x="348343" y="244929"/>
            <a:ext cx="7075714" cy="4414157"/>
          </a:xfrm>
          <a:prstGeom prst="rect">
            <a:avLst/>
          </a:prstGeom>
        </p:spPr>
      </p:pic>
      <p:pic>
        <p:nvPicPr>
          <p:cNvPr id="19" name="Picture 18">
            <a:extLst>
              <a:ext uri="{FF2B5EF4-FFF2-40B4-BE49-F238E27FC236}">
                <a16:creationId xmlns:a16="http://schemas.microsoft.com/office/drawing/2014/main" id="{9C672797-A8C0-4004-A638-940E31CF0D00}"/>
              </a:ext>
            </a:extLst>
          </p:cNvPr>
          <p:cNvPicPr>
            <a:picLocks noChangeAspect="1"/>
          </p:cNvPicPr>
          <p:nvPr/>
        </p:nvPicPr>
        <p:blipFill rotWithShape="1">
          <a:blip r:embed="rId2">
            <a:extLst>
              <a:ext uri="{28A0092B-C50C-407E-A947-70E740481C1C}">
                <a14:useLocalDpi xmlns:a14="http://schemas.microsoft.com/office/drawing/2010/main" val="0"/>
              </a:ext>
            </a:extLst>
          </a:blip>
          <a:srcRect b="16821"/>
          <a:stretch/>
        </p:blipFill>
        <p:spPr>
          <a:xfrm>
            <a:off x="348343" y="5325835"/>
            <a:ext cx="7075714" cy="4414157"/>
          </a:xfrm>
          <a:prstGeom prst="rect">
            <a:avLst/>
          </a:prstGeom>
        </p:spPr>
      </p:pic>
      <p:cxnSp>
        <p:nvCxnSpPr>
          <p:cNvPr id="7" name="Straight Connector 6">
            <a:extLst>
              <a:ext uri="{FF2B5EF4-FFF2-40B4-BE49-F238E27FC236}">
                <a16:creationId xmlns:a16="http://schemas.microsoft.com/office/drawing/2014/main" id="{C4F68C10-DC50-4EB7-9A76-09289B6B810A}"/>
              </a:ext>
            </a:extLst>
          </p:cNvPr>
          <p:cNvCxnSpPr/>
          <p:nvPr/>
        </p:nvCxnSpPr>
        <p:spPr>
          <a:xfrm>
            <a:off x="5007429" y="0"/>
            <a:ext cx="0" cy="1005840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189667B-2AEC-4A7A-B110-C9C1FBC2DF31}"/>
              </a:ext>
            </a:extLst>
          </p:cNvPr>
          <p:cNvCxnSpPr/>
          <p:nvPr/>
        </p:nvCxnSpPr>
        <p:spPr>
          <a:xfrm>
            <a:off x="2634342" y="0"/>
            <a:ext cx="0" cy="1005840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8EBD48E-1E4F-4F09-A05C-5B442A46337E}"/>
              </a:ext>
            </a:extLst>
          </p:cNvPr>
          <p:cNvCxnSpPr>
            <a:cxnSpLocks/>
          </p:cNvCxnSpPr>
          <p:nvPr/>
        </p:nvCxnSpPr>
        <p:spPr>
          <a:xfrm>
            <a:off x="-21771" y="2481943"/>
            <a:ext cx="77941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7132BBC-BEFC-4B0B-8A78-670A95DC7818}"/>
              </a:ext>
            </a:extLst>
          </p:cNvPr>
          <p:cNvCxnSpPr>
            <a:cxnSpLocks/>
          </p:cNvCxnSpPr>
          <p:nvPr/>
        </p:nvCxnSpPr>
        <p:spPr>
          <a:xfrm>
            <a:off x="-21771" y="7424058"/>
            <a:ext cx="77941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89BEBAA-3CE1-41C6-8BC6-7813F2CB62F3}"/>
              </a:ext>
            </a:extLst>
          </p:cNvPr>
          <p:cNvCxnSpPr>
            <a:cxnSpLocks/>
          </p:cNvCxnSpPr>
          <p:nvPr/>
        </p:nvCxnSpPr>
        <p:spPr>
          <a:xfrm>
            <a:off x="-21771" y="5029200"/>
            <a:ext cx="7794171"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004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B15064-C6A7-4999-AA00-02FB3EDE9738}"/>
              </a:ext>
            </a:extLst>
          </p:cNvPr>
          <p:cNvPicPr>
            <a:picLocks noChangeAspect="1"/>
          </p:cNvPicPr>
          <p:nvPr/>
        </p:nvPicPr>
        <p:blipFill rotWithShape="1">
          <a:blip r:embed="rId2">
            <a:extLst>
              <a:ext uri="{28A0092B-C50C-407E-A947-70E740481C1C}">
                <a14:useLocalDpi xmlns:a14="http://schemas.microsoft.com/office/drawing/2010/main" val="0"/>
              </a:ext>
            </a:extLst>
          </a:blip>
          <a:srcRect b="16821"/>
          <a:stretch/>
        </p:blipFill>
        <p:spPr>
          <a:xfrm>
            <a:off x="348343" y="244929"/>
            <a:ext cx="7075714" cy="4414157"/>
          </a:xfrm>
          <a:prstGeom prst="rect">
            <a:avLst/>
          </a:prstGeom>
        </p:spPr>
      </p:pic>
      <p:pic>
        <p:nvPicPr>
          <p:cNvPr id="19" name="Picture 18">
            <a:extLst>
              <a:ext uri="{FF2B5EF4-FFF2-40B4-BE49-F238E27FC236}">
                <a16:creationId xmlns:a16="http://schemas.microsoft.com/office/drawing/2014/main" id="{9C672797-A8C0-4004-A638-940E31CF0D00}"/>
              </a:ext>
            </a:extLst>
          </p:cNvPr>
          <p:cNvPicPr>
            <a:picLocks noChangeAspect="1"/>
          </p:cNvPicPr>
          <p:nvPr/>
        </p:nvPicPr>
        <p:blipFill rotWithShape="1">
          <a:blip r:embed="rId2">
            <a:extLst>
              <a:ext uri="{28A0092B-C50C-407E-A947-70E740481C1C}">
                <a14:useLocalDpi xmlns:a14="http://schemas.microsoft.com/office/drawing/2010/main" val="0"/>
              </a:ext>
            </a:extLst>
          </a:blip>
          <a:srcRect b="16821"/>
          <a:stretch/>
        </p:blipFill>
        <p:spPr>
          <a:xfrm>
            <a:off x="348343" y="5325835"/>
            <a:ext cx="7075714" cy="4414157"/>
          </a:xfrm>
          <a:prstGeom prst="rect">
            <a:avLst/>
          </a:prstGeom>
        </p:spPr>
      </p:pic>
      <p:cxnSp>
        <p:nvCxnSpPr>
          <p:cNvPr id="6" name="Straight Connector 5">
            <a:extLst>
              <a:ext uri="{FF2B5EF4-FFF2-40B4-BE49-F238E27FC236}">
                <a16:creationId xmlns:a16="http://schemas.microsoft.com/office/drawing/2014/main" id="{1181B2BE-242E-4C49-9FE4-B9BC8E708C88}"/>
              </a:ext>
            </a:extLst>
          </p:cNvPr>
          <p:cNvCxnSpPr/>
          <p:nvPr/>
        </p:nvCxnSpPr>
        <p:spPr>
          <a:xfrm>
            <a:off x="3810000" y="0"/>
            <a:ext cx="0" cy="10058400"/>
          </a:xfrm>
          <a:prstGeom prst="line">
            <a:avLst/>
          </a:prstGeom>
          <a:ln w="127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4F68C10-DC50-4EB7-9A76-09289B6B810A}"/>
              </a:ext>
            </a:extLst>
          </p:cNvPr>
          <p:cNvCxnSpPr/>
          <p:nvPr/>
        </p:nvCxnSpPr>
        <p:spPr>
          <a:xfrm>
            <a:off x="5007429" y="0"/>
            <a:ext cx="0" cy="10058400"/>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24C3040-9937-49F9-A403-654B8F2642F3}"/>
              </a:ext>
            </a:extLst>
          </p:cNvPr>
          <p:cNvCxnSpPr/>
          <p:nvPr/>
        </p:nvCxnSpPr>
        <p:spPr>
          <a:xfrm>
            <a:off x="6248400" y="0"/>
            <a:ext cx="0" cy="1005840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53FF37C-722D-404D-B311-1E62242FCF77}"/>
              </a:ext>
            </a:extLst>
          </p:cNvPr>
          <p:cNvCxnSpPr/>
          <p:nvPr/>
        </p:nvCxnSpPr>
        <p:spPr>
          <a:xfrm>
            <a:off x="1393371" y="0"/>
            <a:ext cx="0" cy="1005840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189667B-2AEC-4A7A-B110-C9C1FBC2DF31}"/>
              </a:ext>
            </a:extLst>
          </p:cNvPr>
          <p:cNvCxnSpPr/>
          <p:nvPr/>
        </p:nvCxnSpPr>
        <p:spPr>
          <a:xfrm>
            <a:off x="2634342" y="0"/>
            <a:ext cx="0" cy="1005840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8EBD48E-1E4F-4F09-A05C-5B442A46337E}"/>
              </a:ext>
            </a:extLst>
          </p:cNvPr>
          <p:cNvCxnSpPr>
            <a:cxnSpLocks/>
          </p:cNvCxnSpPr>
          <p:nvPr/>
        </p:nvCxnSpPr>
        <p:spPr>
          <a:xfrm>
            <a:off x="-21771" y="2481943"/>
            <a:ext cx="77941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AB9474F-5623-44D8-8B33-1245C4305BB1}"/>
              </a:ext>
            </a:extLst>
          </p:cNvPr>
          <p:cNvCxnSpPr>
            <a:cxnSpLocks/>
          </p:cNvCxnSpPr>
          <p:nvPr/>
        </p:nvCxnSpPr>
        <p:spPr>
          <a:xfrm>
            <a:off x="0" y="3679371"/>
            <a:ext cx="77941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F1CB152-D89E-46F5-B337-60FB13F1E3EE}"/>
              </a:ext>
            </a:extLst>
          </p:cNvPr>
          <p:cNvCxnSpPr>
            <a:cxnSpLocks/>
          </p:cNvCxnSpPr>
          <p:nvPr/>
        </p:nvCxnSpPr>
        <p:spPr>
          <a:xfrm>
            <a:off x="0" y="1393371"/>
            <a:ext cx="77941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7132BBC-BEFC-4B0B-8A78-670A95DC7818}"/>
              </a:ext>
            </a:extLst>
          </p:cNvPr>
          <p:cNvCxnSpPr>
            <a:cxnSpLocks/>
          </p:cNvCxnSpPr>
          <p:nvPr/>
        </p:nvCxnSpPr>
        <p:spPr>
          <a:xfrm>
            <a:off x="-21771" y="7424058"/>
            <a:ext cx="77941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89BEBAA-3CE1-41C6-8BC6-7813F2CB62F3}"/>
              </a:ext>
            </a:extLst>
          </p:cNvPr>
          <p:cNvCxnSpPr>
            <a:cxnSpLocks/>
          </p:cNvCxnSpPr>
          <p:nvPr/>
        </p:nvCxnSpPr>
        <p:spPr>
          <a:xfrm>
            <a:off x="0" y="8621486"/>
            <a:ext cx="77941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1CEC3B1-DAC2-4BF2-94E7-55F0198003ED}"/>
              </a:ext>
            </a:extLst>
          </p:cNvPr>
          <p:cNvCxnSpPr>
            <a:cxnSpLocks/>
          </p:cNvCxnSpPr>
          <p:nvPr/>
        </p:nvCxnSpPr>
        <p:spPr>
          <a:xfrm>
            <a:off x="0" y="6335486"/>
            <a:ext cx="779417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D1CA415-179A-483E-AE15-C3A191FD2485}"/>
              </a:ext>
            </a:extLst>
          </p:cNvPr>
          <p:cNvCxnSpPr>
            <a:cxnSpLocks/>
          </p:cNvCxnSpPr>
          <p:nvPr/>
        </p:nvCxnSpPr>
        <p:spPr>
          <a:xfrm>
            <a:off x="-21771" y="5029200"/>
            <a:ext cx="7794171"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0196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608B245-794D-4838-8D73-8379BFF3B5FB}"/>
              </a:ext>
            </a:extLst>
          </p:cNvPr>
          <p:cNvGrpSpPr/>
          <p:nvPr/>
        </p:nvGrpSpPr>
        <p:grpSpPr>
          <a:xfrm>
            <a:off x="208452" y="2169950"/>
            <a:ext cx="7355497" cy="1523745"/>
            <a:chOff x="592667" y="440267"/>
            <a:chExt cx="8991600" cy="2065866"/>
          </a:xfrm>
        </p:grpSpPr>
        <p:sp>
          <p:nvSpPr>
            <p:cNvPr id="4" name="Rectangle 3">
              <a:extLst>
                <a:ext uri="{FF2B5EF4-FFF2-40B4-BE49-F238E27FC236}">
                  <a16:creationId xmlns:a16="http://schemas.microsoft.com/office/drawing/2014/main" id="{8B7CB167-9F46-4D74-81C6-8AD5AE8CA0A4}"/>
                </a:ext>
              </a:extLst>
            </p:cNvPr>
            <p:cNvSpPr/>
            <p:nvPr/>
          </p:nvSpPr>
          <p:spPr>
            <a:xfrm>
              <a:off x="592667" y="457200"/>
              <a:ext cx="8991600" cy="2032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CDABD063-515A-4844-89C7-D79CAD256D5C}"/>
                </a:ext>
              </a:extLst>
            </p:cNvPr>
            <p:cNvSpPr/>
            <p:nvPr/>
          </p:nvSpPr>
          <p:spPr>
            <a:xfrm>
              <a:off x="4690533" y="474133"/>
              <a:ext cx="762000" cy="2032000"/>
            </a:xfrm>
            <a:custGeom>
              <a:avLst/>
              <a:gdLst>
                <a:gd name="connsiteX0" fmla="*/ 33867 w 762000"/>
                <a:gd name="connsiteY0" fmla="*/ 0 h 2032000"/>
                <a:gd name="connsiteX1" fmla="*/ 762000 w 762000"/>
                <a:gd name="connsiteY1" fmla="*/ 592667 h 2032000"/>
                <a:gd name="connsiteX2" fmla="*/ 0 w 762000"/>
                <a:gd name="connsiteY2" fmla="*/ 762000 h 2032000"/>
                <a:gd name="connsiteX3" fmla="*/ 287867 w 762000"/>
                <a:gd name="connsiteY3" fmla="*/ 1049867 h 2032000"/>
                <a:gd name="connsiteX4" fmla="*/ 0 w 762000"/>
                <a:gd name="connsiteY4" fmla="*/ 1676400 h 2032000"/>
                <a:gd name="connsiteX5" fmla="*/ 745067 w 762000"/>
                <a:gd name="connsiteY5" fmla="*/ 2032000 h 2032000"/>
                <a:gd name="connsiteX6" fmla="*/ 745067 w 762000"/>
                <a:gd name="connsiteY6" fmla="*/ 2032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0" h="2032000">
                  <a:moveTo>
                    <a:pt x="33867" y="0"/>
                  </a:moveTo>
                  <a:lnTo>
                    <a:pt x="762000" y="592667"/>
                  </a:lnTo>
                  <a:lnTo>
                    <a:pt x="0" y="762000"/>
                  </a:lnTo>
                  <a:lnTo>
                    <a:pt x="287867" y="1049867"/>
                  </a:lnTo>
                  <a:lnTo>
                    <a:pt x="0" y="1676400"/>
                  </a:lnTo>
                  <a:lnTo>
                    <a:pt x="745067" y="2032000"/>
                  </a:lnTo>
                  <a:lnTo>
                    <a:pt x="745067" y="20320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2C03F2A0-C87A-46B0-BE7A-085F35F89921}"/>
                </a:ext>
              </a:extLst>
            </p:cNvPr>
            <p:cNvSpPr/>
            <p:nvPr/>
          </p:nvSpPr>
          <p:spPr>
            <a:xfrm>
              <a:off x="6350000" y="474133"/>
              <a:ext cx="711200" cy="2015067"/>
            </a:xfrm>
            <a:custGeom>
              <a:avLst/>
              <a:gdLst>
                <a:gd name="connsiteX0" fmla="*/ 474133 w 711200"/>
                <a:gd name="connsiteY0" fmla="*/ 0 h 2015067"/>
                <a:gd name="connsiteX1" fmla="*/ 0 w 711200"/>
                <a:gd name="connsiteY1" fmla="*/ 304800 h 2015067"/>
                <a:gd name="connsiteX2" fmla="*/ 711200 w 711200"/>
                <a:gd name="connsiteY2" fmla="*/ 795867 h 2015067"/>
                <a:gd name="connsiteX3" fmla="*/ 186267 w 711200"/>
                <a:gd name="connsiteY3" fmla="*/ 1286934 h 2015067"/>
                <a:gd name="connsiteX4" fmla="*/ 660400 w 711200"/>
                <a:gd name="connsiteY4" fmla="*/ 1693334 h 2015067"/>
                <a:gd name="connsiteX5" fmla="*/ 50800 w 711200"/>
                <a:gd name="connsiteY5" fmla="*/ 2015067 h 2015067"/>
                <a:gd name="connsiteX6" fmla="*/ 50800 w 711200"/>
                <a:gd name="connsiteY6" fmla="*/ 2015067 h 2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2015067">
                  <a:moveTo>
                    <a:pt x="474133" y="0"/>
                  </a:moveTo>
                  <a:lnTo>
                    <a:pt x="0" y="304800"/>
                  </a:lnTo>
                  <a:lnTo>
                    <a:pt x="711200" y="795867"/>
                  </a:lnTo>
                  <a:lnTo>
                    <a:pt x="186267" y="1286934"/>
                  </a:lnTo>
                  <a:lnTo>
                    <a:pt x="660400" y="1693334"/>
                  </a:lnTo>
                  <a:lnTo>
                    <a:pt x="50800" y="2015067"/>
                  </a:lnTo>
                  <a:lnTo>
                    <a:pt x="50800" y="201506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81994AEB-62ED-4DDA-BD2A-A4EB265BD4C6}"/>
                </a:ext>
              </a:extLst>
            </p:cNvPr>
            <p:cNvSpPr/>
            <p:nvPr/>
          </p:nvSpPr>
          <p:spPr>
            <a:xfrm>
              <a:off x="7975600" y="440267"/>
              <a:ext cx="677333" cy="2065866"/>
            </a:xfrm>
            <a:custGeom>
              <a:avLst/>
              <a:gdLst>
                <a:gd name="connsiteX0" fmla="*/ 101600 w 677333"/>
                <a:gd name="connsiteY0" fmla="*/ 0 h 2065866"/>
                <a:gd name="connsiteX1" fmla="*/ 355600 w 677333"/>
                <a:gd name="connsiteY1" fmla="*/ 694266 h 2065866"/>
                <a:gd name="connsiteX2" fmla="*/ 0 w 677333"/>
                <a:gd name="connsiteY2" fmla="*/ 1032933 h 2065866"/>
                <a:gd name="connsiteX3" fmla="*/ 677333 w 677333"/>
                <a:gd name="connsiteY3" fmla="*/ 1693333 h 2065866"/>
                <a:gd name="connsiteX4" fmla="*/ 101600 w 677333"/>
                <a:gd name="connsiteY4" fmla="*/ 2065866 h 2065866"/>
                <a:gd name="connsiteX5" fmla="*/ 101600 w 677333"/>
                <a:gd name="connsiteY5" fmla="*/ 2065866 h 206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33" h="2065866">
                  <a:moveTo>
                    <a:pt x="101600" y="0"/>
                  </a:moveTo>
                  <a:lnTo>
                    <a:pt x="355600" y="694266"/>
                  </a:lnTo>
                  <a:lnTo>
                    <a:pt x="0" y="1032933"/>
                  </a:lnTo>
                  <a:lnTo>
                    <a:pt x="677333" y="1693333"/>
                  </a:lnTo>
                  <a:lnTo>
                    <a:pt x="101600" y="2065866"/>
                  </a:lnTo>
                  <a:lnTo>
                    <a:pt x="101600" y="2065866"/>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F0AB2F60-0D34-4228-933B-2A431465699F}"/>
                </a:ext>
              </a:extLst>
            </p:cNvPr>
            <p:cNvSpPr/>
            <p:nvPr/>
          </p:nvSpPr>
          <p:spPr>
            <a:xfrm>
              <a:off x="3115733" y="440267"/>
              <a:ext cx="1016000" cy="2048933"/>
            </a:xfrm>
            <a:custGeom>
              <a:avLst/>
              <a:gdLst>
                <a:gd name="connsiteX0" fmla="*/ 423334 w 1016000"/>
                <a:gd name="connsiteY0" fmla="*/ 0 h 2048933"/>
                <a:gd name="connsiteX1" fmla="*/ 0 w 1016000"/>
                <a:gd name="connsiteY1" fmla="*/ 1066800 h 2048933"/>
                <a:gd name="connsiteX2" fmla="*/ 1016000 w 1016000"/>
                <a:gd name="connsiteY2" fmla="*/ 1862666 h 2048933"/>
                <a:gd name="connsiteX3" fmla="*/ 118534 w 1016000"/>
                <a:gd name="connsiteY3" fmla="*/ 2048933 h 2048933"/>
                <a:gd name="connsiteX4" fmla="*/ 118534 w 1016000"/>
                <a:gd name="connsiteY4" fmla="*/ 2048933 h 2048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2048933">
                  <a:moveTo>
                    <a:pt x="423334" y="0"/>
                  </a:moveTo>
                  <a:lnTo>
                    <a:pt x="0" y="1066800"/>
                  </a:lnTo>
                  <a:lnTo>
                    <a:pt x="1016000" y="1862666"/>
                  </a:lnTo>
                  <a:lnTo>
                    <a:pt x="118534" y="2048933"/>
                  </a:lnTo>
                  <a:lnTo>
                    <a:pt x="118534" y="2048933"/>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5669578-7F44-40DF-BD92-5C287A50AF6C}"/>
                </a:ext>
              </a:extLst>
            </p:cNvPr>
            <p:cNvSpPr/>
            <p:nvPr/>
          </p:nvSpPr>
          <p:spPr>
            <a:xfrm>
              <a:off x="1185333" y="440267"/>
              <a:ext cx="1049867" cy="2065866"/>
            </a:xfrm>
            <a:custGeom>
              <a:avLst/>
              <a:gdLst>
                <a:gd name="connsiteX0" fmla="*/ 846667 w 1049867"/>
                <a:gd name="connsiteY0" fmla="*/ 0 h 2065866"/>
                <a:gd name="connsiteX1" fmla="*/ 372534 w 1049867"/>
                <a:gd name="connsiteY1" fmla="*/ 677333 h 2065866"/>
                <a:gd name="connsiteX2" fmla="*/ 931334 w 1049867"/>
                <a:gd name="connsiteY2" fmla="*/ 1236133 h 2065866"/>
                <a:gd name="connsiteX3" fmla="*/ 0 w 1049867"/>
                <a:gd name="connsiteY3" fmla="*/ 1710266 h 2065866"/>
                <a:gd name="connsiteX4" fmla="*/ 1049867 w 1049867"/>
                <a:gd name="connsiteY4" fmla="*/ 2065866 h 2065866"/>
                <a:gd name="connsiteX5" fmla="*/ 1049867 w 1049867"/>
                <a:gd name="connsiteY5" fmla="*/ 2065866 h 206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9867" h="2065866">
                  <a:moveTo>
                    <a:pt x="846667" y="0"/>
                  </a:moveTo>
                  <a:lnTo>
                    <a:pt x="372534" y="677333"/>
                  </a:lnTo>
                  <a:lnTo>
                    <a:pt x="931334" y="1236133"/>
                  </a:lnTo>
                  <a:lnTo>
                    <a:pt x="0" y="1710266"/>
                  </a:lnTo>
                  <a:lnTo>
                    <a:pt x="1049867" y="2065866"/>
                  </a:lnTo>
                  <a:lnTo>
                    <a:pt x="1049867" y="2065866"/>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6B9FB4D-22AE-4EA3-B93E-BF3A5A613217}"/>
              </a:ext>
            </a:extLst>
          </p:cNvPr>
          <p:cNvSpPr txBox="1"/>
          <p:nvPr/>
        </p:nvSpPr>
        <p:spPr>
          <a:xfrm>
            <a:off x="208452" y="2501462"/>
            <a:ext cx="7355497" cy="769441"/>
          </a:xfrm>
          <a:prstGeom prst="rect">
            <a:avLst/>
          </a:prstGeom>
          <a:noFill/>
        </p:spPr>
        <p:txBody>
          <a:bodyPr wrap="square" rtlCol="0">
            <a:spAutoFit/>
          </a:bodyPr>
          <a:lstStyle/>
          <a:p>
            <a:pPr algn="ctr"/>
            <a:r>
              <a:rPr lang="en-US" sz="4400" dirty="0">
                <a:latin typeface="Century Gothic" panose="020B0502020202020204" pitchFamily="34" charset="0"/>
              </a:rPr>
              <a:t>Write your message here.</a:t>
            </a:r>
          </a:p>
        </p:txBody>
      </p:sp>
      <p:sp>
        <p:nvSpPr>
          <p:cNvPr id="11" name="TextBox 10">
            <a:extLst>
              <a:ext uri="{FF2B5EF4-FFF2-40B4-BE49-F238E27FC236}">
                <a16:creationId xmlns:a16="http://schemas.microsoft.com/office/drawing/2014/main" id="{357624E5-B51A-4B5F-AB04-B408A049FC87}"/>
              </a:ext>
            </a:extLst>
          </p:cNvPr>
          <p:cNvSpPr txBox="1"/>
          <p:nvPr/>
        </p:nvSpPr>
        <p:spPr>
          <a:xfrm>
            <a:off x="191517" y="238531"/>
            <a:ext cx="7355497" cy="1846659"/>
          </a:xfrm>
          <a:prstGeom prst="rect">
            <a:avLst/>
          </a:prstGeom>
          <a:noFill/>
        </p:spPr>
        <p:txBody>
          <a:bodyPr wrap="square" rtlCol="0">
            <a:spAutoFit/>
          </a:bodyPr>
          <a:lstStyle/>
          <a:p>
            <a:r>
              <a:rPr lang="en-US" sz="1200" dirty="0">
                <a:latin typeface="Century Gothic" panose="020B0502020202020204" pitchFamily="34" charset="0"/>
              </a:rPr>
              <a:t>You could also have a smaller jigsaw consisting of one word, phrase, or number. Students could discover these pieces (perhaps on a distinct color paper) throughout the game. </a:t>
            </a:r>
          </a:p>
          <a:p>
            <a:endParaRPr lang="en-US" sz="1000" dirty="0">
              <a:latin typeface="Century Gothic" panose="020B0502020202020204" pitchFamily="34" charset="0"/>
            </a:endParaRPr>
          </a:p>
          <a:p>
            <a:r>
              <a:rPr lang="en-US" sz="1200" dirty="0">
                <a:latin typeface="Century Gothic" panose="020B0502020202020204" pitchFamily="34" charset="0"/>
              </a:rPr>
              <a:t>Choose one of these strips, based on how many pieces you want. Write your message in the text box. Once you have your puzzle, you can </a:t>
            </a:r>
            <a:r>
              <a:rPr lang="en-US" sz="1200" b="1" dirty="0">
                <a:latin typeface="Century Gothic" panose="020B0502020202020204" pitchFamily="34" charset="0"/>
              </a:rPr>
              <a:t>Group</a:t>
            </a:r>
            <a:r>
              <a:rPr lang="en-US" sz="1200" dirty="0">
                <a:latin typeface="Century Gothic" panose="020B0502020202020204" pitchFamily="34" charset="0"/>
              </a:rPr>
              <a:t> these objects. Remember, to </a:t>
            </a:r>
            <a:r>
              <a:rPr lang="en-US" sz="1200" b="1" dirty="0">
                <a:latin typeface="Century Gothic" panose="020B0502020202020204" pitchFamily="34" charset="0"/>
              </a:rPr>
              <a:t>Group</a:t>
            </a:r>
            <a:r>
              <a:rPr lang="en-US" sz="1200" dirty="0">
                <a:latin typeface="Century Gothic" panose="020B0502020202020204" pitchFamily="34" charset="0"/>
              </a:rPr>
              <a:t>, you select the text box and the picture (hold down </a:t>
            </a:r>
            <a:r>
              <a:rPr lang="en-US" sz="1200" b="1" dirty="0">
                <a:latin typeface="Century Gothic" panose="020B0502020202020204" pitchFamily="34" charset="0"/>
              </a:rPr>
              <a:t>Ctrl</a:t>
            </a:r>
            <a:r>
              <a:rPr lang="en-US" sz="1200" dirty="0">
                <a:latin typeface="Century Gothic" panose="020B0502020202020204" pitchFamily="34" charset="0"/>
              </a:rPr>
              <a:t> while you click both objects) and select </a:t>
            </a:r>
            <a:r>
              <a:rPr lang="en-US" sz="1200" b="1" dirty="0">
                <a:latin typeface="Century Gothic" panose="020B0502020202020204" pitchFamily="34" charset="0"/>
              </a:rPr>
              <a:t>Group </a:t>
            </a:r>
            <a:r>
              <a:rPr lang="en-US" sz="1200" dirty="0">
                <a:latin typeface="Century Gothic" panose="020B0502020202020204" pitchFamily="34" charset="0"/>
              </a:rPr>
              <a:t>in the Drawing Tools tab. Then, you can copy and paste multiple times on the page.</a:t>
            </a:r>
          </a:p>
          <a:p>
            <a:endParaRPr lang="en-US" sz="800" dirty="0">
              <a:latin typeface="Century Gothic" panose="020B0502020202020204" pitchFamily="34" charset="0"/>
            </a:endParaRPr>
          </a:p>
          <a:p>
            <a:r>
              <a:rPr lang="en-US" sz="1200" dirty="0">
                <a:latin typeface="Century Gothic" panose="020B0502020202020204" pitchFamily="34" charset="0"/>
              </a:rPr>
              <a:t>You can also create this effect by hand by typing a message (one copy per group in your class) and cutting the strips roughly by hand.</a:t>
            </a:r>
          </a:p>
        </p:txBody>
      </p:sp>
      <p:grpSp>
        <p:nvGrpSpPr>
          <p:cNvPr id="12" name="Group 11">
            <a:extLst>
              <a:ext uri="{FF2B5EF4-FFF2-40B4-BE49-F238E27FC236}">
                <a16:creationId xmlns:a16="http://schemas.microsoft.com/office/drawing/2014/main" id="{3A47EDB1-4A53-43ED-838C-A793B9405F80}"/>
              </a:ext>
            </a:extLst>
          </p:cNvPr>
          <p:cNvGrpSpPr/>
          <p:nvPr/>
        </p:nvGrpSpPr>
        <p:grpSpPr>
          <a:xfrm>
            <a:off x="208452" y="4249506"/>
            <a:ext cx="7355497" cy="1523745"/>
            <a:chOff x="607375" y="440267"/>
            <a:chExt cx="8991600" cy="2065866"/>
          </a:xfrm>
        </p:grpSpPr>
        <p:sp>
          <p:nvSpPr>
            <p:cNvPr id="13" name="Rectangle 12">
              <a:extLst>
                <a:ext uri="{FF2B5EF4-FFF2-40B4-BE49-F238E27FC236}">
                  <a16:creationId xmlns:a16="http://schemas.microsoft.com/office/drawing/2014/main" id="{978D27AC-C75D-46F8-8493-CBDE2007787D}"/>
                </a:ext>
              </a:extLst>
            </p:cNvPr>
            <p:cNvSpPr/>
            <p:nvPr/>
          </p:nvSpPr>
          <p:spPr>
            <a:xfrm>
              <a:off x="607375" y="457199"/>
              <a:ext cx="8991600" cy="2032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050DFAF-8823-4E03-BF9D-A8CCF6C0AE51}"/>
                </a:ext>
              </a:extLst>
            </p:cNvPr>
            <p:cNvSpPr/>
            <p:nvPr/>
          </p:nvSpPr>
          <p:spPr>
            <a:xfrm>
              <a:off x="3896315" y="474133"/>
              <a:ext cx="762000" cy="2032000"/>
            </a:xfrm>
            <a:custGeom>
              <a:avLst/>
              <a:gdLst>
                <a:gd name="connsiteX0" fmla="*/ 33867 w 762000"/>
                <a:gd name="connsiteY0" fmla="*/ 0 h 2032000"/>
                <a:gd name="connsiteX1" fmla="*/ 762000 w 762000"/>
                <a:gd name="connsiteY1" fmla="*/ 592667 h 2032000"/>
                <a:gd name="connsiteX2" fmla="*/ 0 w 762000"/>
                <a:gd name="connsiteY2" fmla="*/ 762000 h 2032000"/>
                <a:gd name="connsiteX3" fmla="*/ 287867 w 762000"/>
                <a:gd name="connsiteY3" fmla="*/ 1049867 h 2032000"/>
                <a:gd name="connsiteX4" fmla="*/ 0 w 762000"/>
                <a:gd name="connsiteY4" fmla="*/ 1676400 h 2032000"/>
                <a:gd name="connsiteX5" fmla="*/ 745067 w 762000"/>
                <a:gd name="connsiteY5" fmla="*/ 2032000 h 2032000"/>
                <a:gd name="connsiteX6" fmla="*/ 745067 w 762000"/>
                <a:gd name="connsiteY6" fmla="*/ 2032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0" h="2032000">
                  <a:moveTo>
                    <a:pt x="33867" y="0"/>
                  </a:moveTo>
                  <a:lnTo>
                    <a:pt x="762000" y="592667"/>
                  </a:lnTo>
                  <a:lnTo>
                    <a:pt x="0" y="762000"/>
                  </a:lnTo>
                  <a:lnTo>
                    <a:pt x="287867" y="1049867"/>
                  </a:lnTo>
                  <a:lnTo>
                    <a:pt x="0" y="1676400"/>
                  </a:lnTo>
                  <a:lnTo>
                    <a:pt x="745067" y="2032000"/>
                  </a:lnTo>
                  <a:lnTo>
                    <a:pt x="745067" y="20320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7759938-7A1A-4D84-A545-BBF8D920BB80}"/>
                </a:ext>
              </a:extLst>
            </p:cNvPr>
            <p:cNvSpPr/>
            <p:nvPr/>
          </p:nvSpPr>
          <p:spPr>
            <a:xfrm>
              <a:off x="5967593" y="474133"/>
              <a:ext cx="711200" cy="2015068"/>
            </a:xfrm>
            <a:custGeom>
              <a:avLst/>
              <a:gdLst>
                <a:gd name="connsiteX0" fmla="*/ 474133 w 711200"/>
                <a:gd name="connsiteY0" fmla="*/ 0 h 2015067"/>
                <a:gd name="connsiteX1" fmla="*/ 0 w 711200"/>
                <a:gd name="connsiteY1" fmla="*/ 304800 h 2015067"/>
                <a:gd name="connsiteX2" fmla="*/ 711200 w 711200"/>
                <a:gd name="connsiteY2" fmla="*/ 795867 h 2015067"/>
                <a:gd name="connsiteX3" fmla="*/ 186267 w 711200"/>
                <a:gd name="connsiteY3" fmla="*/ 1286934 h 2015067"/>
                <a:gd name="connsiteX4" fmla="*/ 660400 w 711200"/>
                <a:gd name="connsiteY4" fmla="*/ 1693334 h 2015067"/>
                <a:gd name="connsiteX5" fmla="*/ 50800 w 711200"/>
                <a:gd name="connsiteY5" fmla="*/ 2015067 h 2015067"/>
                <a:gd name="connsiteX6" fmla="*/ 50800 w 711200"/>
                <a:gd name="connsiteY6" fmla="*/ 2015067 h 2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2015067">
                  <a:moveTo>
                    <a:pt x="474133" y="0"/>
                  </a:moveTo>
                  <a:lnTo>
                    <a:pt x="0" y="304800"/>
                  </a:lnTo>
                  <a:lnTo>
                    <a:pt x="711200" y="795867"/>
                  </a:lnTo>
                  <a:lnTo>
                    <a:pt x="186267" y="1286934"/>
                  </a:lnTo>
                  <a:lnTo>
                    <a:pt x="660400" y="1693334"/>
                  </a:lnTo>
                  <a:lnTo>
                    <a:pt x="50800" y="2015067"/>
                  </a:lnTo>
                  <a:lnTo>
                    <a:pt x="50800" y="201506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451E7FE-6A8E-4363-A849-1CCC2CE5B9AD}"/>
                </a:ext>
              </a:extLst>
            </p:cNvPr>
            <p:cNvSpPr/>
            <p:nvPr/>
          </p:nvSpPr>
          <p:spPr>
            <a:xfrm>
              <a:off x="7857934" y="440267"/>
              <a:ext cx="677333" cy="2065866"/>
            </a:xfrm>
            <a:custGeom>
              <a:avLst/>
              <a:gdLst>
                <a:gd name="connsiteX0" fmla="*/ 101600 w 677333"/>
                <a:gd name="connsiteY0" fmla="*/ 0 h 2065866"/>
                <a:gd name="connsiteX1" fmla="*/ 355600 w 677333"/>
                <a:gd name="connsiteY1" fmla="*/ 694266 h 2065866"/>
                <a:gd name="connsiteX2" fmla="*/ 0 w 677333"/>
                <a:gd name="connsiteY2" fmla="*/ 1032933 h 2065866"/>
                <a:gd name="connsiteX3" fmla="*/ 677333 w 677333"/>
                <a:gd name="connsiteY3" fmla="*/ 1693333 h 2065866"/>
                <a:gd name="connsiteX4" fmla="*/ 101600 w 677333"/>
                <a:gd name="connsiteY4" fmla="*/ 2065866 h 2065866"/>
                <a:gd name="connsiteX5" fmla="*/ 101600 w 677333"/>
                <a:gd name="connsiteY5" fmla="*/ 2065866 h 206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33" h="2065866">
                  <a:moveTo>
                    <a:pt x="101600" y="0"/>
                  </a:moveTo>
                  <a:lnTo>
                    <a:pt x="355600" y="694266"/>
                  </a:lnTo>
                  <a:lnTo>
                    <a:pt x="0" y="1032933"/>
                  </a:lnTo>
                  <a:lnTo>
                    <a:pt x="677333" y="1693333"/>
                  </a:lnTo>
                  <a:lnTo>
                    <a:pt x="101600" y="2065866"/>
                  </a:lnTo>
                  <a:lnTo>
                    <a:pt x="101600" y="2065866"/>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43B0AA7-F5E4-481B-83A9-855DE5A52814}"/>
                </a:ext>
              </a:extLst>
            </p:cNvPr>
            <p:cNvSpPr/>
            <p:nvPr/>
          </p:nvSpPr>
          <p:spPr>
            <a:xfrm>
              <a:off x="1597156" y="440267"/>
              <a:ext cx="1049867" cy="2065866"/>
            </a:xfrm>
            <a:custGeom>
              <a:avLst/>
              <a:gdLst>
                <a:gd name="connsiteX0" fmla="*/ 846667 w 1049867"/>
                <a:gd name="connsiteY0" fmla="*/ 0 h 2065866"/>
                <a:gd name="connsiteX1" fmla="*/ 372534 w 1049867"/>
                <a:gd name="connsiteY1" fmla="*/ 677333 h 2065866"/>
                <a:gd name="connsiteX2" fmla="*/ 931334 w 1049867"/>
                <a:gd name="connsiteY2" fmla="*/ 1236133 h 2065866"/>
                <a:gd name="connsiteX3" fmla="*/ 0 w 1049867"/>
                <a:gd name="connsiteY3" fmla="*/ 1710266 h 2065866"/>
                <a:gd name="connsiteX4" fmla="*/ 1049867 w 1049867"/>
                <a:gd name="connsiteY4" fmla="*/ 2065866 h 2065866"/>
                <a:gd name="connsiteX5" fmla="*/ 1049867 w 1049867"/>
                <a:gd name="connsiteY5" fmla="*/ 2065866 h 206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9867" h="2065866">
                  <a:moveTo>
                    <a:pt x="846667" y="0"/>
                  </a:moveTo>
                  <a:lnTo>
                    <a:pt x="372534" y="677333"/>
                  </a:lnTo>
                  <a:lnTo>
                    <a:pt x="931334" y="1236133"/>
                  </a:lnTo>
                  <a:lnTo>
                    <a:pt x="0" y="1710266"/>
                  </a:lnTo>
                  <a:lnTo>
                    <a:pt x="1049867" y="2065866"/>
                  </a:lnTo>
                  <a:lnTo>
                    <a:pt x="1049867" y="2065866"/>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F0D9732-A988-4A0B-8F9A-B49B0B87999C}"/>
              </a:ext>
            </a:extLst>
          </p:cNvPr>
          <p:cNvGrpSpPr/>
          <p:nvPr/>
        </p:nvGrpSpPr>
        <p:grpSpPr>
          <a:xfrm>
            <a:off x="201769" y="6233724"/>
            <a:ext cx="7355497" cy="1523745"/>
            <a:chOff x="607375" y="440267"/>
            <a:chExt cx="8991600" cy="2065866"/>
          </a:xfrm>
        </p:grpSpPr>
        <p:sp>
          <p:nvSpPr>
            <p:cNvPr id="20" name="Rectangle 19">
              <a:extLst>
                <a:ext uri="{FF2B5EF4-FFF2-40B4-BE49-F238E27FC236}">
                  <a16:creationId xmlns:a16="http://schemas.microsoft.com/office/drawing/2014/main" id="{AEAFE2C9-74A3-4ADB-9D18-8507D36F0BCF}"/>
                </a:ext>
              </a:extLst>
            </p:cNvPr>
            <p:cNvSpPr/>
            <p:nvPr/>
          </p:nvSpPr>
          <p:spPr>
            <a:xfrm>
              <a:off x="607375" y="457199"/>
              <a:ext cx="8991600" cy="2032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32B0E42-B803-4847-B45A-0EE8FE8A0E7F}"/>
                </a:ext>
              </a:extLst>
            </p:cNvPr>
            <p:cNvSpPr/>
            <p:nvPr/>
          </p:nvSpPr>
          <p:spPr>
            <a:xfrm>
              <a:off x="2643148" y="474132"/>
              <a:ext cx="762000" cy="2032000"/>
            </a:xfrm>
            <a:custGeom>
              <a:avLst/>
              <a:gdLst>
                <a:gd name="connsiteX0" fmla="*/ 33867 w 762000"/>
                <a:gd name="connsiteY0" fmla="*/ 0 h 2032000"/>
                <a:gd name="connsiteX1" fmla="*/ 762000 w 762000"/>
                <a:gd name="connsiteY1" fmla="*/ 592667 h 2032000"/>
                <a:gd name="connsiteX2" fmla="*/ 0 w 762000"/>
                <a:gd name="connsiteY2" fmla="*/ 762000 h 2032000"/>
                <a:gd name="connsiteX3" fmla="*/ 287867 w 762000"/>
                <a:gd name="connsiteY3" fmla="*/ 1049867 h 2032000"/>
                <a:gd name="connsiteX4" fmla="*/ 0 w 762000"/>
                <a:gd name="connsiteY4" fmla="*/ 1676400 h 2032000"/>
                <a:gd name="connsiteX5" fmla="*/ 745067 w 762000"/>
                <a:gd name="connsiteY5" fmla="*/ 2032000 h 2032000"/>
                <a:gd name="connsiteX6" fmla="*/ 745067 w 762000"/>
                <a:gd name="connsiteY6" fmla="*/ 2032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0" h="2032000">
                  <a:moveTo>
                    <a:pt x="33867" y="0"/>
                  </a:moveTo>
                  <a:lnTo>
                    <a:pt x="762000" y="592667"/>
                  </a:lnTo>
                  <a:lnTo>
                    <a:pt x="0" y="762000"/>
                  </a:lnTo>
                  <a:lnTo>
                    <a:pt x="287867" y="1049867"/>
                  </a:lnTo>
                  <a:lnTo>
                    <a:pt x="0" y="1676400"/>
                  </a:lnTo>
                  <a:lnTo>
                    <a:pt x="745067" y="2032000"/>
                  </a:lnTo>
                  <a:lnTo>
                    <a:pt x="745067" y="203200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205613B-4852-4911-AC17-DEFBAEAB7BC8}"/>
                </a:ext>
              </a:extLst>
            </p:cNvPr>
            <p:cNvSpPr/>
            <p:nvPr/>
          </p:nvSpPr>
          <p:spPr>
            <a:xfrm>
              <a:off x="4923340" y="474133"/>
              <a:ext cx="711200" cy="2015068"/>
            </a:xfrm>
            <a:custGeom>
              <a:avLst/>
              <a:gdLst>
                <a:gd name="connsiteX0" fmla="*/ 474133 w 711200"/>
                <a:gd name="connsiteY0" fmla="*/ 0 h 2015067"/>
                <a:gd name="connsiteX1" fmla="*/ 0 w 711200"/>
                <a:gd name="connsiteY1" fmla="*/ 304800 h 2015067"/>
                <a:gd name="connsiteX2" fmla="*/ 711200 w 711200"/>
                <a:gd name="connsiteY2" fmla="*/ 795867 h 2015067"/>
                <a:gd name="connsiteX3" fmla="*/ 186267 w 711200"/>
                <a:gd name="connsiteY3" fmla="*/ 1286934 h 2015067"/>
                <a:gd name="connsiteX4" fmla="*/ 660400 w 711200"/>
                <a:gd name="connsiteY4" fmla="*/ 1693334 h 2015067"/>
                <a:gd name="connsiteX5" fmla="*/ 50800 w 711200"/>
                <a:gd name="connsiteY5" fmla="*/ 2015067 h 2015067"/>
                <a:gd name="connsiteX6" fmla="*/ 50800 w 711200"/>
                <a:gd name="connsiteY6" fmla="*/ 2015067 h 2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2015067">
                  <a:moveTo>
                    <a:pt x="474133" y="0"/>
                  </a:moveTo>
                  <a:lnTo>
                    <a:pt x="0" y="304800"/>
                  </a:lnTo>
                  <a:lnTo>
                    <a:pt x="711200" y="795867"/>
                  </a:lnTo>
                  <a:lnTo>
                    <a:pt x="186267" y="1286934"/>
                  </a:lnTo>
                  <a:lnTo>
                    <a:pt x="660400" y="1693334"/>
                  </a:lnTo>
                  <a:lnTo>
                    <a:pt x="50800" y="2015067"/>
                  </a:lnTo>
                  <a:lnTo>
                    <a:pt x="50800" y="201506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76A7172-FF7E-4C12-A820-6ECA9BA74A1D}"/>
                </a:ext>
              </a:extLst>
            </p:cNvPr>
            <p:cNvSpPr/>
            <p:nvPr/>
          </p:nvSpPr>
          <p:spPr>
            <a:xfrm>
              <a:off x="7225496" y="440267"/>
              <a:ext cx="677333" cy="2065866"/>
            </a:xfrm>
            <a:custGeom>
              <a:avLst/>
              <a:gdLst>
                <a:gd name="connsiteX0" fmla="*/ 101600 w 677333"/>
                <a:gd name="connsiteY0" fmla="*/ 0 h 2065866"/>
                <a:gd name="connsiteX1" fmla="*/ 355600 w 677333"/>
                <a:gd name="connsiteY1" fmla="*/ 694266 h 2065866"/>
                <a:gd name="connsiteX2" fmla="*/ 0 w 677333"/>
                <a:gd name="connsiteY2" fmla="*/ 1032933 h 2065866"/>
                <a:gd name="connsiteX3" fmla="*/ 677333 w 677333"/>
                <a:gd name="connsiteY3" fmla="*/ 1693333 h 2065866"/>
                <a:gd name="connsiteX4" fmla="*/ 101600 w 677333"/>
                <a:gd name="connsiteY4" fmla="*/ 2065866 h 2065866"/>
                <a:gd name="connsiteX5" fmla="*/ 101600 w 677333"/>
                <a:gd name="connsiteY5" fmla="*/ 2065866 h 206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33" h="2065866">
                  <a:moveTo>
                    <a:pt x="101600" y="0"/>
                  </a:moveTo>
                  <a:lnTo>
                    <a:pt x="355600" y="694266"/>
                  </a:lnTo>
                  <a:lnTo>
                    <a:pt x="0" y="1032933"/>
                  </a:lnTo>
                  <a:lnTo>
                    <a:pt x="677333" y="1693333"/>
                  </a:lnTo>
                  <a:lnTo>
                    <a:pt x="101600" y="2065866"/>
                  </a:lnTo>
                  <a:lnTo>
                    <a:pt x="101600" y="2065866"/>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57D29CD-DFED-4189-B444-F15E24354226}"/>
              </a:ext>
            </a:extLst>
          </p:cNvPr>
          <p:cNvGrpSpPr/>
          <p:nvPr/>
        </p:nvGrpSpPr>
        <p:grpSpPr>
          <a:xfrm>
            <a:off x="208452" y="8217489"/>
            <a:ext cx="7355497" cy="1523745"/>
            <a:chOff x="607375" y="440267"/>
            <a:chExt cx="8991600" cy="2065866"/>
          </a:xfrm>
        </p:grpSpPr>
        <p:sp>
          <p:nvSpPr>
            <p:cNvPr id="26" name="Rectangle 25">
              <a:extLst>
                <a:ext uri="{FF2B5EF4-FFF2-40B4-BE49-F238E27FC236}">
                  <a16:creationId xmlns:a16="http://schemas.microsoft.com/office/drawing/2014/main" id="{6E7E801B-BAB3-40D9-9A92-C8C4B7559EB2}"/>
                </a:ext>
              </a:extLst>
            </p:cNvPr>
            <p:cNvSpPr/>
            <p:nvPr/>
          </p:nvSpPr>
          <p:spPr>
            <a:xfrm>
              <a:off x="607375" y="457199"/>
              <a:ext cx="8991600" cy="2032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CC1987A-AC64-40B4-BD74-AC06C3C61A1A}"/>
                </a:ext>
              </a:extLst>
            </p:cNvPr>
            <p:cNvSpPr/>
            <p:nvPr/>
          </p:nvSpPr>
          <p:spPr>
            <a:xfrm>
              <a:off x="3334894" y="474133"/>
              <a:ext cx="711200" cy="2015068"/>
            </a:xfrm>
            <a:custGeom>
              <a:avLst/>
              <a:gdLst>
                <a:gd name="connsiteX0" fmla="*/ 474133 w 711200"/>
                <a:gd name="connsiteY0" fmla="*/ 0 h 2015067"/>
                <a:gd name="connsiteX1" fmla="*/ 0 w 711200"/>
                <a:gd name="connsiteY1" fmla="*/ 304800 h 2015067"/>
                <a:gd name="connsiteX2" fmla="*/ 711200 w 711200"/>
                <a:gd name="connsiteY2" fmla="*/ 795867 h 2015067"/>
                <a:gd name="connsiteX3" fmla="*/ 186267 w 711200"/>
                <a:gd name="connsiteY3" fmla="*/ 1286934 h 2015067"/>
                <a:gd name="connsiteX4" fmla="*/ 660400 w 711200"/>
                <a:gd name="connsiteY4" fmla="*/ 1693334 h 2015067"/>
                <a:gd name="connsiteX5" fmla="*/ 50800 w 711200"/>
                <a:gd name="connsiteY5" fmla="*/ 2015067 h 2015067"/>
                <a:gd name="connsiteX6" fmla="*/ 50800 w 711200"/>
                <a:gd name="connsiteY6" fmla="*/ 2015067 h 2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2015067">
                  <a:moveTo>
                    <a:pt x="474133" y="0"/>
                  </a:moveTo>
                  <a:lnTo>
                    <a:pt x="0" y="304800"/>
                  </a:lnTo>
                  <a:lnTo>
                    <a:pt x="711200" y="795867"/>
                  </a:lnTo>
                  <a:lnTo>
                    <a:pt x="186267" y="1286934"/>
                  </a:lnTo>
                  <a:lnTo>
                    <a:pt x="660400" y="1693334"/>
                  </a:lnTo>
                  <a:lnTo>
                    <a:pt x="50800" y="2015067"/>
                  </a:lnTo>
                  <a:lnTo>
                    <a:pt x="50800" y="201506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789AF4D-0CB2-47C8-A601-5C6DCC5AC3F5}"/>
                </a:ext>
              </a:extLst>
            </p:cNvPr>
            <p:cNvSpPr/>
            <p:nvPr/>
          </p:nvSpPr>
          <p:spPr>
            <a:xfrm>
              <a:off x="6563642" y="440267"/>
              <a:ext cx="677333" cy="2065866"/>
            </a:xfrm>
            <a:custGeom>
              <a:avLst/>
              <a:gdLst>
                <a:gd name="connsiteX0" fmla="*/ 101600 w 677333"/>
                <a:gd name="connsiteY0" fmla="*/ 0 h 2065866"/>
                <a:gd name="connsiteX1" fmla="*/ 355600 w 677333"/>
                <a:gd name="connsiteY1" fmla="*/ 694266 h 2065866"/>
                <a:gd name="connsiteX2" fmla="*/ 0 w 677333"/>
                <a:gd name="connsiteY2" fmla="*/ 1032933 h 2065866"/>
                <a:gd name="connsiteX3" fmla="*/ 677333 w 677333"/>
                <a:gd name="connsiteY3" fmla="*/ 1693333 h 2065866"/>
                <a:gd name="connsiteX4" fmla="*/ 101600 w 677333"/>
                <a:gd name="connsiteY4" fmla="*/ 2065866 h 2065866"/>
                <a:gd name="connsiteX5" fmla="*/ 101600 w 677333"/>
                <a:gd name="connsiteY5" fmla="*/ 2065866 h 206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33" h="2065866">
                  <a:moveTo>
                    <a:pt x="101600" y="0"/>
                  </a:moveTo>
                  <a:lnTo>
                    <a:pt x="355600" y="694266"/>
                  </a:lnTo>
                  <a:lnTo>
                    <a:pt x="0" y="1032933"/>
                  </a:lnTo>
                  <a:lnTo>
                    <a:pt x="677333" y="1693333"/>
                  </a:lnTo>
                  <a:lnTo>
                    <a:pt x="101600" y="2065866"/>
                  </a:lnTo>
                  <a:lnTo>
                    <a:pt x="101600" y="2065866"/>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A73F37D1-B0FE-476B-B2CB-D2FB23B6CA12}"/>
              </a:ext>
            </a:extLst>
          </p:cNvPr>
          <p:cNvSpPr txBox="1"/>
          <p:nvPr/>
        </p:nvSpPr>
        <p:spPr>
          <a:xfrm>
            <a:off x="208452" y="4639373"/>
            <a:ext cx="7355497" cy="769441"/>
          </a:xfrm>
          <a:prstGeom prst="rect">
            <a:avLst/>
          </a:prstGeom>
          <a:noFill/>
        </p:spPr>
        <p:txBody>
          <a:bodyPr wrap="square" rtlCol="0">
            <a:spAutoFit/>
          </a:bodyPr>
          <a:lstStyle/>
          <a:p>
            <a:pPr algn="ctr"/>
            <a:r>
              <a:rPr lang="en-US" sz="4400" dirty="0">
                <a:latin typeface="Century Gothic" panose="020B0502020202020204" pitchFamily="34" charset="0"/>
              </a:rPr>
              <a:t>Write your message here.</a:t>
            </a:r>
          </a:p>
        </p:txBody>
      </p:sp>
      <p:sp>
        <p:nvSpPr>
          <p:cNvPr id="30" name="TextBox 29">
            <a:extLst>
              <a:ext uri="{FF2B5EF4-FFF2-40B4-BE49-F238E27FC236}">
                <a16:creationId xmlns:a16="http://schemas.microsoft.com/office/drawing/2014/main" id="{33D43941-3E60-4C6E-AE7F-140F26C8EA12}"/>
              </a:ext>
            </a:extLst>
          </p:cNvPr>
          <p:cNvSpPr txBox="1"/>
          <p:nvPr/>
        </p:nvSpPr>
        <p:spPr>
          <a:xfrm>
            <a:off x="208452" y="6610649"/>
            <a:ext cx="7355497" cy="769441"/>
          </a:xfrm>
          <a:prstGeom prst="rect">
            <a:avLst/>
          </a:prstGeom>
          <a:noFill/>
        </p:spPr>
        <p:txBody>
          <a:bodyPr wrap="square" rtlCol="0">
            <a:spAutoFit/>
          </a:bodyPr>
          <a:lstStyle/>
          <a:p>
            <a:pPr algn="ctr"/>
            <a:r>
              <a:rPr lang="en-US" sz="4400" dirty="0">
                <a:latin typeface="Century Gothic" panose="020B0502020202020204" pitchFamily="34" charset="0"/>
              </a:rPr>
              <a:t>Write your message here.</a:t>
            </a:r>
          </a:p>
        </p:txBody>
      </p:sp>
      <p:sp>
        <p:nvSpPr>
          <p:cNvPr id="31" name="TextBox 30">
            <a:extLst>
              <a:ext uri="{FF2B5EF4-FFF2-40B4-BE49-F238E27FC236}">
                <a16:creationId xmlns:a16="http://schemas.microsoft.com/office/drawing/2014/main" id="{1F81E86D-C0D3-465C-9FD1-8804D7534B5D}"/>
              </a:ext>
            </a:extLst>
          </p:cNvPr>
          <p:cNvSpPr txBox="1"/>
          <p:nvPr/>
        </p:nvSpPr>
        <p:spPr>
          <a:xfrm>
            <a:off x="208452" y="8594867"/>
            <a:ext cx="7355497" cy="769441"/>
          </a:xfrm>
          <a:prstGeom prst="rect">
            <a:avLst/>
          </a:prstGeom>
          <a:noFill/>
        </p:spPr>
        <p:txBody>
          <a:bodyPr wrap="square" rtlCol="0">
            <a:spAutoFit/>
          </a:bodyPr>
          <a:lstStyle/>
          <a:p>
            <a:pPr algn="ctr"/>
            <a:r>
              <a:rPr lang="en-US" sz="4400" dirty="0">
                <a:latin typeface="Century Gothic" panose="020B0502020202020204" pitchFamily="34" charset="0"/>
              </a:rPr>
              <a:t>Write your message here.</a:t>
            </a:r>
          </a:p>
        </p:txBody>
      </p:sp>
    </p:spTree>
    <p:extLst>
      <p:ext uri="{BB962C8B-B14F-4D97-AF65-F5344CB8AC3E}">
        <p14:creationId xmlns:p14="http://schemas.microsoft.com/office/powerpoint/2010/main" val="3232785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BDB011-49A7-4AE9-B612-0E2074E8A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2057227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713F3-DE10-47A2-87F4-E52D9F26E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Rectangle 3">
            <a:hlinkClick r:id="rId3"/>
            <a:extLst>
              <a:ext uri="{FF2B5EF4-FFF2-40B4-BE49-F238E27FC236}">
                <a16:creationId xmlns:a16="http://schemas.microsoft.com/office/drawing/2014/main" id="{92D4DABC-4864-4F3C-B6D3-AEFD9BE0F8C1}"/>
              </a:ext>
            </a:extLst>
          </p:cNvPr>
          <p:cNvSpPr/>
          <p:nvPr/>
        </p:nvSpPr>
        <p:spPr>
          <a:xfrm>
            <a:off x="4513634" y="4854102"/>
            <a:ext cx="2441643" cy="369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450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18F3ED-58F5-4D69-923A-ACCB9531F84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6200000">
            <a:off x="-177672" y="2071360"/>
            <a:ext cx="8127744" cy="6749808"/>
          </a:xfrm>
          <a:prstGeom prst="rect">
            <a:avLst/>
          </a:prstGeom>
        </p:spPr>
      </p:pic>
      <p:sp>
        <p:nvSpPr>
          <p:cNvPr id="6" name="TextBox 5">
            <a:extLst>
              <a:ext uri="{FF2B5EF4-FFF2-40B4-BE49-F238E27FC236}">
                <a16:creationId xmlns:a16="http://schemas.microsoft.com/office/drawing/2014/main" id="{9B0D2A59-15E6-44DF-B995-B0B8708C4EF1}"/>
              </a:ext>
            </a:extLst>
          </p:cNvPr>
          <p:cNvSpPr txBox="1"/>
          <p:nvPr/>
        </p:nvSpPr>
        <p:spPr>
          <a:xfrm>
            <a:off x="61320" y="104745"/>
            <a:ext cx="1962033" cy="523220"/>
          </a:xfrm>
          <a:prstGeom prst="rect">
            <a:avLst/>
          </a:prstGeom>
          <a:noFill/>
        </p:spPr>
        <p:txBody>
          <a:bodyPr wrap="square" rtlCol="0">
            <a:spAutoFit/>
          </a:bodyPr>
          <a:lstStyle/>
          <a:p>
            <a:pPr algn="ctr"/>
            <a:r>
              <a:rPr lang="en-US" sz="2800" dirty="0">
                <a:latin typeface="Century Gothic" panose="020B0502020202020204" pitchFamily="34" charset="0"/>
              </a:rPr>
              <a:t>MINI-TASK:</a:t>
            </a:r>
          </a:p>
        </p:txBody>
      </p:sp>
      <p:sp>
        <p:nvSpPr>
          <p:cNvPr id="3" name="TextBox 2">
            <a:extLst>
              <a:ext uri="{FF2B5EF4-FFF2-40B4-BE49-F238E27FC236}">
                <a16:creationId xmlns:a16="http://schemas.microsoft.com/office/drawing/2014/main" id="{2D40A721-0BFF-4F29-814F-1B460DF196FD}"/>
              </a:ext>
            </a:extLst>
          </p:cNvPr>
          <p:cNvSpPr txBox="1"/>
          <p:nvPr/>
        </p:nvSpPr>
        <p:spPr>
          <a:xfrm>
            <a:off x="3441162" y="1055682"/>
            <a:ext cx="890078" cy="400110"/>
          </a:xfrm>
          <a:prstGeom prst="rect">
            <a:avLst/>
          </a:prstGeom>
          <a:noFill/>
        </p:spPr>
        <p:txBody>
          <a:bodyPr wrap="square" rtlCol="0">
            <a:spAutoFit/>
          </a:bodyPr>
          <a:lstStyle/>
          <a:p>
            <a:pPr algn="ctr"/>
            <a:r>
              <a:rPr lang="en-US" sz="2000" b="1" dirty="0">
                <a:latin typeface="Century Gothic" panose="020B0502020202020204" pitchFamily="34" charset="0"/>
              </a:rPr>
              <a:t>START</a:t>
            </a:r>
            <a:endParaRPr lang="en-US" sz="1200" b="1" dirty="0">
              <a:latin typeface="Century Gothic" panose="020B0502020202020204" pitchFamily="34" charset="0"/>
            </a:endParaRPr>
          </a:p>
        </p:txBody>
      </p:sp>
      <p:sp>
        <p:nvSpPr>
          <p:cNvPr id="7" name="TextBox 6">
            <a:extLst>
              <a:ext uri="{FF2B5EF4-FFF2-40B4-BE49-F238E27FC236}">
                <a16:creationId xmlns:a16="http://schemas.microsoft.com/office/drawing/2014/main" id="{F38C9343-D6C6-4F85-B63F-A398574C4169}"/>
              </a:ext>
            </a:extLst>
          </p:cNvPr>
          <p:cNvSpPr txBox="1"/>
          <p:nvPr/>
        </p:nvSpPr>
        <p:spPr>
          <a:xfrm>
            <a:off x="5048655" y="126726"/>
            <a:ext cx="2577829" cy="646331"/>
          </a:xfrm>
          <a:prstGeom prst="rect">
            <a:avLst/>
          </a:prstGeom>
          <a:noFill/>
          <a:ln>
            <a:solidFill>
              <a:schemeClr val="tx1"/>
            </a:solidFill>
          </a:ln>
        </p:spPr>
        <p:txBody>
          <a:bodyPr wrap="square" rtlCol="0">
            <a:spAutoFit/>
          </a:bodyPr>
          <a:lstStyle/>
          <a:p>
            <a:pPr algn="ctr"/>
            <a:r>
              <a:rPr lang="en-US" sz="900" b="1" u="sng" dirty="0">
                <a:latin typeface="Century Gothic" panose="020B0502020202020204" pitchFamily="34" charset="0"/>
              </a:rPr>
              <a:t>Instructions:</a:t>
            </a:r>
          </a:p>
          <a:p>
            <a:r>
              <a:rPr lang="en-US" sz="900" dirty="0">
                <a:latin typeface="Century Gothic" panose="020B0502020202020204" pitchFamily="34" charset="0"/>
              </a:rPr>
              <a:t>Solve this maze. Once you do, collect the letters you find along your path. These spell out a code word. This is your </a:t>
            </a:r>
            <a:r>
              <a:rPr lang="en-US" sz="900" b="1" dirty="0">
                <a:latin typeface="Century Gothic" panose="020B0502020202020204" pitchFamily="34" charset="0"/>
              </a:rPr>
              <a:t>key</a:t>
            </a:r>
            <a:r>
              <a:rPr lang="en-US" sz="900" dirty="0">
                <a:latin typeface="Century Gothic" panose="020B0502020202020204" pitchFamily="34" charset="0"/>
              </a:rPr>
              <a:t>.</a:t>
            </a:r>
          </a:p>
        </p:txBody>
      </p:sp>
      <p:sp>
        <p:nvSpPr>
          <p:cNvPr id="8" name="TextBox 7">
            <a:extLst>
              <a:ext uri="{FF2B5EF4-FFF2-40B4-BE49-F238E27FC236}">
                <a16:creationId xmlns:a16="http://schemas.microsoft.com/office/drawing/2014/main" id="{1DC4DFF2-9957-45D1-B4FC-E4835AB3E65F}"/>
              </a:ext>
            </a:extLst>
          </p:cNvPr>
          <p:cNvSpPr txBox="1"/>
          <p:nvPr/>
        </p:nvSpPr>
        <p:spPr>
          <a:xfrm>
            <a:off x="3358475" y="9510136"/>
            <a:ext cx="1055451" cy="400110"/>
          </a:xfrm>
          <a:prstGeom prst="rect">
            <a:avLst/>
          </a:prstGeom>
          <a:noFill/>
        </p:spPr>
        <p:txBody>
          <a:bodyPr wrap="square" rtlCol="0">
            <a:spAutoFit/>
          </a:bodyPr>
          <a:lstStyle/>
          <a:p>
            <a:pPr algn="ctr"/>
            <a:r>
              <a:rPr lang="en-US" sz="2000" b="1" dirty="0">
                <a:latin typeface="Century Gothic" panose="020B0502020202020204" pitchFamily="34" charset="0"/>
              </a:rPr>
              <a:t>FINISH</a:t>
            </a:r>
            <a:endParaRPr lang="en-US" sz="1200" b="1" dirty="0">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0F19DCAE-FFB5-4DB8-85D6-06AEF6F80FC4}"/>
              </a:ext>
            </a:extLst>
          </p:cNvPr>
          <p:cNvCxnSpPr/>
          <p:nvPr/>
        </p:nvCxnSpPr>
        <p:spPr>
          <a:xfrm>
            <a:off x="3349212" y="1994170"/>
            <a:ext cx="0" cy="301558"/>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A4C559F-B12B-4693-8BB8-237A646E4F3D}"/>
              </a:ext>
            </a:extLst>
          </p:cNvPr>
          <p:cNvCxnSpPr/>
          <p:nvPr/>
        </p:nvCxnSpPr>
        <p:spPr>
          <a:xfrm>
            <a:off x="2817894" y="1947154"/>
            <a:ext cx="0" cy="301558"/>
          </a:xfrm>
          <a:prstGeom prst="line">
            <a:avLst/>
          </a:prstGeom>
          <a:ln w="53975">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1CF7BF4-17F0-400A-950A-EA277741ABF1}"/>
              </a:ext>
            </a:extLst>
          </p:cNvPr>
          <p:cNvSpPr txBox="1"/>
          <p:nvPr/>
        </p:nvSpPr>
        <p:spPr>
          <a:xfrm>
            <a:off x="3302540" y="35693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I</a:t>
            </a:r>
          </a:p>
        </p:txBody>
      </p:sp>
      <p:sp>
        <p:nvSpPr>
          <p:cNvPr id="13" name="TextBox 12">
            <a:extLst>
              <a:ext uri="{FF2B5EF4-FFF2-40B4-BE49-F238E27FC236}">
                <a16:creationId xmlns:a16="http://schemas.microsoft.com/office/drawing/2014/main" id="{AEBE80BC-9F89-420F-9218-7E8DC36845FB}"/>
              </a:ext>
            </a:extLst>
          </p:cNvPr>
          <p:cNvSpPr txBox="1"/>
          <p:nvPr/>
        </p:nvSpPr>
        <p:spPr>
          <a:xfrm>
            <a:off x="3412499" y="5896015"/>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14" name="TextBox 13">
            <a:extLst>
              <a:ext uri="{FF2B5EF4-FFF2-40B4-BE49-F238E27FC236}">
                <a16:creationId xmlns:a16="http://schemas.microsoft.com/office/drawing/2014/main" id="{CED2A3D3-1B05-4695-A213-1A54E282353B}"/>
              </a:ext>
            </a:extLst>
          </p:cNvPr>
          <p:cNvSpPr txBox="1"/>
          <p:nvPr/>
        </p:nvSpPr>
        <p:spPr>
          <a:xfrm>
            <a:off x="6844794" y="8576174"/>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5" name="TextBox 14">
            <a:extLst>
              <a:ext uri="{FF2B5EF4-FFF2-40B4-BE49-F238E27FC236}">
                <a16:creationId xmlns:a16="http://schemas.microsoft.com/office/drawing/2014/main" id="{5A0DFD0C-5C2E-4DF5-A371-42EEDBCAC78D}"/>
              </a:ext>
            </a:extLst>
          </p:cNvPr>
          <p:cNvSpPr txBox="1"/>
          <p:nvPr/>
        </p:nvSpPr>
        <p:spPr>
          <a:xfrm>
            <a:off x="4185323" y="7251814"/>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16" name="TextBox 15">
            <a:extLst>
              <a:ext uri="{FF2B5EF4-FFF2-40B4-BE49-F238E27FC236}">
                <a16:creationId xmlns:a16="http://schemas.microsoft.com/office/drawing/2014/main" id="{9EE30935-7C2F-45E3-91F5-6EEE8A656EE6}"/>
              </a:ext>
            </a:extLst>
          </p:cNvPr>
          <p:cNvSpPr txBox="1"/>
          <p:nvPr/>
        </p:nvSpPr>
        <p:spPr>
          <a:xfrm>
            <a:off x="4215490" y="9152126"/>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17" name="TextBox 16">
            <a:extLst>
              <a:ext uri="{FF2B5EF4-FFF2-40B4-BE49-F238E27FC236}">
                <a16:creationId xmlns:a16="http://schemas.microsoft.com/office/drawing/2014/main" id="{FDA8C71E-D09E-49D9-914B-1283D7C0D976}"/>
              </a:ext>
            </a:extLst>
          </p:cNvPr>
          <p:cNvSpPr txBox="1"/>
          <p:nvPr/>
        </p:nvSpPr>
        <p:spPr>
          <a:xfrm>
            <a:off x="3883765" y="67830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8" name="TextBox 17">
            <a:extLst>
              <a:ext uri="{FF2B5EF4-FFF2-40B4-BE49-F238E27FC236}">
                <a16:creationId xmlns:a16="http://schemas.microsoft.com/office/drawing/2014/main" id="{EB9073DC-2682-4A41-AAAB-BFA42C0D58AC}"/>
              </a:ext>
            </a:extLst>
          </p:cNvPr>
          <p:cNvSpPr txBox="1"/>
          <p:nvPr/>
        </p:nvSpPr>
        <p:spPr>
          <a:xfrm>
            <a:off x="6611329" y="9181310"/>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19" name="TextBox 18">
            <a:extLst>
              <a:ext uri="{FF2B5EF4-FFF2-40B4-BE49-F238E27FC236}">
                <a16:creationId xmlns:a16="http://schemas.microsoft.com/office/drawing/2014/main" id="{34ECD045-8946-406E-8827-8701961B674C}"/>
              </a:ext>
            </a:extLst>
          </p:cNvPr>
          <p:cNvSpPr txBox="1"/>
          <p:nvPr/>
        </p:nvSpPr>
        <p:spPr>
          <a:xfrm>
            <a:off x="5999414" y="8634542"/>
            <a:ext cx="126340" cy="338554"/>
          </a:xfrm>
          <a:prstGeom prst="rect">
            <a:avLst/>
          </a:prstGeom>
          <a:noFill/>
        </p:spPr>
        <p:txBody>
          <a:bodyPr wrap="square" rtlCol="0">
            <a:spAutoFit/>
          </a:bodyPr>
          <a:lstStyle/>
          <a:p>
            <a:pPr algn="ctr"/>
            <a:r>
              <a:rPr lang="en-US" sz="1600" dirty="0">
                <a:latin typeface="Century Gothic" panose="020B0502020202020204" pitchFamily="34" charset="0"/>
              </a:rPr>
              <a:t>K</a:t>
            </a:r>
          </a:p>
        </p:txBody>
      </p:sp>
      <p:sp>
        <p:nvSpPr>
          <p:cNvPr id="20" name="TextBox 19">
            <a:extLst>
              <a:ext uri="{FF2B5EF4-FFF2-40B4-BE49-F238E27FC236}">
                <a16:creationId xmlns:a16="http://schemas.microsoft.com/office/drawing/2014/main" id="{CCDB176B-88ED-4773-BDFC-07FD7E5A174F}"/>
              </a:ext>
            </a:extLst>
          </p:cNvPr>
          <p:cNvSpPr txBox="1"/>
          <p:nvPr/>
        </p:nvSpPr>
        <p:spPr>
          <a:xfrm>
            <a:off x="5041414" y="915212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21" name="TextBox 20">
            <a:extLst>
              <a:ext uri="{FF2B5EF4-FFF2-40B4-BE49-F238E27FC236}">
                <a16:creationId xmlns:a16="http://schemas.microsoft.com/office/drawing/2014/main" id="{5380D103-D0B8-42A6-85A2-B016F9811309}"/>
              </a:ext>
            </a:extLst>
          </p:cNvPr>
          <p:cNvSpPr txBox="1"/>
          <p:nvPr/>
        </p:nvSpPr>
        <p:spPr>
          <a:xfrm>
            <a:off x="6841090" y="7418218"/>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22" name="TextBox 21">
            <a:extLst>
              <a:ext uri="{FF2B5EF4-FFF2-40B4-BE49-F238E27FC236}">
                <a16:creationId xmlns:a16="http://schemas.microsoft.com/office/drawing/2014/main" id="{975E5007-F215-49D7-A7EF-FD32CB9E61EE}"/>
              </a:ext>
            </a:extLst>
          </p:cNvPr>
          <p:cNvSpPr txBox="1"/>
          <p:nvPr/>
        </p:nvSpPr>
        <p:spPr>
          <a:xfrm>
            <a:off x="2623686" y="9152126"/>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3" name="TextBox 22">
            <a:extLst>
              <a:ext uri="{FF2B5EF4-FFF2-40B4-BE49-F238E27FC236}">
                <a16:creationId xmlns:a16="http://schemas.microsoft.com/office/drawing/2014/main" id="{1FF64574-EB62-46A2-8DF2-BB6C537A9E80}"/>
              </a:ext>
            </a:extLst>
          </p:cNvPr>
          <p:cNvSpPr txBox="1"/>
          <p:nvPr/>
        </p:nvSpPr>
        <p:spPr>
          <a:xfrm>
            <a:off x="6841090" y="6963442"/>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4" name="TextBox 23">
            <a:extLst>
              <a:ext uri="{FF2B5EF4-FFF2-40B4-BE49-F238E27FC236}">
                <a16:creationId xmlns:a16="http://schemas.microsoft.com/office/drawing/2014/main" id="{5D5C1987-D3B8-40BE-9409-13AD77ABE790}"/>
              </a:ext>
            </a:extLst>
          </p:cNvPr>
          <p:cNvSpPr txBox="1"/>
          <p:nvPr/>
        </p:nvSpPr>
        <p:spPr>
          <a:xfrm>
            <a:off x="4455265" y="8232834"/>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25" name="TextBox 24">
            <a:extLst>
              <a:ext uri="{FF2B5EF4-FFF2-40B4-BE49-F238E27FC236}">
                <a16:creationId xmlns:a16="http://schemas.microsoft.com/office/drawing/2014/main" id="{248C781D-90B0-4A81-A6D3-E113771EDEAB}"/>
              </a:ext>
            </a:extLst>
          </p:cNvPr>
          <p:cNvSpPr txBox="1"/>
          <p:nvPr/>
        </p:nvSpPr>
        <p:spPr>
          <a:xfrm>
            <a:off x="2042809" y="3991312"/>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26" name="TextBox 25">
            <a:extLst>
              <a:ext uri="{FF2B5EF4-FFF2-40B4-BE49-F238E27FC236}">
                <a16:creationId xmlns:a16="http://schemas.microsoft.com/office/drawing/2014/main" id="{04C628BD-D437-46E5-95A8-A03BA3058FD7}"/>
              </a:ext>
            </a:extLst>
          </p:cNvPr>
          <p:cNvSpPr txBox="1"/>
          <p:nvPr/>
        </p:nvSpPr>
        <p:spPr>
          <a:xfrm>
            <a:off x="2837695" y="8062092"/>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27" name="TextBox 26">
            <a:extLst>
              <a:ext uri="{FF2B5EF4-FFF2-40B4-BE49-F238E27FC236}">
                <a16:creationId xmlns:a16="http://schemas.microsoft.com/office/drawing/2014/main" id="{8EC94EA1-B587-4151-9BC3-BF0F4C4A29A2}"/>
              </a:ext>
            </a:extLst>
          </p:cNvPr>
          <p:cNvSpPr txBox="1"/>
          <p:nvPr/>
        </p:nvSpPr>
        <p:spPr>
          <a:xfrm>
            <a:off x="706408" y="77763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28" name="TextBox 27">
            <a:extLst>
              <a:ext uri="{FF2B5EF4-FFF2-40B4-BE49-F238E27FC236}">
                <a16:creationId xmlns:a16="http://schemas.microsoft.com/office/drawing/2014/main" id="{59969E43-E355-4A09-8911-B793144DE786}"/>
              </a:ext>
            </a:extLst>
          </p:cNvPr>
          <p:cNvSpPr txBox="1"/>
          <p:nvPr/>
        </p:nvSpPr>
        <p:spPr>
          <a:xfrm>
            <a:off x="706408" y="5475495"/>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29" name="TextBox 28">
            <a:extLst>
              <a:ext uri="{FF2B5EF4-FFF2-40B4-BE49-F238E27FC236}">
                <a16:creationId xmlns:a16="http://schemas.microsoft.com/office/drawing/2014/main" id="{AA506EE5-202C-4CC0-AEE6-DFAA317121DB}"/>
              </a:ext>
            </a:extLst>
          </p:cNvPr>
          <p:cNvSpPr txBox="1"/>
          <p:nvPr/>
        </p:nvSpPr>
        <p:spPr>
          <a:xfrm>
            <a:off x="3409545" y="3235605"/>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30" name="TextBox 29">
            <a:extLst>
              <a:ext uri="{FF2B5EF4-FFF2-40B4-BE49-F238E27FC236}">
                <a16:creationId xmlns:a16="http://schemas.microsoft.com/office/drawing/2014/main" id="{00DD32B1-D675-4840-B77A-8CA1D4F28721}"/>
              </a:ext>
            </a:extLst>
          </p:cNvPr>
          <p:cNvSpPr txBox="1"/>
          <p:nvPr/>
        </p:nvSpPr>
        <p:spPr>
          <a:xfrm>
            <a:off x="4854102" y="35693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31" name="TextBox 30">
            <a:extLst>
              <a:ext uri="{FF2B5EF4-FFF2-40B4-BE49-F238E27FC236}">
                <a16:creationId xmlns:a16="http://schemas.microsoft.com/office/drawing/2014/main" id="{F476EC58-1854-4EA3-A890-6EBEC0930580}"/>
              </a:ext>
            </a:extLst>
          </p:cNvPr>
          <p:cNvSpPr txBox="1"/>
          <p:nvPr/>
        </p:nvSpPr>
        <p:spPr>
          <a:xfrm>
            <a:off x="5787718" y="3264745"/>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32" name="TextBox 31">
            <a:extLst>
              <a:ext uri="{FF2B5EF4-FFF2-40B4-BE49-F238E27FC236}">
                <a16:creationId xmlns:a16="http://schemas.microsoft.com/office/drawing/2014/main" id="{FFA1E062-0367-40B0-89BB-CCD8E98B82A7}"/>
              </a:ext>
            </a:extLst>
          </p:cNvPr>
          <p:cNvSpPr txBox="1"/>
          <p:nvPr/>
        </p:nvSpPr>
        <p:spPr>
          <a:xfrm>
            <a:off x="6238441" y="2747186"/>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33" name="TextBox 32">
            <a:extLst>
              <a:ext uri="{FF2B5EF4-FFF2-40B4-BE49-F238E27FC236}">
                <a16:creationId xmlns:a16="http://schemas.microsoft.com/office/drawing/2014/main" id="{CD0B17CC-4C59-4D77-AD56-6A19B3807D56}"/>
              </a:ext>
            </a:extLst>
          </p:cNvPr>
          <p:cNvSpPr txBox="1"/>
          <p:nvPr/>
        </p:nvSpPr>
        <p:spPr>
          <a:xfrm>
            <a:off x="5255423" y="7300961"/>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4" name="TextBox 33">
            <a:extLst>
              <a:ext uri="{FF2B5EF4-FFF2-40B4-BE49-F238E27FC236}">
                <a16:creationId xmlns:a16="http://schemas.microsoft.com/office/drawing/2014/main" id="{E1D49D85-4C2F-4400-BD0C-B83F1ADCCE58}"/>
              </a:ext>
            </a:extLst>
          </p:cNvPr>
          <p:cNvSpPr txBox="1"/>
          <p:nvPr/>
        </p:nvSpPr>
        <p:spPr>
          <a:xfrm>
            <a:off x="2332606" y="7398241"/>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35" name="TextBox 34">
            <a:extLst>
              <a:ext uri="{FF2B5EF4-FFF2-40B4-BE49-F238E27FC236}">
                <a16:creationId xmlns:a16="http://schemas.microsoft.com/office/drawing/2014/main" id="{7E125D58-880B-4961-8DE1-D19B00C4A7D2}"/>
              </a:ext>
            </a:extLst>
          </p:cNvPr>
          <p:cNvSpPr txBox="1"/>
          <p:nvPr/>
        </p:nvSpPr>
        <p:spPr>
          <a:xfrm>
            <a:off x="2329823" y="5896015"/>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36" name="TextBox 35">
            <a:extLst>
              <a:ext uri="{FF2B5EF4-FFF2-40B4-BE49-F238E27FC236}">
                <a16:creationId xmlns:a16="http://schemas.microsoft.com/office/drawing/2014/main" id="{265EE745-EE41-48F2-B8AC-A504C22A4304}"/>
              </a:ext>
            </a:extLst>
          </p:cNvPr>
          <p:cNvSpPr txBox="1"/>
          <p:nvPr/>
        </p:nvSpPr>
        <p:spPr>
          <a:xfrm>
            <a:off x="2837695" y="5107360"/>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7" name="TextBox 36">
            <a:extLst>
              <a:ext uri="{FF2B5EF4-FFF2-40B4-BE49-F238E27FC236}">
                <a16:creationId xmlns:a16="http://schemas.microsoft.com/office/drawing/2014/main" id="{91933D4F-5DC7-44F0-B4D7-6F101667E99D}"/>
              </a:ext>
            </a:extLst>
          </p:cNvPr>
          <p:cNvSpPr txBox="1"/>
          <p:nvPr/>
        </p:nvSpPr>
        <p:spPr>
          <a:xfrm>
            <a:off x="4185323" y="5375202"/>
            <a:ext cx="214009" cy="338554"/>
          </a:xfrm>
          <a:prstGeom prst="rect">
            <a:avLst/>
          </a:prstGeom>
          <a:noFill/>
        </p:spPr>
        <p:txBody>
          <a:bodyPr wrap="square" rtlCol="0">
            <a:spAutoFit/>
          </a:bodyPr>
          <a:lstStyle/>
          <a:p>
            <a:pPr algn="ctr"/>
            <a:r>
              <a:rPr lang="en-US" sz="1600" dirty="0">
                <a:latin typeface="Century Gothic" panose="020B0502020202020204" pitchFamily="34" charset="0"/>
              </a:rPr>
              <a:t>G</a:t>
            </a:r>
          </a:p>
        </p:txBody>
      </p:sp>
      <p:sp>
        <p:nvSpPr>
          <p:cNvPr id="38" name="TextBox 37">
            <a:extLst>
              <a:ext uri="{FF2B5EF4-FFF2-40B4-BE49-F238E27FC236}">
                <a16:creationId xmlns:a16="http://schemas.microsoft.com/office/drawing/2014/main" id="{9341226D-5420-4F1D-8F09-7716877882D9}"/>
              </a:ext>
            </a:extLst>
          </p:cNvPr>
          <p:cNvSpPr txBox="1"/>
          <p:nvPr/>
        </p:nvSpPr>
        <p:spPr>
          <a:xfrm>
            <a:off x="4961106" y="4650166"/>
            <a:ext cx="214009" cy="338554"/>
          </a:xfrm>
          <a:prstGeom prst="rect">
            <a:avLst/>
          </a:prstGeom>
          <a:noFill/>
        </p:spPr>
        <p:txBody>
          <a:bodyPr wrap="square" rtlCol="0">
            <a:spAutoFit/>
          </a:bodyPr>
          <a:lstStyle/>
          <a:p>
            <a:pPr algn="ctr"/>
            <a:r>
              <a:rPr lang="en-US" sz="1600" dirty="0">
                <a:latin typeface="Century Gothic" panose="020B0502020202020204" pitchFamily="34" charset="0"/>
              </a:rPr>
              <a:t>I</a:t>
            </a:r>
          </a:p>
        </p:txBody>
      </p:sp>
      <p:sp>
        <p:nvSpPr>
          <p:cNvPr id="39" name="TextBox 38">
            <a:extLst>
              <a:ext uri="{FF2B5EF4-FFF2-40B4-BE49-F238E27FC236}">
                <a16:creationId xmlns:a16="http://schemas.microsoft.com/office/drawing/2014/main" id="{D8A53F51-3F11-4CC8-AC56-A83FACB1AFFE}"/>
              </a:ext>
            </a:extLst>
          </p:cNvPr>
          <p:cNvSpPr txBox="1"/>
          <p:nvPr/>
        </p:nvSpPr>
        <p:spPr>
          <a:xfrm>
            <a:off x="6825338" y="5107360"/>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0" name="TextBox 39">
            <a:extLst>
              <a:ext uri="{FF2B5EF4-FFF2-40B4-BE49-F238E27FC236}">
                <a16:creationId xmlns:a16="http://schemas.microsoft.com/office/drawing/2014/main" id="{B97B5E47-0D1E-4D8D-94EA-82A8FCA59825}"/>
              </a:ext>
            </a:extLst>
          </p:cNvPr>
          <p:cNvSpPr txBox="1"/>
          <p:nvPr/>
        </p:nvSpPr>
        <p:spPr>
          <a:xfrm>
            <a:off x="5785405" y="5690088"/>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41" name="TextBox 40">
            <a:extLst>
              <a:ext uri="{FF2B5EF4-FFF2-40B4-BE49-F238E27FC236}">
                <a16:creationId xmlns:a16="http://schemas.microsoft.com/office/drawing/2014/main" id="{3D2EDD57-DC80-4A22-A466-7999285E8624}"/>
              </a:ext>
            </a:extLst>
          </p:cNvPr>
          <p:cNvSpPr txBox="1"/>
          <p:nvPr/>
        </p:nvSpPr>
        <p:spPr>
          <a:xfrm>
            <a:off x="706407" y="2492273"/>
            <a:ext cx="214009" cy="338554"/>
          </a:xfrm>
          <a:prstGeom prst="rect">
            <a:avLst/>
          </a:prstGeom>
          <a:noFill/>
        </p:spPr>
        <p:txBody>
          <a:bodyPr wrap="square" rtlCol="0">
            <a:spAutoFit/>
          </a:bodyPr>
          <a:lstStyle/>
          <a:p>
            <a:pPr algn="ctr"/>
            <a:r>
              <a:rPr lang="en-US" sz="1600" dirty="0">
                <a:latin typeface="Century Gothic" panose="020B0502020202020204" pitchFamily="34" charset="0"/>
              </a:rPr>
              <a:t>X</a:t>
            </a:r>
          </a:p>
        </p:txBody>
      </p:sp>
      <p:sp>
        <p:nvSpPr>
          <p:cNvPr id="44" name="TextBox 43">
            <a:extLst>
              <a:ext uri="{FF2B5EF4-FFF2-40B4-BE49-F238E27FC236}">
                <a16:creationId xmlns:a16="http://schemas.microsoft.com/office/drawing/2014/main" id="{1D448858-2EF3-4158-9D31-DA85824AAA9C}"/>
              </a:ext>
            </a:extLst>
          </p:cNvPr>
          <p:cNvSpPr txBox="1"/>
          <p:nvPr/>
        </p:nvSpPr>
        <p:spPr>
          <a:xfrm>
            <a:off x="2869544" y="1966902"/>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5" name="TextBox 44">
            <a:extLst>
              <a:ext uri="{FF2B5EF4-FFF2-40B4-BE49-F238E27FC236}">
                <a16:creationId xmlns:a16="http://schemas.microsoft.com/office/drawing/2014/main" id="{8CC11D5F-4147-4FFF-A883-133184F44CE2}"/>
              </a:ext>
            </a:extLst>
          </p:cNvPr>
          <p:cNvSpPr txBox="1"/>
          <p:nvPr/>
        </p:nvSpPr>
        <p:spPr>
          <a:xfrm>
            <a:off x="6072835" y="8307043"/>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46" name="TextBox 45">
            <a:extLst>
              <a:ext uri="{FF2B5EF4-FFF2-40B4-BE49-F238E27FC236}">
                <a16:creationId xmlns:a16="http://schemas.microsoft.com/office/drawing/2014/main" id="{B5F486CF-125E-4C18-A78F-4C7136E4E8CC}"/>
              </a:ext>
            </a:extLst>
          </p:cNvPr>
          <p:cNvSpPr txBox="1"/>
          <p:nvPr/>
        </p:nvSpPr>
        <p:spPr>
          <a:xfrm>
            <a:off x="4202282" y="2640746"/>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47" name="TextBox 46">
            <a:extLst>
              <a:ext uri="{FF2B5EF4-FFF2-40B4-BE49-F238E27FC236}">
                <a16:creationId xmlns:a16="http://schemas.microsoft.com/office/drawing/2014/main" id="{2BD3B73B-398E-4552-8959-B9A80FA9AB72}"/>
              </a:ext>
            </a:extLst>
          </p:cNvPr>
          <p:cNvSpPr txBox="1"/>
          <p:nvPr/>
        </p:nvSpPr>
        <p:spPr>
          <a:xfrm>
            <a:off x="6591872" y="1484927"/>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48" name="Rectangle 47">
            <a:extLst>
              <a:ext uri="{FF2B5EF4-FFF2-40B4-BE49-F238E27FC236}">
                <a16:creationId xmlns:a16="http://schemas.microsoft.com/office/drawing/2014/main" id="{2E00B561-F19C-4EC2-BD22-943ABC6DAF0B}"/>
              </a:ext>
            </a:extLst>
          </p:cNvPr>
          <p:cNvSpPr/>
          <p:nvPr/>
        </p:nvSpPr>
        <p:spPr>
          <a:xfrm>
            <a:off x="18288" y="18288"/>
            <a:ext cx="7735824" cy="1002182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96114E-6FFD-4432-8D93-8F93719C447E}"/>
              </a:ext>
            </a:extLst>
          </p:cNvPr>
          <p:cNvPicPr>
            <a:picLocks noChangeAspect="1"/>
          </p:cNvPicPr>
          <p:nvPr/>
        </p:nvPicPr>
        <p:blipFill>
          <a:blip r:embed="rId3"/>
          <a:stretch>
            <a:fillRect/>
          </a:stretch>
        </p:blipFill>
        <p:spPr>
          <a:xfrm>
            <a:off x="361280" y="-66742"/>
            <a:ext cx="6096528" cy="1176630"/>
          </a:xfrm>
          <a:prstGeom prst="rect">
            <a:avLst/>
          </a:prstGeom>
        </p:spPr>
      </p:pic>
      <p:sp>
        <p:nvSpPr>
          <p:cNvPr id="49" name="TextBox 48">
            <a:extLst>
              <a:ext uri="{FF2B5EF4-FFF2-40B4-BE49-F238E27FC236}">
                <a16:creationId xmlns:a16="http://schemas.microsoft.com/office/drawing/2014/main" id="{71889AD8-6F21-48D5-B9FA-9F1A679636E2}"/>
              </a:ext>
            </a:extLst>
          </p:cNvPr>
          <p:cNvSpPr txBox="1"/>
          <p:nvPr/>
        </p:nvSpPr>
        <p:spPr>
          <a:xfrm>
            <a:off x="1527864" y="2491600"/>
            <a:ext cx="4716672" cy="233910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dirty="0">
                <a:latin typeface="Century Gothic" panose="020B0502020202020204" pitchFamily="34" charset="0"/>
              </a:rPr>
              <a:t>Version 1</a:t>
            </a:r>
          </a:p>
          <a:p>
            <a:pPr algn="ctr"/>
            <a:r>
              <a:rPr lang="en-US" sz="1200" b="1" dirty="0">
                <a:latin typeface="Century Gothic" panose="020B0502020202020204" pitchFamily="34" charset="0"/>
              </a:rPr>
              <a:t>(easy)</a:t>
            </a:r>
          </a:p>
          <a:p>
            <a:pPr algn="ctr"/>
            <a:endParaRPr lang="en-US" sz="1200" dirty="0">
              <a:latin typeface="Century Gothic" panose="020B0502020202020204" pitchFamily="34" charset="0"/>
            </a:endParaRPr>
          </a:p>
          <a:p>
            <a:pPr algn="ctr"/>
            <a:endParaRPr lang="en-US" sz="1200" dirty="0">
              <a:latin typeface="Century Gothic" panose="020B0502020202020204" pitchFamily="34" charset="0"/>
            </a:endParaRPr>
          </a:p>
          <a:p>
            <a:pPr algn="ctr"/>
            <a:r>
              <a:rPr lang="en-US" b="1" dirty="0">
                <a:solidFill>
                  <a:schemeClr val="accent2">
                    <a:lumMod val="75000"/>
                  </a:schemeClr>
                </a:solidFill>
                <a:latin typeface="Century Gothic" panose="020B0502020202020204" pitchFamily="34" charset="0"/>
              </a:rPr>
              <a:t>Reminder: </a:t>
            </a:r>
          </a:p>
          <a:p>
            <a:pPr algn="ctr"/>
            <a:r>
              <a:rPr lang="en-US" b="1" dirty="0">
                <a:solidFill>
                  <a:schemeClr val="accent2">
                    <a:lumMod val="75000"/>
                  </a:schemeClr>
                </a:solidFill>
                <a:latin typeface="Century Gothic" panose="020B0502020202020204" pitchFamily="34" charset="0"/>
              </a:rPr>
              <a:t>You’ll need to save everything as </a:t>
            </a:r>
          </a:p>
          <a:p>
            <a:pPr algn="ctr"/>
            <a:r>
              <a:rPr lang="en-US" b="1" dirty="0">
                <a:solidFill>
                  <a:schemeClr val="accent2">
                    <a:lumMod val="75000"/>
                  </a:schemeClr>
                </a:solidFill>
                <a:latin typeface="Century Gothic" panose="020B0502020202020204" pitchFamily="34" charset="0"/>
              </a:rPr>
              <a:t>.pdf before you print. </a:t>
            </a:r>
          </a:p>
          <a:p>
            <a:pPr algn="ctr"/>
            <a:endParaRPr lang="en-US" sz="1200" dirty="0">
              <a:latin typeface="Century Gothic" panose="020B0502020202020204" pitchFamily="34" charset="0"/>
            </a:endParaRPr>
          </a:p>
          <a:p>
            <a:pPr algn="ctr"/>
            <a:r>
              <a:rPr lang="en-US" sz="1200" b="1" dirty="0">
                <a:latin typeface="Century Gothic" panose="020B0502020202020204" pitchFamily="34" charset="0"/>
              </a:rPr>
              <a:t>(Delete this box) </a:t>
            </a:r>
          </a:p>
        </p:txBody>
      </p:sp>
    </p:spTree>
    <p:extLst>
      <p:ext uri="{BB962C8B-B14F-4D97-AF65-F5344CB8AC3E}">
        <p14:creationId xmlns:p14="http://schemas.microsoft.com/office/powerpoint/2010/main" val="2756981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0DCB6F-2A8C-4226-89E0-68A54EBBE2A3}"/>
              </a:ext>
            </a:extLst>
          </p:cNvPr>
          <p:cNvPicPr>
            <a:picLocks noChangeAspect="1"/>
          </p:cNvPicPr>
          <p:nvPr/>
        </p:nvPicPr>
        <p:blipFill>
          <a:blip r:embed="rId2"/>
          <a:stretch>
            <a:fillRect/>
          </a:stretch>
        </p:blipFill>
        <p:spPr>
          <a:xfrm>
            <a:off x="1" y="1"/>
            <a:ext cx="7772400" cy="10058400"/>
          </a:xfrm>
          <a:prstGeom prst="rect">
            <a:avLst/>
          </a:prstGeom>
        </p:spPr>
      </p:pic>
    </p:spTree>
    <p:extLst>
      <p:ext uri="{BB962C8B-B14F-4D97-AF65-F5344CB8AC3E}">
        <p14:creationId xmlns:p14="http://schemas.microsoft.com/office/powerpoint/2010/main" val="3957373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18F3ED-58F5-4D69-923A-ACCB9531F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31544" y="1471520"/>
            <a:ext cx="6309314" cy="8040152"/>
          </a:xfrm>
          <a:prstGeom prst="rect">
            <a:avLst/>
          </a:prstGeom>
        </p:spPr>
      </p:pic>
      <p:sp>
        <p:nvSpPr>
          <p:cNvPr id="6" name="TextBox 5">
            <a:extLst>
              <a:ext uri="{FF2B5EF4-FFF2-40B4-BE49-F238E27FC236}">
                <a16:creationId xmlns:a16="http://schemas.microsoft.com/office/drawing/2014/main" id="{9B0D2A59-15E6-44DF-B995-B0B8708C4EF1}"/>
              </a:ext>
            </a:extLst>
          </p:cNvPr>
          <p:cNvSpPr txBox="1"/>
          <p:nvPr/>
        </p:nvSpPr>
        <p:spPr>
          <a:xfrm>
            <a:off x="61320" y="104745"/>
            <a:ext cx="1962033" cy="523220"/>
          </a:xfrm>
          <a:prstGeom prst="rect">
            <a:avLst/>
          </a:prstGeom>
          <a:noFill/>
        </p:spPr>
        <p:txBody>
          <a:bodyPr wrap="square" rtlCol="0">
            <a:spAutoFit/>
          </a:bodyPr>
          <a:lstStyle/>
          <a:p>
            <a:pPr algn="ctr"/>
            <a:r>
              <a:rPr lang="en-US" sz="2800" dirty="0">
                <a:latin typeface="Century Gothic" panose="020B0502020202020204" pitchFamily="34" charset="0"/>
              </a:rPr>
              <a:t>MINI-TASK:</a:t>
            </a:r>
          </a:p>
        </p:txBody>
      </p:sp>
      <p:sp>
        <p:nvSpPr>
          <p:cNvPr id="3" name="TextBox 2">
            <a:extLst>
              <a:ext uri="{FF2B5EF4-FFF2-40B4-BE49-F238E27FC236}">
                <a16:creationId xmlns:a16="http://schemas.microsoft.com/office/drawing/2014/main" id="{2D40A721-0BFF-4F29-814F-1B460DF196FD}"/>
              </a:ext>
            </a:extLst>
          </p:cNvPr>
          <p:cNvSpPr txBox="1"/>
          <p:nvPr/>
        </p:nvSpPr>
        <p:spPr>
          <a:xfrm>
            <a:off x="3441162" y="1055682"/>
            <a:ext cx="890078" cy="400110"/>
          </a:xfrm>
          <a:prstGeom prst="rect">
            <a:avLst/>
          </a:prstGeom>
          <a:noFill/>
        </p:spPr>
        <p:txBody>
          <a:bodyPr wrap="square" rtlCol="0">
            <a:spAutoFit/>
          </a:bodyPr>
          <a:lstStyle/>
          <a:p>
            <a:pPr algn="ctr"/>
            <a:r>
              <a:rPr lang="en-US" sz="2000" b="1" dirty="0">
                <a:latin typeface="Century Gothic" panose="020B0502020202020204" pitchFamily="34" charset="0"/>
              </a:rPr>
              <a:t>START</a:t>
            </a:r>
            <a:endParaRPr lang="en-US" sz="1200" b="1" dirty="0">
              <a:latin typeface="Century Gothic" panose="020B0502020202020204" pitchFamily="34" charset="0"/>
            </a:endParaRPr>
          </a:p>
        </p:txBody>
      </p:sp>
      <p:sp>
        <p:nvSpPr>
          <p:cNvPr id="7" name="TextBox 6">
            <a:extLst>
              <a:ext uri="{FF2B5EF4-FFF2-40B4-BE49-F238E27FC236}">
                <a16:creationId xmlns:a16="http://schemas.microsoft.com/office/drawing/2014/main" id="{F38C9343-D6C6-4F85-B63F-A398574C4169}"/>
              </a:ext>
            </a:extLst>
          </p:cNvPr>
          <p:cNvSpPr txBox="1"/>
          <p:nvPr/>
        </p:nvSpPr>
        <p:spPr>
          <a:xfrm>
            <a:off x="5048655" y="126726"/>
            <a:ext cx="2577829" cy="646331"/>
          </a:xfrm>
          <a:prstGeom prst="rect">
            <a:avLst/>
          </a:prstGeom>
          <a:noFill/>
          <a:ln>
            <a:solidFill>
              <a:schemeClr val="tx1"/>
            </a:solidFill>
          </a:ln>
        </p:spPr>
        <p:txBody>
          <a:bodyPr wrap="square" rtlCol="0">
            <a:spAutoFit/>
          </a:bodyPr>
          <a:lstStyle/>
          <a:p>
            <a:pPr algn="ctr"/>
            <a:r>
              <a:rPr lang="en-US" sz="900" b="1" u="sng" dirty="0">
                <a:latin typeface="Century Gothic" panose="020B0502020202020204" pitchFamily="34" charset="0"/>
              </a:rPr>
              <a:t>Instructions:</a:t>
            </a:r>
          </a:p>
          <a:p>
            <a:r>
              <a:rPr lang="en-US" sz="900" dirty="0">
                <a:latin typeface="Century Gothic" panose="020B0502020202020204" pitchFamily="34" charset="0"/>
              </a:rPr>
              <a:t>Solve this maze. Once you do, collect the letters you find along your path. These spell out a code word. This is your </a:t>
            </a:r>
            <a:r>
              <a:rPr lang="en-US" sz="900" b="1" dirty="0">
                <a:latin typeface="Century Gothic" panose="020B0502020202020204" pitchFamily="34" charset="0"/>
              </a:rPr>
              <a:t>key</a:t>
            </a:r>
            <a:r>
              <a:rPr lang="en-US" sz="900" dirty="0">
                <a:latin typeface="Century Gothic" panose="020B0502020202020204" pitchFamily="34" charset="0"/>
              </a:rPr>
              <a:t>.</a:t>
            </a:r>
          </a:p>
        </p:txBody>
      </p:sp>
      <p:sp>
        <p:nvSpPr>
          <p:cNvPr id="8" name="TextBox 7">
            <a:extLst>
              <a:ext uri="{FF2B5EF4-FFF2-40B4-BE49-F238E27FC236}">
                <a16:creationId xmlns:a16="http://schemas.microsoft.com/office/drawing/2014/main" id="{1DC4DFF2-9957-45D1-B4FC-E4835AB3E65F}"/>
              </a:ext>
            </a:extLst>
          </p:cNvPr>
          <p:cNvSpPr txBox="1"/>
          <p:nvPr/>
        </p:nvSpPr>
        <p:spPr>
          <a:xfrm>
            <a:off x="3358475" y="9510136"/>
            <a:ext cx="1055451" cy="400110"/>
          </a:xfrm>
          <a:prstGeom prst="rect">
            <a:avLst/>
          </a:prstGeom>
          <a:noFill/>
        </p:spPr>
        <p:txBody>
          <a:bodyPr wrap="square" rtlCol="0">
            <a:spAutoFit/>
          </a:bodyPr>
          <a:lstStyle/>
          <a:p>
            <a:pPr algn="ctr"/>
            <a:r>
              <a:rPr lang="en-US" sz="2000" b="1" dirty="0">
                <a:latin typeface="Century Gothic" panose="020B0502020202020204" pitchFamily="34" charset="0"/>
              </a:rPr>
              <a:t>FINISH</a:t>
            </a:r>
            <a:endParaRPr lang="en-US" sz="1200" b="1" dirty="0">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0F19DCAE-FFB5-4DB8-85D6-06AEF6F80FC4}"/>
              </a:ext>
            </a:extLst>
          </p:cNvPr>
          <p:cNvCxnSpPr>
            <a:cxnSpLocks/>
          </p:cNvCxnSpPr>
          <p:nvPr/>
        </p:nvCxnSpPr>
        <p:spPr>
          <a:xfrm>
            <a:off x="5306785" y="4155815"/>
            <a:ext cx="899139" cy="216"/>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A4C559F-B12B-4693-8BB8-237A646E4F3D}"/>
              </a:ext>
            </a:extLst>
          </p:cNvPr>
          <p:cNvCxnSpPr/>
          <p:nvPr/>
        </p:nvCxnSpPr>
        <p:spPr>
          <a:xfrm>
            <a:off x="2817894" y="1947154"/>
            <a:ext cx="0" cy="301558"/>
          </a:xfrm>
          <a:prstGeom prst="line">
            <a:avLst/>
          </a:prstGeom>
          <a:ln w="53975">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1CF7BF4-17F0-400A-950A-EA277741ABF1}"/>
              </a:ext>
            </a:extLst>
          </p:cNvPr>
          <p:cNvSpPr txBox="1"/>
          <p:nvPr/>
        </p:nvSpPr>
        <p:spPr>
          <a:xfrm>
            <a:off x="6485560" y="3902521"/>
            <a:ext cx="214009" cy="338554"/>
          </a:xfrm>
          <a:prstGeom prst="rect">
            <a:avLst/>
          </a:prstGeom>
          <a:noFill/>
        </p:spPr>
        <p:txBody>
          <a:bodyPr wrap="square" rtlCol="0">
            <a:spAutoFit/>
          </a:bodyPr>
          <a:lstStyle/>
          <a:p>
            <a:pPr algn="ctr"/>
            <a:r>
              <a:rPr lang="en-US" sz="1600" dirty="0">
                <a:latin typeface="Century Gothic" panose="020B0502020202020204" pitchFamily="34" charset="0"/>
              </a:rPr>
              <a:t>I</a:t>
            </a:r>
          </a:p>
        </p:txBody>
      </p:sp>
      <p:sp>
        <p:nvSpPr>
          <p:cNvPr id="13" name="TextBox 12">
            <a:extLst>
              <a:ext uri="{FF2B5EF4-FFF2-40B4-BE49-F238E27FC236}">
                <a16:creationId xmlns:a16="http://schemas.microsoft.com/office/drawing/2014/main" id="{AEBE80BC-9F89-420F-9218-7E8DC36845FB}"/>
              </a:ext>
            </a:extLst>
          </p:cNvPr>
          <p:cNvSpPr txBox="1"/>
          <p:nvPr/>
        </p:nvSpPr>
        <p:spPr>
          <a:xfrm>
            <a:off x="3412499" y="5984523"/>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14" name="TextBox 13">
            <a:extLst>
              <a:ext uri="{FF2B5EF4-FFF2-40B4-BE49-F238E27FC236}">
                <a16:creationId xmlns:a16="http://schemas.microsoft.com/office/drawing/2014/main" id="{CED2A3D3-1B05-4695-A213-1A54E282353B}"/>
              </a:ext>
            </a:extLst>
          </p:cNvPr>
          <p:cNvSpPr txBox="1"/>
          <p:nvPr/>
        </p:nvSpPr>
        <p:spPr>
          <a:xfrm>
            <a:off x="6772605" y="8576174"/>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5" name="TextBox 14">
            <a:extLst>
              <a:ext uri="{FF2B5EF4-FFF2-40B4-BE49-F238E27FC236}">
                <a16:creationId xmlns:a16="http://schemas.microsoft.com/office/drawing/2014/main" id="{5A0DFD0C-5C2E-4DF5-A371-42EEDBCAC78D}"/>
              </a:ext>
            </a:extLst>
          </p:cNvPr>
          <p:cNvSpPr txBox="1"/>
          <p:nvPr/>
        </p:nvSpPr>
        <p:spPr>
          <a:xfrm>
            <a:off x="4185323" y="7251814"/>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16" name="TextBox 15">
            <a:extLst>
              <a:ext uri="{FF2B5EF4-FFF2-40B4-BE49-F238E27FC236}">
                <a16:creationId xmlns:a16="http://schemas.microsoft.com/office/drawing/2014/main" id="{9EE30935-7C2F-45E3-91F5-6EEE8A656EE6}"/>
              </a:ext>
            </a:extLst>
          </p:cNvPr>
          <p:cNvSpPr txBox="1"/>
          <p:nvPr/>
        </p:nvSpPr>
        <p:spPr>
          <a:xfrm>
            <a:off x="3663739" y="8351096"/>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17" name="TextBox 16">
            <a:extLst>
              <a:ext uri="{FF2B5EF4-FFF2-40B4-BE49-F238E27FC236}">
                <a16:creationId xmlns:a16="http://schemas.microsoft.com/office/drawing/2014/main" id="{FDA8C71E-D09E-49D9-914B-1283D7C0D976}"/>
              </a:ext>
            </a:extLst>
          </p:cNvPr>
          <p:cNvSpPr txBox="1"/>
          <p:nvPr/>
        </p:nvSpPr>
        <p:spPr>
          <a:xfrm>
            <a:off x="3883765" y="67830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8" name="TextBox 17">
            <a:extLst>
              <a:ext uri="{FF2B5EF4-FFF2-40B4-BE49-F238E27FC236}">
                <a16:creationId xmlns:a16="http://schemas.microsoft.com/office/drawing/2014/main" id="{EB9073DC-2682-4A41-AAAB-BFA42C0D58AC}"/>
              </a:ext>
            </a:extLst>
          </p:cNvPr>
          <p:cNvSpPr txBox="1"/>
          <p:nvPr/>
        </p:nvSpPr>
        <p:spPr>
          <a:xfrm>
            <a:off x="6611329" y="9181310"/>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19" name="TextBox 18">
            <a:extLst>
              <a:ext uri="{FF2B5EF4-FFF2-40B4-BE49-F238E27FC236}">
                <a16:creationId xmlns:a16="http://schemas.microsoft.com/office/drawing/2014/main" id="{34ECD045-8946-406E-8827-8701961B674C}"/>
              </a:ext>
            </a:extLst>
          </p:cNvPr>
          <p:cNvSpPr txBox="1"/>
          <p:nvPr/>
        </p:nvSpPr>
        <p:spPr>
          <a:xfrm>
            <a:off x="5946494" y="8680833"/>
            <a:ext cx="126340" cy="338554"/>
          </a:xfrm>
          <a:prstGeom prst="rect">
            <a:avLst/>
          </a:prstGeom>
          <a:noFill/>
        </p:spPr>
        <p:txBody>
          <a:bodyPr wrap="square" rtlCol="0">
            <a:spAutoFit/>
          </a:bodyPr>
          <a:lstStyle/>
          <a:p>
            <a:pPr algn="ctr"/>
            <a:r>
              <a:rPr lang="en-US" sz="1600" dirty="0">
                <a:latin typeface="Century Gothic" panose="020B0502020202020204" pitchFamily="34" charset="0"/>
              </a:rPr>
              <a:t>K</a:t>
            </a:r>
          </a:p>
        </p:txBody>
      </p:sp>
      <p:sp>
        <p:nvSpPr>
          <p:cNvPr id="20" name="TextBox 19">
            <a:extLst>
              <a:ext uri="{FF2B5EF4-FFF2-40B4-BE49-F238E27FC236}">
                <a16:creationId xmlns:a16="http://schemas.microsoft.com/office/drawing/2014/main" id="{CCDB176B-88ED-4773-BDFC-07FD7E5A174F}"/>
              </a:ext>
            </a:extLst>
          </p:cNvPr>
          <p:cNvSpPr txBox="1"/>
          <p:nvPr/>
        </p:nvSpPr>
        <p:spPr>
          <a:xfrm>
            <a:off x="5041414" y="919022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21" name="TextBox 20">
            <a:extLst>
              <a:ext uri="{FF2B5EF4-FFF2-40B4-BE49-F238E27FC236}">
                <a16:creationId xmlns:a16="http://schemas.microsoft.com/office/drawing/2014/main" id="{5380D103-D0B8-42A6-85A2-B016F9811309}"/>
              </a:ext>
            </a:extLst>
          </p:cNvPr>
          <p:cNvSpPr txBox="1"/>
          <p:nvPr/>
        </p:nvSpPr>
        <p:spPr>
          <a:xfrm>
            <a:off x="6782082" y="7551086"/>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22" name="TextBox 21">
            <a:extLst>
              <a:ext uri="{FF2B5EF4-FFF2-40B4-BE49-F238E27FC236}">
                <a16:creationId xmlns:a16="http://schemas.microsoft.com/office/drawing/2014/main" id="{975E5007-F215-49D7-A7EF-FD32CB9E61EE}"/>
              </a:ext>
            </a:extLst>
          </p:cNvPr>
          <p:cNvSpPr txBox="1"/>
          <p:nvPr/>
        </p:nvSpPr>
        <p:spPr>
          <a:xfrm>
            <a:off x="2623686" y="9152126"/>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3" name="TextBox 22">
            <a:extLst>
              <a:ext uri="{FF2B5EF4-FFF2-40B4-BE49-F238E27FC236}">
                <a16:creationId xmlns:a16="http://schemas.microsoft.com/office/drawing/2014/main" id="{1FF64574-EB62-46A2-8DF2-BB6C537A9E80}"/>
              </a:ext>
            </a:extLst>
          </p:cNvPr>
          <p:cNvSpPr txBox="1"/>
          <p:nvPr/>
        </p:nvSpPr>
        <p:spPr>
          <a:xfrm>
            <a:off x="6783940" y="6734842"/>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4" name="TextBox 23">
            <a:extLst>
              <a:ext uri="{FF2B5EF4-FFF2-40B4-BE49-F238E27FC236}">
                <a16:creationId xmlns:a16="http://schemas.microsoft.com/office/drawing/2014/main" id="{5D5C1987-D3B8-40BE-9409-13AD77ABE790}"/>
              </a:ext>
            </a:extLst>
          </p:cNvPr>
          <p:cNvSpPr txBox="1"/>
          <p:nvPr/>
        </p:nvSpPr>
        <p:spPr>
          <a:xfrm>
            <a:off x="4455265" y="8118534"/>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25" name="TextBox 24">
            <a:extLst>
              <a:ext uri="{FF2B5EF4-FFF2-40B4-BE49-F238E27FC236}">
                <a16:creationId xmlns:a16="http://schemas.microsoft.com/office/drawing/2014/main" id="{248C781D-90B0-4A81-A6D3-E113771EDEAB}"/>
              </a:ext>
            </a:extLst>
          </p:cNvPr>
          <p:cNvSpPr txBox="1"/>
          <p:nvPr/>
        </p:nvSpPr>
        <p:spPr>
          <a:xfrm>
            <a:off x="1897595" y="4063358"/>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26" name="TextBox 25">
            <a:extLst>
              <a:ext uri="{FF2B5EF4-FFF2-40B4-BE49-F238E27FC236}">
                <a16:creationId xmlns:a16="http://schemas.microsoft.com/office/drawing/2014/main" id="{04C628BD-D437-46E5-95A8-A03BA3058FD7}"/>
              </a:ext>
            </a:extLst>
          </p:cNvPr>
          <p:cNvSpPr txBox="1"/>
          <p:nvPr/>
        </p:nvSpPr>
        <p:spPr>
          <a:xfrm>
            <a:off x="2813632" y="8062092"/>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27" name="TextBox 26">
            <a:extLst>
              <a:ext uri="{FF2B5EF4-FFF2-40B4-BE49-F238E27FC236}">
                <a16:creationId xmlns:a16="http://schemas.microsoft.com/office/drawing/2014/main" id="{8EC94EA1-B587-4151-9BC3-BF0F4C4A29A2}"/>
              </a:ext>
            </a:extLst>
          </p:cNvPr>
          <p:cNvSpPr txBox="1"/>
          <p:nvPr/>
        </p:nvSpPr>
        <p:spPr>
          <a:xfrm>
            <a:off x="744508" y="77763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28" name="TextBox 27">
            <a:extLst>
              <a:ext uri="{FF2B5EF4-FFF2-40B4-BE49-F238E27FC236}">
                <a16:creationId xmlns:a16="http://schemas.microsoft.com/office/drawing/2014/main" id="{59969E43-E355-4A09-8911-B793144DE786}"/>
              </a:ext>
            </a:extLst>
          </p:cNvPr>
          <p:cNvSpPr txBox="1"/>
          <p:nvPr/>
        </p:nvSpPr>
        <p:spPr>
          <a:xfrm>
            <a:off x="763558" y="5475495"/>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29" name="TextBox 28">
            <a:extLst>
              <a:ext uri="{FF2B5EF4-FFF2-40B4-BE49-F238E27FC236}">
                <a16:creationId xmlns:a16="http://schemas.microsoft.com/office/drawing/2014/main" id="{AA506EE5-202C-4CC0-AEE6-DFAA317121DB}"/>
              </a:ext>
            </a:extLst>
          </p:cNvPr>
          <p:cNvSpPr txBox="1"/>
          <p:nvPr/>
        </p:nvSpPr>
        <p:spPr>
          <a:xfrm>
            <a:off x="5328193" y="1916279"/>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30" name="TextBox 29">
            <a:extLst>
              <a:ext uri="{FF2B5EF4-FFF2-40B4-BE49-F238E27FC236}">
                <a16:creationId xmlns:a16="http://schemas.microsoft.com/office/drawing/2014/main" id="{00DD32B1-D675-4840-B77A-8CA1D4F28721}"/>
              </a:ext>
            </a:extLst>
          </p:cNvPr>
          <p:cNvSpPr txBox="1"/>
          <p:nvPr/>
        </p:nvSpPr>
        <p:spPr>
          <a:xfrm>
            <a:off x="4854102" y="35693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31" name="TextBox 30">
            <a:extLst>
              <a:ext uri="{FF2B5EF4-FFF2-40B4-BE49-F238E27FC236}">
                <a16:creationId xmlns:a16="http://schemas.microsoft.com/office/drawing/2014/main" id="{F476EC58-1854-4EA3-A890-6EBEC0930580}"/>
              </a:ext>
            </a:extLst>
          </p:cNvPr>
          <p:cNvSpPr txBox="1"/>
          <p:nvPr/>
        </p:nvSpPr>
        <p:spPr>
          <a:xfrm>
            <a:off x="5633005" y="3539554"/>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32" name="TextBox 31">
            <a:extLst>
              <a:ext uri="{FF2B5EF4-FFF2-40B4-BE49-F238E27FC236}">
                <a16:creationId xmlns:a16="http://schemas.microsoft.com/office/drawing/2014/main" id="{FFA1E062-0367-40B0-89BB-CCD8E98B82A7}"/>
              </a:ext>
            </a:extLst>
          </p:cNvPr>
          <p:cNvSpPr txBox="1"/>
          <p:nvPr/>
        </p:nvSpPr>
        <p:spPr>
          <a:xfrm>
            <a:off x="6218316" y="2810023"/>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33" name="TextBox 32">
            <a:extLst>
              <a:ext uri="{FF2B5EF4-FFF2-40B4-BE49-F238E27FC236}">
                <a16:creationId xmlns:a16="http://schemas.microsoft.com/office/drawing/2014/main" id="{CD0B17CC-4C59-4D77-AD56-6A19B3807D56}"/>
              </a:ext>
            </a:extLst>
          </p:cNvPr>
          <p:cNvSpPr txBox="1"/>
          <p:nvPr/>
        </p:nvSpPr>
        <p:spPr>
          <a:xfrm>
            <a:off x="5255423" y="7300961"/>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34" name="TextBox 33">
            <a:extLst>
              <a:ext uri="{FF2B5EF4-FFF2-40B4-BE49-F238E27FC236}">
                <a16:creationId xmlns:a16="http://schemas.microsoft.com/office/drawing/2014/main" id="{E1D49D85-4C2F-4400-BD0C-B83F1ADCCE58}"/>
              </a:ext>
            </a:extLst>
          </p:cNvPr>
          <p:cNvSpPr txBox="1"/>
          <p:nvPr/>
        </p:nvSpPr>
        <p:spPr>
          <a:xfrm>
            <a:off x="2179242" y="7530590"/>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35" name="TextBox 34">
            <a:extLst>
              <a:ext uri="{FF2B5EF4-FFF2-40B4-BE49-F238E27FC236}">
                <a16:creationId xmlns:a16="http://schemas.microsoft.com/office/drawing/2014/main" id="{7E125D58-880B-4961-8DE1-D19B00C4A7D2}"/>
              </a:ext>
            </a:extLst>
          </p:cNvPr>
          <p:cNvSpPr txBox="1"/>
          <p:nvPr/>
        </p:nvSpPr>
        <p:spPr>
          <a:xfrm>
            <a:off x="2196854" y="5987371"/>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36" name="TextBox 35">
            <a:extLst>
              <a:ext uri="{FF2B5EF4-FFF2-40B4-BE49-F238E27FC236}">
                <a16:creationId xmlns:a16="http://schemas.microsoft.com/office/drawing/2014/main" id="{265EE745-EE41-48F2-B8AC-A504C22A4304}"/>
              </a:ext>
            </a:extLst>
          </p:cNvPr>
          <p:cNvSpPr txBox="1"/>
          <p:nvPr/>
        </p:nvSpPr>
        <p:spPr>
          <a:xfrm>
            <a:off x="2784718" y="5205925"/>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7" name="TextBox 36">
            <a:extLst>
              <a:ext uri="{FF2B5EF4-FFF2-40B4-BE49-F238E27FC236}">
                <a16:creationId xmlns:a16="http://schemas.microsoft.com/office/drawing/2014/main" id="{91933D4F-5DC7-44F0-B4D7-6F101667E99D}"/>
              </a:ext>
            </a:extLst>
          </p:cNvPr>
          <p:cNvSpPr txBox="1"/>
          <p:nvPr/>
        </p:nvSpPr>
        <p:spPr>
          <a:xfrm>
            <a:off x="4185323" y="5454718"/>
            <a:ext cx="214009" cy="338554"/>
          </a:xfrm>
          <a:prstGeom prst="rect">
            <a:avLst/>
          </a:prstGeom>
          <a:noFill/>
        </p:spPr>
        <p:txBody>
          <a:bodyPr wrap="square" rtlCol="0">
            <a:spAutoFit/>
          </a:bodyPr>
          <a:lstStyle/>
          <a:p>
            <a:pPr algn="ctr"/>
            <a:r>
              <a:rPr lang="en-US" sz="1600" dirty="0">
                <a:latin typeface="Century Gothic" panose="020B0502020202020204" pitchFamily="34" charset="0"/>
              </a:rPr>
              <a:t>G</a:t>
            </a:r>
          </a:p>
        </p:txBody>
      </p:sp>
      <p:sp>
        <p:nvSpPr>
          <p:cNvPr id="39" name="TextBox 38">
            <a:extLst>
              <a:ext uri="{FF2B5EF4-FFF2-40B4-BE49-F238E27FC236}">
                <a16:creationId xmlns:a16="http://schemas.microsoft.com/office/drawing/2014/main" id="{D8A53F51-3F11-4CC8-AC56-A83FACB1AFFE}"/>
              </a:ext>
            </a:extLst>
          </p:cNvPr>
          <p:cNvSpPr txBox="1"/>
          <p:nvPr/>
        </p:nvSpPr>
        <p:spPr>
          <a:xfrm>
            <a:off x="6782082" y="52027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0" name="TextBox 39">
            <a:extLst>
              <a:ext uri="{FF2B5EF4-FFF2-40B4-BE49-F238E27FC236}">
                <a16:creationId xmlns:a16="http://schemas.microsoft.com/office/drawing/2014/main" id="{B97B5E47-0D1E-4D8D-94EA-82A8FCA59825}"/>
              </a:ext>
            </a:extLst>
          </p:cNvPr>
          <p:cNvSpPr txBox="1"/>
          <p:nvPr/>
        </p:nvSpPr>
        <p:spPr>
          <a:xfrm>
            <a:off x="5633005" y="5690088"/>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41" name="TextBox 40">
            <a:extLst>
              <a:ext uri="{FF2B5EF4-FFF2-40B4-BE49-F238E27FC236}">
                <a16:creationId xmlns:a16="http://schemas.microsoft.com/office/drawing/2014/main" id="{3D2EDD57-DC80-4A22-A466-7999285E8624}"/>
              </a:ext>
            </a:extLst>
          </p:cNvPr>
          <p:cNvSpPr txBox="1"/>
          <p:nvPr/>
        </p:nvSpPr>
        <p:spPr>
          <a:xfrm>
            <a:off x="776870" y="2572449"/>
            <a:ext cx="214009" cy="338554"/>
          </a:xfrm>
          <a:prstGeom prst="rect">
            <a:avLst/>
          </a:prstGeom>
          <a:noFill/>
        </p:spPr>
        <p:txBody>
          <a:bodyPr wrap="square" rtlCol="0">
            <a:spAutoFit/>
          </a:bodyPr>
          <a:lstStyle/>
          <a:p>
            <a:pPr algn="ctr"/>
            <a:r>
              <a:rPr lang="en-US" sz="1600" dirty="0">
                <a:latin typeface="Century Gothic" panose="020B0502020202020204" pitchFamily="34" charset="0"/>
              </a:rPr>
              <a:t>X</a:t>
            </a:r>
          </a:p>
        </p:txBody>
      </p:sp>
      <p:sp>
        <p:nvSpPr>
          <p:cNvPr id="44" name="TextBox 43">
            <a:extLst>
              <a:ext uri="{FF2B5EF4-FFF2-40B4-BE49-F238E27FC236}">
                <a16:creationId xmlns:a16="http://schemas.microsoft.com/office/drawing/2014/main" id="{1D448858-2EF3-4158-9D31-DA85824AAA9C}"/>
              </a:ext>
            </a:extLst>
          </p:cNvPr>
          <p:cNvSpPr txBox="1"/>
          <p:nvPr/>
        </p:nvSpPr>
        <p:spPr>
          <a:xfrm>
            <a:off x="2768228" y="1947154"/>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5" name="TextBox 44">
            <a:extLst>
              <a:ext uri="{FF2B5EF4-FFF2-40B4-BE49-F238E27FC236}">
                <a16:creationId xmlns:a16="http://schemas.microsoft.com/office/drawing/2014/main" id="{8CC11D5F-4147-4FFF-A883-133184F44CE2}"/>
              </a:ext>
            </a:extLst>
          </p:cNvPr>
          <p:cNvSpPr txBox="1"/>
          <p:nvPr/>
        </p:nvSpPr>
        <p:spPr>
          <a:xfrm>
            <a:off x="6215722" y="8114905"/>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46" name="TextBox 45">
            <a:extLst>
              <a:ext uri="{FF2B5EF4-FFF2-40B4-BE49-F238E27FC236}">
                <a16:creationId xmlns:a16="http://schemas.microsoft.com/office/drawing/2014/main" id="{B5F486CF-125E-4C18-A78F-4C7136E4E8CC}"/>
              </a:ext>
            </a:extLst>
          </p:cNvPr>
          <p:cNvSpPr txBox="1"/>
          <p:nvPr/>
        </p:nvSpPr>
        <p:spPr>
          <a:xfrm>
            <a:off x="4202282" y="2640746"/>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47" name="TextBox 46">
            <a:extLst>
              <a:ext uri="{FF2B5EF4-FFF2-40B4-BE49-F238E27FC236}">
                <a16:creationId xmlns:a16="http://schemas.microsoft.com/office/drawing/2014/main" id="{2BD3B73B-398E-4552-8959-B9A80FA9AB72}"/>
              </a:ext>
            </a:extLst>
          </p:cNvPr>
          <p:cNvSpPr txBox="1"/>
          <p:nvPr/>
        </p:nvSpPr>
        <p:spPr>
          <a:xfrm>
            <a:off x="6565745" y="1467509"/>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48" name="Rectangle 47">
            <a:extLst>
              <a:ext uri="{FF2B5EF4-FFF2-40B4-BE49-F238E27FC236}">
                <a16:creationId xmlns:a16="http://schemas.microsoft.com/office/drawing/2014/main" id="{2E00B561-F19C-4EC2-BD22-943ABC6DAF0B}"/>
              </a:ext>
            </a:extLst>
          </p:cNvPr>
          <p:cNvSpPr/>
          <p:nvPr/>
        </p:nvSpPr>
        <p:spPr>
          <a:xfrm>
            <a:off x="18288" y="18288"/>
            <a:ext cx="7735824" cy="1002182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96114E-6FFD-4432-8D93-8F93719C447E}"/>
              </a:ext>
            </a:extLst>
          </p:cNvPr>
          <p:cNvPicPr>
            <a:picLocks noChangeAspect="1"/>
          </p:cNvPicPr>
          <p:nvPr/>
        </p:nvPicPr>
        <p:blipFill>
          <a:blip r:embed="rId3"/>
          <a:stretch>
            <a:fillRect/>
          </a:stretch>
        </p:blipFill>
        <p:spPr>
          <a:xfrm>
            <a:off x="361280" y="-66742"/>
            <a:ext cx="6096528" cy="1176630"/>
          </a:xfrm>
          <a:prstGeom prst="rect">
            <a:avLst/>
          </a:prstGeom>
        </p:spPr>
      </p:pic>
      <p:sp>
        <p:nvSpPr>
          <p:cNvPr id="50" name="TextBox 49">
            <a:extLst>
              <a:ext uri="{FF2B5EF4-FFF2-40B4-BE49-F238E27FC236}">
                <a16:creationId xmlns:a16="http://schemas.microsoft.com/office/drawing/2014/main" id="{122ADEEA-08F1-4BC2-A262-32BF8CE27C1B}"/>
              </a:ext>
            </a:extLst>
          </p:cNvPr>
          <p:cNvSpPr txBox="1"/>
          <p:nvPr/>
        </p:nvSpPr>
        <p:spPr>
          <a:xfrm>
            <a:off x="4399332" y="9181310"/>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51" name="TextBox 50">
            <a:extLst>
              <a:ext uri="{FF2B5EF4-FFF2-40B4-BE49-F238E27FC236}">
                <a16:creationId xmlns:a16="http://schemas.microsoft.com/office/drawing/2014/main" id="{F7F24B79-3F43-489C-BAA5-2640CDB23033}"/>
              </a:ext>
            </a:extLst>
          </p:cNvPr>
          <p:cNvSpPr txBox="1"/>
          <p:nvPr/>
        </p:nvSpPr>
        <p:spPr>
          <a:xfrm>
            <a:off x="5281309" y="8118534"/>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2" name="TextBox 51">
            <a:extLst>
              <a:ext uri="{FF2B5EF4-FFF2-40B4-BE49-F238E27FC236}">
                <a16:creationId xmlns:a16="http://schemas.microsoft.com/office/drawing/2014/main" id="{121CBAD8-492B-47A6-B5E5-A429E2611024}"/>
              </a:ext>
            </a:extLst>
          </p:cNvPr>
          <p:cNvSpPr txBox="1"/>
          <p:nvPr/>
        </p:nvSpPr>
        <p:spPr>
          <a:xfrm>
            <a:off x="5892409" y="7331869"/>
            <a:ext cx="214009" cy="338554"/>
          </a:xfrm>
          <a:prstGeom prst="rect">
            <a:avLst/>
          </a:prstGeom>
          <a:noFill/>
        </p:spPr>
        <p:txBody>
          <a:bodyPr wrap="square" rtlCol="0">
            <a:spAutoFit/>
          </a:bodyPr>
          <a:lstStyle/>
          <a:p>
            <a:pPr algn="ctr"/>
            <a:r>
              <a:rPr lang="en-US" sz="1600" dirty="0">
                <a:latin typeface="Century Gothic" panose="020B0502020202020204" pitchFamily="34" charset="0"/>
              </a:rPr>
              <a:t>F</a:t>
            </a:r>
          </a:p>
        </p:txBody>
      </p:sp>
      <p:sp>
        <p:nvSpPr>
          <p:cNvPr id="53" name="TextBox 52">
            <a:extLst>
              <a:ext uri="{FF2B5EF4-FFF2-40B4-BE49-F238E27FC236}">
                <a16:creationId xmlns:a16="http://schemas.microsoft.com/office/drawing/2014/main" id="{A15D678C-FBC9-4744-8325-99629EC88374}"/>
              </a:ext>
            </a:extLst>
          </p:cNvPr>
          <p:cNvSpPr txBox="1"/>
          <p:nvPr/>
        </p:nvSpPr>
        <p:spPr>
          <a:xfrm>
            <a:off x="5965830" y="6771302"/>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4" name="TextBox 53">
            <a:extLst>
              <a:ext uri="{FF2B5EF4-FFF2-40B4-BE49-F238E27FC236}">
                <a16:creationId xmlns:a16="http://schemas.microsoft.com/office/drawing/2014/main" id="{92F7037A-CCBB-4F6D-8F8F-ACA38365AA4D}"/>
              </a:ext>
            </a:extLst>
          </p:cNvPr>
          <p:cNvSpPr txBox="1"/>
          <p:nvPr/>
        </p:nvSpPr>
        <p:spPr>
          <a:xfrm>
            <a:off x="6530363" y="6323077"/>
            <a:ext cx="149463"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5" name="TextBox 54">
            <a:extLst>
              <a:ext uri="{FF2B5EF4-FFF2-40B4-BE49-F238E27FC236}">
                <a16:creationId xmlns:a16="http://schemas.microsoft.com/office/drawing/2014/main" id="{DE25FC07-0976-4DCE-99CF-6F4AEAAD3CDC}"/>
              </a:ext>
            </a:extLst>
          </p:cNvPr>
          <p:cNvSpPr txBox="1"/>
          <p:nvPr/>
        </p:nvSpPr>
        <p:spPr>
          <a:xfrm>
            <a:off x="5404357" y="465254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56" name="TextBox 55">
            <a:extLst>
              <a:ext uri="{FF2B5EF4-FFF2-40B4-BE49-F238E27FC236}">
                <a16:creationId xmlns:a16="http://schemas.microsoft.com/office/drawing/2014/main" id="{AF67CA91-6B0A-4FED-99F9-D9E6F8D56A3A}"/>
              </a:ext>
            </a:extLst>
          </p:cNvPr>
          <p:cNvSpPr txBox="1"/>
          <p:nvPr/>
        </p:nvSpPr>
        <p:spPr>
          <a:xfrm>
            <a:off x="3814369" y="4656900"/>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7" name="TextBox 56">
            <a:extLst>
              <a:ext uri="{FF2B5EF4-FFF2-40B4-BE49-F238E27FC236}">
                <a16:creationId xmlns:a16="http://schemas.microsoft.com/office/drawing/2014/main" id="{142D4948-0200-46CD-8BEC-9CF4E37F2B0A}"/>
              </a:ext>
            </a:extLst>
          </p:cNvPr>
          <p:cNvSpPr txBox="1"/>
          <p:nvPr/>
        </p:nvSpPr>
        <p:spPr>
          <a:xfrm>
            <a:off x="3412499" y="3341238"/>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8" name="TextBox 57">
            <a:extLst>
              <a:ext uri="{FF2B5EF4-FFF2-40B4-BE49-F238E27FC236}">
                <a16:creationId xmlns:a16="http://schemas.microsoft.com/office/drawing/2014/main" id="{DD21D198-E380-420F-B846-6AB9C4768A89}"/>
              </a:ext>
            </a:extLst>
          </p:cNvPr>
          <p:cNvSpPr txBox="1"/>
          <p:nvPr/>
        </p:nvSpPr>
        <p:spPr>
          <a:xfrm>
            <a:off x="4023605" y="3055062"/>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9" name="TextBox 58">
            <a:extLst>
              <a:ext uri="{FF2B5EF4-FFF2-40B4-BE49-F238E27FC236}">
                <a16:creationId xmlns:a16="http://schemas.microsoft.com/office/drawing/2014/main" id="{18D2160D-832C-405A-97B0-A1C5F8F07843}"/>
              </a:ext>
            </a:extLst>
          </p:cNvPr>
          <p:cNvSpPr txBox="1"/>
          <p:nvPr/>
        </p:nvSpPr>
        <p:spPr>
          <a:xfrm>
            <a:off x="3770743" y="22763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60" name="TextBox 59">
            <a:extLst>
              <a:ext uri="{FF2B5EF4-FFF2-40B4-BE49-F238E27FC236}">
                <a16:creationId xmlns:a16="http://schemas.microsoft.com/office/drawing/2014/main" id="{1450CAE3-CF62-4294-9E09-FC5927AFB129}"/>
              </a:ext>
            </a:extLst>
          </p:cNvPr>
          <p:cNvSpPr txBox="1"/>
          <p:nvPr/>
        </p:nvSpPr>
        <p:spPr>
          <a:xfrm>
            <a:off x="3886200" y="3855981"/>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cxnSp>
        <p:nvCxnSpPr>
          <p:cNvPr id="61" name="Straight Connector 60">
            <a:extLst>
              <a:ext uri="{FF2B5EF4-FFF2-40B4-BE49-F238E27FC236}">
                <a16:creationId xmlns:a16="http://schemas.microsoft.com/office/drawing/2014/main" id="{EF134D49-182E-46D6-8458-C8E6CBA0462C}"/>
              </a:ext>
            </a:extLst>
          </p:cNvPr>
          <p:cNvCxnSpPr>
            <a:cxnSpLocks/>
          </p:cNvCxnSpPr>
          <p:nvPr/>
        </p:nvCxnSpPr>
        <p:spPr>
          <a:xfrm flipH="1" flipV="1">
            <a:off x="5321132" y="3649670"/>
            <a:ext cx="2" cy="214332"/>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71889AD8-6F21-48D5-B9FA-9F1A679636E2}"/>
              </a:ext>
            </a:extLst>
          </p:cNvPr>
          <p:cNvSpPr txBox="1"/>
          <p:nvPr/>
        </p:nvSpPr>
        <p:spPr>
          <a:xfrm>
            <a:off x="1527864" y="2823817"/>
            <a:ext cx="4716672" cy="243143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dirty="0">
                <a:latin typeface="Century Gothic" panose="020B0502020202020204" pitchFamily="34" charset="0"/>
              </a:rPr>
              <a:t>Version 2</a:t>
            </a:r>
          </a:p>
          <a:p>
            <a:pPr algn="ctr"/>
            <a:r>
              <a:rPr lang="en-US" sz="1200" b="1" dirty="0">
                <a:latin typeface="Century Gothic" panose="020B0502020202020204" pitchFamily="34" charset="0"/>
              </a:rPr>
              <a:t>(easy)</a:t>
            </a:r>
          </a:p>
          <a:p>
            <a:pPr algn="ctr"/>
            <a:endParaRPr lang="en-US" sz="1200" b="1" dirty="0">
              <a:latin typeface="Century Gothic" panose="020B0502020202020204" pitchFamily="34" charset="0"/>
            </a:endParaRPr>
          </a:p>
          <a:p>
            <a:pPr algn="ctr"/>
            <a:r>
              <a:rPr lang="en-US" sz="1200" dirty="0">
                <a:latin typeface="Century Gothic" panose="020B0502020202020204" pitchFamily="34" charset="0"/>
              </a:rPr>
              <a:t>Current code word: </a:t>
            </a:r>
          </a:p>
          <a:p>
            <a:pPr algn="ctr"/>
            <a:r>
              <a:rPr lang="en-US" sz="1200" dirty="0">
                <a:latin typeface="Century Gothic" panose="020B0502020202020204" pitchFamily="34" charset="0"/>
              </a:rPr>
              <a:t>SUCCESSFUL</a:t>
            </a: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 change for any ten-letter word, or eliminate letters for a shorter code word. Choose something that matches the theme of your room.</a:t>
            </a:r>
            <a:endParaRPr lang="en-US" sz="1200" b="1" dirty="0">
              <a:latin typeface="Century Gothic" panose="020B0502020202020204" pitchFamily="34" charset="0"/>
            </a:endParaRPr>
          </a:p>
          <a:p>
            <a:pPr algn="ctr"/>
            <a:endParaRPr lang="en-US" sz="1200" dirty="0">
              <a:latin typeface="Century Gothic" panose="020B0502020202020204" pitchFamily="34" charset="0"/>
            </a:endParaRPr>
          </a:p>
          <a:p>
            <a:pPr algn="ctr"/>
            <a:r>
              <a:rPr lang="en-US" sz="1200" b="1" dirty="0">
                <a:latin typeface="Century Gothic" panose="020B0502020202020204" pitchFamily="34" charset="0"/>
              </a:rPr>
              <a:t>(Delete this box) </a:t>
            </a:r>
          </a:p>
        </p:txBody>
      </p:sp>
    </p:spTree>
    <p:extLst>
      <p:ext uri="{BB962C8B-B14F-4D97-AF65-F5344CB8AC3E}">
        <p14:creationId xmlns:p14="http://schemas.microsoft.com/office/powerpoint/2010/main" val="1351490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18F3ED-58F5-4D69-923A-ACCB9531F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14499" y="1471520"/>
            <a:ext cx="6343404" cy="8040152"/>
          </a:xfrm>
          <a:prstGeom prst="rect">
            <a:avLst/>
          </a:prstGeom>
        </p:spPr>
      </p:pic>
      <p:sp>
        <p:nvSpPr>
          <p:cNvPr id="6" name="TextBox 5">
            <a:extLst>
              <a:ext uri="{FF2B5EF4-FFF2-40B4-BE49-F238E27FC236}">
                <a16:creationId xmlns:a16="http://schemas.microsoft.com/office/drawing/2014/main" id="{9B0D2A59-15E6-44DF-B995-B0B8708C4EF1}"/>
              </a:ext>
            </a:extLst>
          </p:cNvPr>
          <p:cNvSpPr txBox="1"/>
          <p:nvPr/>
        </p:nvSpPr>
        <p:spPr>
          <a:xfrm>
            <a:off x="61320" y="104745"/>
            <a:ext cx="1962033" cy="523220"/>
          </a:xfrm>
          <a:prstGeom prst="rect">
            <a:avLst/>
          </a:prstGeom>
          <a:noFill/>
        </p:spPr>
        <p:txBody>
          <a:bodyPr wrap="square" rtlCol="0">
            <a:spAutoFit/>
          </a:bodyPr>
          <a:lstStyle/>
          <a:p>
            <a:pPr algn="ctr"/>
            <a:r>
              <a:rPr lang="en-US" sz="2800" dirty="0">
                <a:latin typeface="Century Gothic" panose="020B0502020202020204" pitchFamily="34" charset="0"/>
              </a:rPr>
              <a:t>MINI-TASK:</a:t>
            </a:r>
          </a:p>
        </p:txBody>
      </p:sp>
      <p:sp>
        <p:nvSpPr>
          <p:cNvPr id="3" name="TextBox 2">
            <a:extLst>
              <a:ext uri="{FF2B5EF4-FFF2-40B4-BE49-F238E27FC236}">
                <a16:creationId xmlns:a16="http://schemas.microsoft.com/office/drawing/2014/main" id="{2D40A721-0BFF-4F29-814F-1B460DF196FD}"/>
              </a:ext>
            </a:extLst>
          </p:cNvPr>
          <p:cNvSpPr txBox="1"/>
          <p:nvPr/>
        </p:nvSpPr>
        <p:spPr>
          <a:xfrm>
            <a:off x="3441162" y="1055682"/>
            <a:ext cx="890078" cy="400110"/>
          </a:xfrm>
          <a:prstGeom prst="rect">
            <a:avLst/>
          </a:prstGeom>
          <a:noFill/>
        </p:spPr>
        <p:txBody>
          <a:bodyPr wrap="square" rtlCol="0">
            <a:spAutoFit/>
          </a:bodyPr>
          <a:lstStyle/>
          <a:p>
            <a:pPr algn="ctr"/>
            <a:r>
              <a:rPr lang="en-US" sz="2000" b="1" dirty="0">
                <a:latin typeface="Century Gothic" panose="020B0502020202020204" pitchFamily="34" charset="0"/>
              </a:rPr>
              <a:t>START</a:t>
            </a:r>
            <a:endParaRPr lang="en-US" sz="1200" b="1" dirty="0">
              <a:latin typeface="Century Gothic" panose="020B0502020202020204" pitchFamily="34" charset="0"/>
            </a:endParaRPr>
          </a:p>
        </p:txBody>
      </p:sp>
      <p:sp>
        <p:nvSpPr>
          <p:cNvPr id="7" name="TextBox 6">
            <a:extLst>
              <a:ext uri="{FF2B5EF4-FFF2-40B4-BE49-F238E27FC236}">
                <a16:creationId xmlns:a16="http://schemas.microsoft.com/office/drawing/2014/main" id="{F38C9343-D6C6-4F85-B63F-A398574C4169}"/>
              </a:ext>
            </a:extLst>
          </p:cNvPr>
          <p:cNvSpPr txBox="1"/>
          <p:nvPr/>
        </p:nvSpPr>
        <p:spPr>
          <a:xfrm>
            <a:off x="5048655" y="126726"/>
            <a:ext cx="2577829" cy="646331"/>
          </a:xfrm>
          <a:prstGeom prst="rect">
            <a:avLst/>
          </a:prstGeom>
          <a:noFill/>
          <a:ln>
            <a:solidFill>
              <a:schemeClr val="tx1"/>
            </a:solidFill>
          </a:ln>
        </p:spPr>
        <p:txBody>
          <a:bodyPr wrap="square" rtlCol="0">
            <a:spAutoFit/>
          </a:bodyPr>
          <a:lstStyle/>
          <a:p>
            <a:pPr algn="ctr"/>
            <a:r>
              <a:rPr lang="en-US" sz="900" b="1" u="sng" dirty="0">
                <a:latin typeface="Century Gothic" panose="020B0502020202020204" pitchFamily="34" charset="0"/>
              </a:rPr>
              <a:t>Instructions:</a:t>
            </a:r>
          </a:p>
          <a:p>
            <a:r>
              <a:rPr lang="en-US" sz="900" dirty="0">
                <a:latin typeface="Century Gothic" panose="020B0502020202020204" pitchFamily="34" charset="0"/>
              </a:rPr>
              <a:t>Solve this maze. Once you do, collect the letters you find along your path. These spell out a code word. This is your </a:t>
            </a:r>
            <a:r>
              <a:rPr lang="en-US" sz="900" b="1" dirty="0">
                <a:latin typeface="Century Gothic" panose="020B0502020202020204" pitchFamily="34" charset="0"/>
              </a:rPr>
              <a:t>key</a:t>
            </a:r>
            <a:r>
              <a:rPr lang="en-US" sz="900" dirty="0">
                <a:latin typeface="Century Gothic" panose="020B0502020202020204" pitchFamily="34" charset="0"/>
              </a:rPr>
              <a:t>.</a:t>
            </a:r>
          </a:p>
        </p:txBody>
      </p:sp>
      <p:sp>
        <p:nvSpPr>
          <p:cNvPr id="8" name="TextBox 7">
            <a:extLst>
              <a:ext uri="{FF2B5EF4-FFF2-40B4-BE49-F238E27FC236}">
                <a16:creationId xmlns:a16="http://schemas.microsoft.com/office/drawing/2014/main" id="{1DC4DFF2-9957-45D1-B4FC-E4835AB3E65F}"/>
              </a:ext>
            </a:extLst>
          </p:cNvPr>
          <p:cNvSpPr txBox="1"/>
          <p:nvPr/>
        </p:nvSpPr>
        <p:spPr>
          <a:xfrm>
            <a:off x="3358475" y="9510136"/>
            <a:ext cx="1055451" cy="400110"/>
          </a:xfrm>
          <a:prstGeom prst="rect">
            <a:avLst/>
          </a:prstGeom>
          <a:noFill/>
        </p:spPr>
        <p:txBody>
          <a:bodyPr wrap="square" rtlCol="0">
            <a:spAutoFit/>
          </a:bodyPr>
          <a:lstStyle/>
          <a:p>
            <a:pPr algn="ctr"/>
            <a:r>
              <a:rPr lang="en-US" sz="2000" b="1" dirty="0">
                <a:latin typeface="Century Gothic" panose="020B0502020202020204" pitchFamily="34" charset="0"/>
              </a:rPr>
              <a:t>FINISH</a:t>
            </a:r>
            <a:endParaRPr lang="en-US" sz="1200" b="1" dirty="0">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0F19DCAE-FFB5-4DB8-85D6-06AEF6F80FC4}"/>
              </a:ext>
            </a:extLst>
          </p:cNvPr>
          <p:cNvCxnSpPr>
            <a:cxnSpLocks/>
          </p:cNvCxnSpPr>
          <p:nvPr/>
        </p:nvCxnSpPr>
        <p:spPr>
          <a:xfrm>
            <a:off x="5306785" y="4155815"/>
            <a:ext cx="899139" cy="216"/>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A4C559F-B12B-4693-8BB8-237A646E4F3D}"/>
              </a:ext>
            </a:extLst>
          </p:cNvPr>
          <p:cNvCxnSpPr/>
          <p:nvPr/>
        </p:nvCxnSpPr>
        <p:spPr>
          <a:xfrm>
            <a:off x="2817894" y="1947154"/>
            <a:ext cx="0" cy="301558"/>
          </a:xfrm>
          <a:prstGeom prst="line">
            <a:avLst/>
          </a:prstGeom>
          <a:ln w="53975">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1CF7BF4-17F0-400A-950A-EA277741ABF1}"/>
              </a:ext>
            </a:extLst>
          </p:cNvPr>
          <p:cNvSpPr txBox="1"/>
          <p:nvPr/>
        </p:nvSpPr>
        <p:spPr>
          <a:xfrm>
            <a:off x="6485560" y="3902521"/>
            <a:ext cx="214009" cy="338554"/>
          </a:xfrm>
          <a:prstGeom prst="rect">
            <a:avLst/>
          </a:prstGeom>
          <a:noFill/>
        </p:spPr>
        <p:txBody>
          <a:bodyPr wrap="square" rtlCol="0">
            <a:spAutoFit/>
          </a:bodyPr>
          <a:lstStyle/>
          <a:p>
            <a:pPr algn="ctr"/>
            <a:r>
              <a:rPr lang="en-US" sz="1600" dirty="0">
                <a:latin typeface="Century Gothic" panose="020B0502020202020204" pitchFamily="34" charset="0"/>
              </a:rPr>
              <a:t>I</a:t>
            </a:r>
          </a:p>
        </p:txBody>
      </p:sp>
      <p:sp>
        <p:nvSpPr>
          <p:cNvPr id="13" name="TextBox 12">
            <a:extLst>
              <a:ext uri="{FF2B5EF4-FFF2-40B4-BE49-F238E27FC236}">
                <a16:creationId xmlns:a16="http://schemas.microsoft.com/office/drawing/2014/main" id="{AEBE80BC-9F89-420F-9218-7E8DC36845FB}"/>
              </a:ext>
            </a:extLst>
          </p:cNvPr>
          <p:cNvSpPr txBox="1"/>
          <p:nvPr/>
        </p:nvSpPr>
        <p:spPr>
          <a:xfrm>
            <a:off x="3412499" y="5984523"/>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14" name="TextBox 13">
            <a:extLst>
              <a:ext uri="{FF2B5EF4-FFF2-40B4-BE49-F238E27FC236}">
                <a16:creationId xmlns:a16="http://schemas.microsoft.com/office/drawing/2014/main" id="{CED2A3D3-1B05-4695-A213-1A54E282353B}"/>
              </a:ext>
            </a:extLst>
          </p:cNvPr>
          <p:cNvSpPr txBox="1"/>
          <p:nvPr/>
        </p:nvSpPr>
        <p:spPr>
          <a:xfrm>
            <a:off x="6772605" y="8576174"/>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5" name="TextBox 14">
            <a:extLst>
              <a:ext uri="{FF2B5EF4-FFF2-40B4-BE49-F238E27FC236}">
                <a16:creationId xmlns:a16="http://schemas.microsoft.com/office/drawing/2014/main" id="{5A0DFD0C-5C2E-4DF5-A371-42EEDBCAC78D}"/>
              </a:ext>
            </a:extLst>
          </p:cNvPr>
          <p:cNvSpPr txBox="1"/>
          <p:nvPr/>
        </p:nvSpPr>
        <p:spPr>
          <a:xfrm>
            <a:off x="4185323" y="7251814"/>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16" name="TextBox 15">
            <a:extLst>
              <a:ext uri="{FF2B5EF4-FFF2-40B4-BE49-F238E27FC236}">
                <a16:creationId xmlns:a16="http://schemas.microsoft.com/office/drawing/2014/main" id="{9EE30935-7C2F-45E3-91F5-6EEE8A656EE6}"/>
              </a:ext>
            </a:extLst>
          </p:cNvPr>
          <p:cNvSpPr txBox="1"/>
          <p:nvPr/>
        </p:nvSpPr>
        <p:spPr>
          <a:xfrm>
            <a:off x="3663739" y="8351096"/>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17" name="TextBox 16">
            <a:extLst>
              <a:ext uri="{FF2B5EF4-FFF2-40B4-BE49-F238E27FC236}">
                <a16:creationId xmlns:a16="http://schemas.microsoft.com/office/drawing/2014/main" id="{FDA8C71E-D09E-49D9-914B-1283D7C0D976}"/>
              </a:ext>
            </a:extLst>
          </p:cNvPr>
          <p:cNvSpPr txBox="1"/>
          <p:nvPr/>
        </p:nvSpPr>
        <p:spPr>
          <a:xfrm>
            <a:off x="3883765" y="67830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8" name="TextBox 17">
            <a:extLst>
              <a:ext uri="{FF2B5EF4-FFF2-40B4-BE49-F238E27FC236}">
                <a16:creationId xmlns:a16="http://schemas.microsoft.com/office/drawing/2014/main" id="{EB9073DC-2682-4A41-AAAB-BFA42C0D58AC}"/>
              </a:ext>
            </a:extLst>
          </p:cNvPr>
          <p:cNvSpPr txBox="1"/>
          <p:nvPr/>
        </p:nvSpPr>
        <p:spPr>
          <a:xfrm>
            <a:off x="6611329" y="9181310"/>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19" name="TextBox 18">
            <a:extLst>
              <a:ext uri="{FF2B5EF4-FFF2-40B4-BE49-F238E27FC236}">
                <a16:creationId xmlns:a16="http://schemas.microsoft.com/office/drawing/2014/main" id="{34ECD045-8946-406E-8827-8701961B674C}"/>
              </a:ext>
            </a:extLst>
          </p:cNvPr>
          <p:cNvSpPr txBox="1"/>
          <p:nvPr/>
        </p:nvSpPr>
        <p:spPr>
          <a:xfrm>
            <a:off x="5946494" y="8680833"/>
            <a:ext cx="126340" cy="338554"/>
          </a:xfrm>
          <a:prstGeom prst="rect">
            <a:avLst/>
          </a:prstGeom>
          <a:noFill/>
        </p:spPr>
        <p:txBody>
          <a:bodyPr wrap="square" rtlCol="0">
            <a:spAutoFit/>
          </a:bodyPr>
          <a:lstStyle/>
          <a:p>
            <a:pPr algn="ctr"/>
            <a:r>
              <a:rPr lang="en-US" sz="1600" dirty="0">
                <a:latin typeface="Century Gothic" panose="020B0502020202020204" pitchFamily="34" charset="0"/>
              </a:rPr>
              <a:t>K</a:t>
            </a:r>
          </a:p>
        </p:txBody>
      </p:sp>
      <p:sp>
        <p:nvSpPr>
          <p:cNvPr id="20" name="TextBox 19">
            <a:extLst>
              <a:ext uri="{FF2B5EF4-FFF2-40B4-BE49-F238E27FC236}">
                <a16:creationId xmlns:a16="http://schemas.microsoft.com/office/drawing/2014/main" id="{CCDB176B-88ED-4773-BDFC-07FD7E5A174F}"/>
              </a:ext>
            </a:extLst>
          </p:cNvPr>
          <p:cNvSpPr txBox="1"/>
          <p:nvPr/>
        </p:nvSpPr>
        <p:spPr>
          <a:xfrm>
            <a:off x="5041414" y="919022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21" name="TextBox 20">
            <a:extLst>
              <a:ext uri="{FF2B5EF4-FFF2-40B4-BE49-F238E27FC236}">
                <a16:creationId xmlns:a16="http://schemas.microsoft.com/office/drawing/2014/main" id="{5380D103-D0B8-42A6-85A2-B016F9811309}"/>
              </a:ext>
            </a:extLst>
          </p:cNvPr>
          <p:cNvSpPr txBox="1"/>
          <p:nvPr/>
        </p:nvSpPr>
        <p:spPr>
          <a:xfrm>
            <a:off x="6782082" y="7551086"/>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22" name="TextBox 21">
            <a:extLst>
              <a:ext uri="{FF2B5EF4-FFF2-40B4-BE49-F238E27FC236}">
                <a16:creationId xmlns:a16="http://schemas.microsoft.com/office/drawing/2014/main" id="{975E5007-F215-49D7-A7EF-FD32CB9E61EE}"/>
              </a:ext>
            </a:extLst>
          </p:cNvPr>
          <p:cNvSpPr txBox="1"/>
          <p:nvPr/>
        </p:nvSpPr>
        <p:spPr>
          <a:xfrm>
            <a:off x="2623686" y="9152126"/>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3" name="TextBox 22">
            <a:extLst>
              <a:ext uri="{FF2B5EF4-FFF2-40B4-BE49-F238E27FC236}">
                <a16:creationId xmlns:a16="http://schemas.microsoft.com/office/drawing/2014/main" id="{1FF64574-EB62-46A2-8DF2-BB6C537A9E80}"/>
              </a:ext>
            </a:extLst>
          </p:cNvPr>
          <p:cNvSpPr txBox="1"/>
          <p:nvPr/>
        </p:nvSpPr>
        <p:spPr>
          <a:xfrm>
            <a:off x="6783940" y="6734842"/>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4" name="TextBox 23">
            <a:extLst>
              <a:ext uri="{FF2B5EF4-FFF2-40B4-BE49-F238E27FC236}">
                <a16:creationId xmlns:a16="http://schemas.microsoft.com/office/drawing/2014/main" id="{5D5C1987-D3B8-40BE-9409-13AD77ABE790}"/>
              </a:ext>
            </a:extLst>
          </p:cNvPr>
          <p:cNvSpPr txBox="1"/>
          <p:nvPr/>
        </p:nvSpPr>
        <p:spPr>
          <a:xfrm>
            <a:off x="4455265" y="8118534"/>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25" name="TextBox 24">
            <a:extLst>
              <a:ext uri="{FF2B5EF4-FFF2-40B4-BE49-F238E27FC236}">
                <a16:creationId xmlns:a16="http://schemas.microsoft.com/office/drawing/2014/main" id="{248C781D-90B0-4A81-A6D3-E113771EDEAB}"/>
              </a:ext>
            </a:extLst>
          </p:cNvPr>
          <p:cNvSpPr txBox="1"/>
          <p:nvPr/>
        </p:nvSpPr>
        <p:spPr>
          <a:xfrm>
            <a:off x="1897595" y="4063358"/>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26" name="TextBox 25">
            <a:extLst>
              <a:ext uri="{FF2B5EF4-FFF2-40B4-BE49-F238E27FC236}">
                <a16:creationId xmlns:a16="http://schemas.microsoft.com/office/drawing/2014/main" id="{04C628BD-D437-46E5-95A8-A03BA3058FD7}"/>
              </a:ext>
            </a:extLst>
          </p:cNvPr>
          <p:cNvSpPr txBox="1"/>
          <p:nvPr/>
        </p:nvSpPr>
        <p:spPr>
          <a:xfrm>
            <a:off x="2813632" y="8062092"/>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27" name="TextBox 26">
            <a:extLst>
              <a:ext uri="{FF2B5EF4-FFF2-40B4-BE49-F238E27FC236}">
                <a16:creationId xmlns:a16="http://schemas.microsoft.com/office/drawing/2014/main" id="{8EC94EA1-B587-4151-9BC3-BF0F4C4A29A2}"/>
              </a:ext>
            </a:extLst>
          </p:cNvPr>
          <p:cNvSpPr txBox="1"/>
          <p:nvPr/>
        </p:nvSpPr>
        <p:spPr>
          <a:xfrm>
            <a:off x="744508" y="77763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28" name="TextBox 27">
            <a:extLst>
              <a:ext uri="{FF2B5EF4-FFF2-40B4-BE49-F238E27FC236}">
                <a16:creationId xmlns:a16="http://schemas.microsoft.com/office/drawing/2014/main" id="{59969E43-E355-4A09-8911-B793144DE786}"/>
              </a:ext>
            </a:extLst>
          </p:cNvPr>
          <p:cNvSpPr txBox="1"/>
          <p:nvPr/>
        </p:nvSpPr>
        <p:spPr>
          <a:xfrm>
            <a:off x="763558" y="5475495"/>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29" name="TextBox 28">
            <a:extLst>
              <a:ext uri="{FF2B5EF4-FFF2-40B4-BE49-F238E27FC236}">
                <a16:creationId xmlns:a16="http://schemas.microsoft.com/office/drawing/2014/main" id="{AA506EE5-202C-4CC0-AEE6-DFAA317121DB}"/>
              </a:ext>
            </a:extLst>
          </p:cNvPr>
          <p:cNvSpPr txBox="1"/>
          <p:nvPr/>
        </p:nvSpPr>
        <p:spPr>
          <a:xfrm>
            <a:off x="5328193" y="1916279"/>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30" name="TextBox 29">
            <a:extLst>
              <a:ext uri="{FF2B5EF4-FFF2-40B4-BE49-F238E27FC236}">
                <a16:creationId xmlns:a16="http://schemas.microsoft.com/office/drawing/2014/main" id="{00DD32B1-D675-4840-B77A-8CA1D4F28721}"/>
              </a:ext>
            </a:extLst>
          </p:cNvPr>
          <p:cNvSpPr txBox="1"/>
          <p:nvPr/>
        </p:nvSpPr>
        <p:spPr>
          <a:xfrm>
            <a:off x="4854102" y="35693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31" name="TextBox 30">
            <a:extLst>
              <a:ext uri="{FF2B5EF4-FFF2-40B4-BE49-F238E27FC236}">
                <a16:creationId xmlns:a16="http://schemas.microsoft.com/office/drawing/2014/main" id="{F476EC58-1854-4EA3-A890-6EBEC0930580}"/>
              </a:ext>
            </a:extLst>
          </p:cNvPr>
          <p:cNvSpPr txBox="1"/>
          <p:nvPr/>
        </p:nvSpPr>
        <p:spPr>
          <a:xfrm>
            <a:off x="5633005" y="3539554"/>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32" name="TextBox 31">
            <a:extLst>
              <a:ext uri="{FF2B5EF4-FFF2-40B4-BE49-F238E27FC236}">
                <a16:creationId xmlns:a16="http://schemas.microsoft.com/office/drawing/2014/main" id="{FFA1E062-0367-40B0-89BB-CCD8E98B82A7}"/>
              </a:ext>
            </a:extLst>
          </p:cNvPr>
          <p:cNvSpPr txBox="1"/>
          <p:nvPr/>
        </p:nvSpPr>
        <p:spPr>
          <a:xfrm>
            <a:off x="6218316" y="2810023"/>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33" name="TextBox 32">
            <a:extLst>
              <a:ext uri="{FF2B5EF4-FFF2-40B4-BE49-F238E27FC236}">
                <a16:creationId xmlns:a16="http://schemas.microsoft.com/office/drawing/2014/main" id="{CD0B17CC-4C59-4D77-AD56-6A19B3807D56}"/>
              </a:ext>
            </a:extLst>
          </p:cNvPr>
          <p:cNvSpPr txBox="1"/>
          <p:nvPr/>
        </p:nvSpPr>
        <p:spPr>
          <a:xfrm>
            <a:off x="5255423" y="7300961"/>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34" name="TextBox 33">
            <a:extLst>
              <a:ext uri="{FF2B5EF4-FFF2-40B4-BE49-F238E27FC236}">
                <a16:creationId xmlns:a16="http://schemas.microsoft.com/office/drawing/2014/main" id="{E1D49D85-4C2F-4400-BD0C-B83F1ADCCE58}"/>
              </a:ext>
            </a:extLst>
          </p:cNvPr>
          <p:cNvSpPr txBox="1"/>
          <p:nvPr/>
        </p:nvSpPr>
        <p:spPr>
          <a:xfrm>
            <a:off x="2179242" y="7530590"/>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35" name="TextBox 34">
            <a:extLst>
              <a:ext uri="{FF2B5EF4-FFF2-40B4-BE49-F238E27FC236}">
                <a16:creationId xmlns:a16="http://schemas.microsoft.com/office/drawing/2014/main" id="{7E125D58-880B-4961-8DE1-D19B00C4A7D2}"/>
              </a:ext>
            </a:extLst>
          </p:cNvPr>
          <p:cNvSpPr txBox="1"/>
          <p:nvPr/>
        </p:nvSpPr>
        <p:spPr>
          <a:xfrm>
            <a:off x="2196854" y="5987371"/>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36" name="TextBox 35">
            <a:extLst>
              <a:ext uri="{FF2B5EF4-FFF2-40B4-BE49-F238E27FC236}">
                <a16:creationId xmlns:a16="http://schemas.microsoft.com/office/drawing/2014/main" id="{265EE745-EE41-48F2-B8AC-A504C22A4304}"/>
              </a:ext>
            </a:extLst>
          </p:cNvPr>
          <p:cNvSpPr txBox="1"/>
          <p:nvPr/>
        </p:nvSpPr>
        <p:spPr>
          <a:xfrm>
            <a:off x="2784718" y="5205925"/>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7" name="TextBox 36">
            <a:extLst>
              <a:ext uri="{FF2B5EF4-FFF2-40B4-BE49-F238E27FC236}">
                <a16:creationId xmlns:a16="http://schemas.microsoft.com/office/drawing/2014/main" id="{91933D4F-5DC7-44F0-B4D7-6F101667E99D}"/>
              </a:ext>
            </a:extLst>
          </p:cNvPr>
          <p:cNvSpPr txBox="1"/>
          <p:nvPr/>
        </p:nvSpPr>
        <p:spPr>
          <a:xfrm>
            <a:off x="4185323" y="5454718"/>
            <a:ext cx="214009" cy="338554"/>
          </a:xfrm>
          <a:prstGeom prst="rect">
            <a:avLst/>
          </a:prstGeom>
          <a:noFill/>
        </p:spPr>
        <p:txBody>
          <a:bodyPr wrap="square" rtlCol="0">
            <a:spAutoFit/>
          </a:bodyPr>
          <a:lstStyle/>
          <a:p>
            <a:pPr algn="ctr"/>
            <a:r>
              <a:rPr lang="en-US" sz="1600" dirty="0">
                <a:latin typeface="Century Gothic" panose="020B0502020202020204" pitchFamily="34" charset="0"/>
              </a:rPr>
              <a:t>G</a:t>
            </a:r>
          </a:p>
        </p:txBody>
      </p:sp>
      <p:sp>
        <p:nvSpPr>
          <p:cNvPr id="39" name="TextBox 38">
            <a:extLst>
              <a:ext uri="{FF2B5EF4-FFF2-40B4-BE49-F238E27FC236}">
                <a16:creationId xmlns:a16="http://schemas.microsoft.com/office/drawing/2014/main" id="{D8A53F51-3F11-4CC8-AC56-A83FACB1AFFE}"/>
              </a:ext>
            </a:extLst>
          </p:cNvPr>
          <p:cNvSpPr txBox="1"/>
          <p:nvPr/>
        </p:nvSpPr>
        <p:spPr>
          <a:xfrm>
            <a:off x="6782082" y="52027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0" name="TextBox 39">
            <a:extLst>
              <a:ext uri="{FF2B5EF4-FFF2-40B4-BE49-F238E27FC236}">
                <a16:creationId xmlns:a16="http://schemas.microsoft.com/office/drawing/2014/main" id="{B97B5E47-0D1E-4D8D-94EA-82A8FCA59825}"/>
              </a:ext>
            </a:extLst>
          </p:cNvPr>
          <p:cNvSpPr txBox="1"/>
          <p:nvPr/>
        </p:nvSpPr>
        <p:spPr>
          <a:xfrm>
            <a:off x="5633005" y="5690088"/>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41" name="TextBox 40">
            <a:extLst>
              <a:ext uri="{FF2B5EF4-FFF2-40B4-BE49-F238E27FC236}">
                <a16:creationId xmlns:a16="http://schemas.microsoft.com/office/drawing/2014/main" id="{3D2EDD57-DC80-4A22-A466-7999285E8624}"/>
              </a:ext>
            </a:extLst>
          </p:cNvPr>
          <p:cNvSpPr txBox="1"/>
          <p:nvPr/>
        </p:nvSpPr>
        <p:spPr>
          <a:xfrm>
            <a:off x="776870" y="2572449"/>
            <a:ext cx="214009" cy="338554"/>
          </a:xfrm>
          <a:prstGeom prst="rect">
            <a:avLst/>
          </a:prstGeom>
          <a:noFill/>
        </p:spPr>
        <p:txBody>
          <a:bodyPr wrap="square" rtlCol="0">
            <a:spAutoFit/>
          </a:bodyPr>
          <a:lstStyle/>
          <a:p>
            <a:pPr algn="ctr"/>
            <a:r>
              <a:rPr lang="en-US" sz="1600" dirty="0">
                <a:latin typeface="Century Gothic" panose="020B0502020202020204" pitchFamily="34" charset="0"/>
              </a:rPr>
              <a:t>X</a:t>
            </a:r>
          </a:p>
        </p:txBody>
      </p:sp>
      <p:sp>
        <p:nvSpPr>
          <p:cNvPr id="44" name="TextBox 43">
            <a:extLst>
              <a:ext uri="{FF2B5EF4-FFF2-40B4-BE49-F238E27FC236}">
                <a16:creationId xmlns:a16="http://schemas.microsoft.com/office/drawing/2014/main" id="{1D448858-2EF3-4158-9D31-DA85824AAA9C}"/>
              </a:ext>
            </a:extLst>
          </p:cNvPr>
          <p:cNvSpPr txBox="1"/>
          <p:nvPr/>
        </p:nvSpPr>
        <p:spPr>
          <a:xfrm>
            <a:off x="2768228" y="1947154"/>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5" name="TextBox 44">
            <a:extLst>
              <a:ext uri="{FF2B5EF4-FFF2-40B4-BE49-F238E27FC236}">
                <a16:creationId xmlns:a16="http://schemas.microsoft.com/office/drawing/2014/main" id="{8CC11D5F-4147-4FFF-A883-133184F44CE2}"/>
              </a:ext>
            </a:extLst>
          </p:cNvPr>
          <p:cNvSpPr txBox="1"/>
          <p:nvPr/>
        </p:nvSpPr>
        <p:spPr>
          <a:xfrm>
            <a:off x="6215722" y="8114905"/>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46" name="TextBox 45">
            <a:extLst>
              <a:ext uri="{FF2B5EF4-FFF2-40B4-BE49-F238E27FC236}">
                <a16:creationId xmlns:a16="http://schemas.microsoft.com/office/drawing/2014/main" id="{B5F486CF-125E-4C18-A78F-4C7136E4E8CC}"/>
              </a:ext>
            </a:extLst>
          </p:cNvPr>
          <p:cNvSpPr txBox="1"/>
          <p:nvPr/>
        </p:nvSpPr>
        <p:spPr>
          <a:xfrm>
            <a:off x="4202282" y="2640746"/>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47" name="TextBox 46">
            <a:extLst>
              <a:ext uri="{FF2B5EF4-FFF2-40B4-BE49-F238E27FC236}">
                <a16:creationId xmlns:a16="http://schemas.microsoft.com/office/drawing/2014/main" id="{2BD3B73B-398E-4552-8959-B9A80FA9AB72}"/>
              </a:ext>
            </a:extLst>
          </p:cNvPr>
          <p:cNvSpPr txBox="1"/>
          <p:nvPr/>
        </p:nvSpPr>
        <p:spPr>
          <a:xfrm>
            <a:off x="6565745" y="1467509"/>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48" name="Rectangle 47">
            <a:extLst>
              <a:ext uri="{FF2B5EF4-FFF2-40B4-BE49-F238E27FC236}">
                <a16:creationId xmlns:a16="http://schemas.microsoft.com/office/drawing/2014/main" id="{2E00B561-F19C-4EC2-BD22-943ABC6DAF0B}"/>
              </a:ext>
            </a:extLst>
          </p:cNvPr>
          <p:cNvSpPr/>
          <p:nvPr/>
        </p:nvSpPr>
        <p:spPr>
          <a:xfrm>
            <a:off x="18288" y="18288"/>
            <a:ext cx="7735824" cy="1002182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96114E-6FFD-4432-8D93-8F93719C447E}"/>
              </a:ext>
            </a:extLst>
          </p:cNvPr>
          <p:cNvPicPr>
            <a:picLocks noChangeAspect="1"/>
          </p:cNvPicPr>
          <p:nvPr/>
        </p:nvPicPr>
        <p:blipFill>
          <a:blip r:embed="rId3"/>
          <a:stretch>
            <a:fillRect/>
          </a:stretch>
        </p:blipFill>
        <p:spPr>
          <a:xfrm>
            <a:off x="361280" y="-66742"/>
            <a:ext cx="6096528" cy="1176630"/>
          </a:xfrm>
          <a:prstGeom prst="rect">
            <a:avLst/>
          </a:prstGeom>
        </p:spPr>
      </p:pic>
      <p:sp>
        <p:nvSpPr>
          <p:cNvPr id="50" name="TextBox 49">
            <a:extLst>
              <a:ext uri="{FF2B5EF4-FFF2-40B4-BE49-F238E27FC236}">
                <a16:creationId xmlns:a16="http://schemas.microsoft.com/office/drawing/2014/main" id="{122ADEEA-08F1-4BC2-A262-32BF8CE27C1B}"/>
              </a:ext>
            </a:extLst>
          </p:cNvPr>
          <p:cNvSpPr txBox="1"/>
          <p:nvPr/>
        </p:nvSpPr>
        <p:spPr>
          <a:xfrm>
            <a:off x="4399332" y="9181310"/>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51" name="TextBox 50">
            <a:extLst>
              <a:ext uri="{FF2B5EF4-FFF2-40B4-BE49-F238E27FC236}">
                <a16:creationId xmlns:a16="http://schemas.microsoft.com/office/drawing/2014/main" id="{F7F24B79-3F43-489C-BAA5-2640CDB23033}"/>
              </a:ext>
            </a:extLst>
          </p:cNvPr>
          <p:cNvSpPr txBox="1"/>
          <p:nvPr/>
        </p:nvSpPr>
        <p:spPr>
          <a:xfrm>
            <a:off x="5281309" y="8118534"/>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2" name="TextBox 51">
            <a:extLst>
              <a:ext uri="{FF2B5EF4-FFF2-40B4-BE49-F238E27FC236}">
                <a16:creationId xmlns:a16="http://schemas.microsoft.com/office/drawing/2014/main" id="{121CBAD8-492B-47A6-B5E5-A429E2611024}"/>
              </a:ext>
            </a:extLst>
          </p:cNvPr>
          <p:cNvSpPr txBox="1"/>
          <p:nvPr/>
        </p:nvSpPr>
        <p:spPr>
          <a:xfrm>
            <a:off x="5892409" y="7331869"/>
            <a:ext cx="214009" cy="338554"/>
          </a:xfrm>
          <a:prstGeom prst="rect">
            <a:avLst/>
          </a:prstGeom>
          <a:noFill/>
        </p:spPr>
        <p:txBody>
          <a:bodyPr wrap="square" rtlCol="0">
            <a:spAutoFit/>
          </a:bodyPr>
          <a:lstStyle/>
          <a:p>
            <a:pPr algn="ctr"/>
            <a:r>
              <a:rPr lang="en-US" sz="1600" dirty="0">
                <a:latin typeface="Century Gothic" panose="020B0502020202020204" pitchFamily="34" charset="0"/>
              </a:rPr>
              <a:t>F</a:t>
            </a:r>
          </a:p>
        </p:txBody>
      </p:sp>
      <p:sp>
        <p:nvSpPr>
          <p:cNvPr id="53" name="TextBox 52">
            <a:extLst>
              <a:ext uri="{FF2B5EF4-FFF2-40B4-BE49-F238E27FC236}">
                <a16:creationId xmlns:a16="http://schemas.microsoft.com/office/drawing/2014/main" id="{A15D678C-FBC9-4744-8325-99629EC88374}"/>
              </a:ext>
            </a:extLst>
          </p:cNvPr>
          <p:cNvSpPr txBox="1"/>
          <p:nvPr/>
        </p:nvSpPr>
        <p:spPr>
          <a:xfrm>
            <a:off x="5965830" y="6771302"/>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4" name="TextBox 53">
            <a:extLst>
              <a:ext uri="{FF2B5EF4-FFF2-40B4-BE49-F238E27FC236}">
                <a16:creationId xmlns:a16="http://schemas.microsoft.com/office/drawing/2014/main" id="{92F7037A-CCBB-4F6D-8F8F-ACA38365AA4D}"/>
              </a:ext>
            </a:extLst>
          </p:cNvPr>
          <p:cNvSpPr txBox="1"/>
          <p:nvPr/>
        </p:nvSpPr>
        <p:spPr>
          <a:xfrm>
            <a:off x="6530363" y="6323077"/>
            <a:ext cx="149463"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5" name="TextBox 54">
            <a:extLst>
              <a:ext uri="{FF2B5EF4-FFF2-40B4-BE49-F238E27FC236}">
                <a16:creationId xmlns:a16="http://schemas.microsoft.com/office/drawing/2014/main" id="{DE25FC07-0976-4DCE-99CF-6F4AEAAD3CDC}"/>
              </a:ext>
            </a:extLst>
          </p:cNvPr>
          <p:cNvSpPr txBox="1"/>
          <p:nvPr/>
        </p:nvSpPr>
        <p:spPr>
          <a:xfrm>
            <a:off x="5404357" y="465254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56" name="TextBox 55">
            <a:extLst>
              <a:ext uri="{FF2B5EF4-FFF2-40B4-BE49-F238E27FC236}">
                <a16:creationId xmlns:a16="http://schemas.microsoft.com/office/drawing/2014/main" id="{AF67CA91-6B0A-4FED-99F9-D9E6F8D56A3A}"/>
              </a:ext>
            </a:extLst>
          </p:cNvPr>
          <p:cNvSpPr txBox="1"/>
          <p:nvPr/>
        </p:nvSpPr>
        <p:spPr>
          <a:xfrm>
            <a:off x="3814369" y="4656900"/>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7" name="TextBox 56">
            <a:extLst>
              <a:ext uri="{FF2B5EF4-FFF2-40B4-BE49-F238E27FC236}">
                <a16:creationId xmlns:a16="http://schemas.microsoft.com/office/drawing/2014/main" id="{142D4948-0200-46CD-8BEC-9CF4E37F2B0A}"/>
              </a:ext>
            </a:extLst>
          </p:cNvPr>
          <p:cNvSpPr txBox="1"/>
          <p:nvPr/>
        </p:nvSpPr>
        <p:spPr>
          <a:xfrm>
            <a:off x="3412499" y="3341238"/>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8" name="TextBox 57">
            <a:extLst>
              <a:ext uri="{FF2B5EF4-FFF2-40B4-BE49-F238E27FC236}">
                <a16:creationId xmlns:a16="http://schemas.microsoft.com/office/drawing/2014/main" id="{DD21D198-E380-420F-B846-6AB9C4768A89}"/>
              </a:ext>
            </a:extLst>
          </p:cNvPr>
          <p:cNvSpPr txBox="1"/>
          <p:nvPr/>
        </p:nvSpPr>
        <p:spPr>
          <a:xfrm>
            <a:off x="4023605" y="3055062"/>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9" name="TextBox 58">
            <a:extLst>
              <a:ext uri="{FF2B5EF4-FFF2-40B4-BE49-F238E27FC236}">
                <a16:creationId xmlns:a16="http://schemas.microsoft.com/office/drawing/2014/main" id="{18D2160D-832C-405A-97B0-A1C5F8F07843}"/>
              </a:ext>
            </a:extLst>
          </p:cNvPr>
          <p:cNvSpPr txBox="1"/>
          <p:nvPr/>
        </p:nvSpPr>
        <p:spPr>
          <a:xfrm>
            <a:off x="3770743" y="22763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60" name="TextBox 59">
            <a:extLst>
              <a:ext uri="{FF2B5EF4-FFF2-40B4-BE49-F238E27FC236}">
                <a16:creationId xmlns:a16="http://schemas.microsoft.com/office/drawing/2014/main" id="{1450CAE3-CF62-4294-9E09-FC5927AFB129}"/>
              </a:ext>
            </a:extLst>
          </p:cNvPr>
          <p:cNvSpPr txBox="1"/>
          <p:nvPr/>
        </p:nvSpPr>
        <p:spPr>
          <a:xfrm>
            <a:off x="3886200" y="3855981"/>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cxnSp>
        <p:nvCxnSpPr>
          <p:cNvPr id="61" name="Straight Connector 60">
            <a:extLst>
              <a:ext uri="{FF2B5EF4-FFF2-40B4-BE49-F238E27FC236}">
                <a16:creationId xmlns:a16="http://schemas.microsoft.com/office/drawing/2014/main" id="{EF134D49-182E-46D6-8458-C8E6CBA0462C}"/>
              </a:ext>
            </a:extLst>
          </p:cNvPr>
          <p:cNvCxnSpPr>
            <a:cxnSpLocks/>
          </p:cNvCxnSpPr>
          <p:nvPr/>
        </p:nvCxnSpPr>
        <p:spPr>
          <a:xfrm flipH="1" flipV="1">
            <a:off x="5321132" y="3649670"/>
            <a:ext cx="2" cy="214332"/>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71889AD8-6F21-48D5-B9FA-9F1A679636E2}"/>
              </a:ext>
            </a:extLst>
          </p:cNvPr>
          <p:cNvSpPr txBox="1"/>
          <p:nvPr/>
        </p:nvSpPr>
        <p:spPr>
          <a:xfrm>
            <a:off x="1563037" y="3522279"/>
            <a:ext cx="4716672" cy="2000548"/>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dirty="0">
                <a:latin typeface="Century Gothic" panose="020B0502020202020204" pitchFamily="34" charset="0"/>
              </a:rPr>
              <a:t>Version 2</a:t>
            </a:r>
          </a:p>
          <a:p>
            <a:pPr algn="ctr"/>
            <a:r>
              <a:rPr lang="en-US" sz="1200" b="1" dirty="0">
                <a:latin typeface="Century Gothic" panose="020B0502020202020204" pitchFamily="34" charset="0"/>
              </a:rPr>
              <a:t>(easy)</a:t>
            </a:r>
          </a:p>
          <a:p>
            <a:pPr algn="ctr"/>
            <a:endParaRPr lang="en-US" sz="1200" b="1" dirty="0">
              <a:latin typeface="Century Gothic" panose="020B0502020202020204" pitchFamily="34" charset="0"/>
            </a:endParaRPr>
          </a:p>
          <a:p>
            <a:pPr algn="ctr"/>
            <a:r>
              <a:rPr lang="en-US" sz="4400" b="1" dirty="0">
                <a:latin typeface="Century Gothic" panose="020B0502020202020204" pitchFamily="34" charset="0"/>
              </a:rPr>
              <a:t>ANSWERS</a:t>
            </a:r>
          </a:p>
          <a:p>
            <a:pPr algn="ctr"/>
            <a:endParaRPr lang="en-US" sz="1200" dirty="0">
              <a:latin typeface="Century Gothic" panose="020B0502020202020204" pitchFamily="34" charset="0"/>
            </a:endParaRPr>
          </a:p>
          <a:p>
            <a:pPr algn="ctr"/>
            <a:r>
              <a:rPr lang="en-US" sz="1200" b="1" dirty="0">
                <a:latin typeface="Century Gothic" panose="020B0502020202020204" pitchFamily="34" charset="0"/>
              </a:rPr>
              <a:t>(Delete this box) </a:t>
            </a:r>
          </a:p>
        </p:txBody>
      </p:sp>
    </p:spTree>
    <p:extLst>
      <p:ext uri="{BB962C8B-B14F-4D97-AF65-F5344CB8AC3E}">
        <p14:creationId xmlns:p14="http://schemas.microsoft.com/office/powerpoint/2010/main" val="239718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E2DAD-17AF-451E-BCEA-10018B97A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3800410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13C0706B-D81A-4A87-A143-4F46F6F73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4331" y="1463568"/>
            <a:ext cx="6503740" cy="8040152"/>
          </a:xfrm>
          <a:prstGeom prst="rect">
            <a:avLst/>
          </a:prstGeom>
        </p:spPr>
      </p:pic>
      <p:sp>
        <p:nvSpPr>
          <p:cNvPr id="6" name="TextBox 5">
            <a:extLst>
              <a:ext uri="{FF2B5EF4-FFF2-40B4-BE49-F238E27FC236}">
                <a16:creationId xmlns:a16="http://schemas.microsoft.com/office/drawing/2014/main" id="{9B0D2A59-15E6-44DF-B995-B0B8708C4EF1}"/>
              </a:ext>
            </a:extLst>
          </p:cNvPr>
          <p:cNvSpPr txBox="1"/>
          <p:nvPr/>
        </p:nvSpPr>
        <p:spPr>
          <a:xfrm>
            <a:off x="61320" y="104745"/>
            <a:ext cx="1962033" cy="523220"/>
          </a:xfrm>
          <a:prstGeom prst="rect">
            <a:avLst/>
          </a:prstGeom>
          <a:noFill/>
        </p:spPr>
        <p:txBody>
          <a:bodyPr wrap="square" rtlCol="0">
            <a:spAutoFit/>
          </a:bodyPr>
          <a:lstStyle/>
          <a:p>
            <a:pPr algn="ctr"/>
            <a:r>
              <a:rPr lang="en-US" sz="2800" dirty="0">
                <a:latin typeface="Century Gothic" panose="020B0502020202020204" pitchFamily="34" charset="0"/>
              </a:rPr>
              <a:t>MINI-TASK:</a:t>
            </a:r>
          </a:p>
        </p:txBody>
      </p:sp>
      <p:sp>
        <p:nvSpPr>
          <p:cNvPr id="3" name="TextBox 2">
            <a:extLst>
              <a:ext uri="{FF2B5EF4-FFF2-40B4-BE49-F238E27FC236}">
                <a16:creationId xmlns:a16="http://schemas.microsoft.com/office/drawing/2014/main" id="{2D40A721-0BFF-4F29-814F-1B460DF196FD}"/>
              </a:ext>
            </a:extLst>
          </p:cNvPr>
          <p:cNvSpPr txBox="1"/>
          <p:nvPr/>
        </p:nvSpPr>
        <p:spPr>
          <a:xfrm>
            <a:off x="3441162" y="1055682"/>
            <a:ext cx="890078" cy="400110"/>
          </a:xfrm>
          <a:prstGeom prst="rect">
            <a:avLst/>
          </a:prstGeom>
          <a:noFill/>
        </p:spPr>
        <p:txBody>
          <a:bodyPr wrap="square" rtlCol="0">
            <a:spAutoFit/>
          </a:bodyPr>
          <a:lstStyle/>
          <a:p>
            <a:pPr algn="ctr"/>
            <a:r>
              <a:rPr lang="en-US" sz="2000" b="1" dirty="0">
                <a:latin typeface="Century Gothic" panose="020B0502020202020204" pitchFamily="34" charset="0"/>
              </a:rPr>
              <a:t>START</a:t>
            </a:r>
            <a:endParaRPr lang="en-US" sz="1200" b="1" dirty="0">
              <a:latin typeface="Century Gothic" panose="020B0502020202020204" pitchFamily="34" charset="0"/>
            </a:endParaRPr>
          </a:p>
        </p:txBody>
      </p:sp>
      <p:sp>
        <p:nvSpPr>
          <p:cNvPr id="7" name="TextBox 6">
            <a:extLst>
              <a:ext uri="{FF2B5EF4-FFF2-40B4-BE49-F238E27FC236}">
                <a16:creationId xmlns:a16="http://schemas.microsoft.com/office/drawing/2014/main" id="{F38C9343-D6C6-4F85-B63F-A398574C4169}"/>
              </a:ext>
            </a:extLst>
          </p:cNvPr>
          <p:cNvSpPr txBox="1"/>
          <p:nvPr/>
        </p:nvSpPr>
        <p:spPr>
          <a:xfrm>
            <a:off x="5048655" y="126726"/>
            <a:ext cx="2577829" cy="646331"/>
          </a:xfrm>
          <a:prstGeom prst="rect">
            <a:avLst/>
          </a:prstGeom>
          <a:noFill/>
          <a:ln>
            <a:solidFill>
              <a:schemeClr val="tx1"/>
            </a:solidFill>
          </a:ln>
        </p:spPr>
        <p:txBody>
          <a:bodyPr wrap="square" rtlCol="0">
            <a:spAutoFit/>
          </a:bodyPr>
          <a:lstStyle/>
          <a:p>
            <a:pPr algn="ctr"/>
            <a:r>
              <a:rPr lang="en-US" sz="900" b="1" u="sng" dirty="0">
                <a:latin typeface="Century Gothic" panose="020B0502020202020204" pitchFamily="34" charset="0"/>
              </a:rPr>
              <a:t>Instructions:</a:t>
            </a:r>
          </a:p>
          <a:p>
            <a:r>
              <a:rPr lang="en-US" sz="900" dirty="0">
                <a:latin typeface="Century Gothic" panose="020B0502020202020204" pitchFamily="34" charset="0"/>
              </a:rPr>
              <a:t>Solve this maze. Once you do, collect the letters you find along your path. These spell out a code word. This is your </a:t>
            </a:r>
            <a:r>
              <a:rPr lang="en-US" sz="900" b="1" dirty="0">
                <a:latin typeface="Century Gothic" panose="020B0502020202020204" pitchFamily="34" charset="0"/>
              </a:rPr>
              <a:t>key</a:t>
            </a:r>
            <a:r>
              <a:rPr lang="en-US" sz="900" dirty="0">
                <a:latin typeface="Century Gothic" panose="020B0502020202020204" pitchFamily="34" charset="0"/>
              </a:rPr>
              <a:t>.</a:t>
            </a:r>
          </a:p>
        </p:txBody>
      </p:sp>
      <p:sp>
        <p:nvSpPr>
          <p:cNvPr id="8" name="TextBox 7">
            <a:extLst>
              <a:ext uri="{FF2B5EF4-FFF2-40B4-BE49-F238E27FC236}">
                <a16:creationId xmlns:a16="http://schemas.microsoft.com/office/drawing/2014/main" id="{1DC4DFF2-9957-45D1-B4FC-E4835AB3E65F}"/>
              </a:ext>
            </a:extLst>
          </p:cNvPr>
          <p:cNvSpPr txBox="1"/>
          <p:nvPr/>
        </p:nvSpPr>
        <p:spPr>
          <a:xfrm>
            <a:off x="3358475" y="9510136"/>
            <a:ext cx="1055451" cy="400110"/>
          </a:xfrm>
          <a:prstGeom prst="rect">
            <a:avLst/>
          </a:prstGeom>
          <a:noFill/>
        </p:spPr>
        <p:txBody>
          <a:bodyPr wrap="square" rtlCol="0">
            <a:spAutoFit/>
          </a:bodyPr>
          <a:lstStyle/>
          <a:p>
            <a:pPr algn="ctr"/>
            <a:r>
              <a:rPr lang="en-US" sz="2000" b="1" dirty="0">
                <a:latin typeface="Century Gothic" panose="020B0502020202020204" pitchFamily="34" charset="0"/>
              </a:rPr>
              <a:t>FINISH</a:t>
            </a:r>
            <a:endParaRPr lang="en-US" sz="1200" b="1" dirty="0">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0F19DCAE-FFB5-4DB8-85D6-06AEF6F80FC4}"/>
              </a:ext>
            </a:extLst>
          </p:cNvPr>
          <p:cNvCxnSpPr>
            <a:cxnSpLocks/>
          </p:cNvCxnSpPr>
          <p:nvPr/>
        </p:nvCxnSpPr>
        <p:spPr>
          <a:xfrm rot="16200000">
            <a:off x="5796987" y="4797003"/>
            <a:ext cx="0" cy="301558"/>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A4C559F-B12B-4693-8BB8-237A646E4F3D}"/>
              </a:ext>
            </a:extLst>
          </p:cNvPr>
          <p:cNvCxnSpPr/>
          <p:nvPr/>
        </p:nvCxnSpPr>
        <p:spPr>
          <a:xfrm>
            <a:off x="2817894" y="1947154"/>
            <a:ext cx="0" cy="301558"/>
          </a:xfrm>
          <a:prstGeom prst="line">
            <a:avLst/>
          </a:prstGeom>
          <a:ln w="53975">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1CF7BF4-17F0-400A-950A-EA277741ABF1}"/>
              </a:ext>
            </a:extLst>
          </p:cNvPr>
          <p:cNvSpPr txBox="1"/>
          <p:nvPr/>
        </p:nvSpPr>
        <p:spPr>
          <a:xfrm>
            <a:off x="1295972" y="3085740"/>
            <a:ext cx="214009" cy="338554"/>
          </a:xfrm>
          <a:prstGeom prst="rect">
            <a:avLst/>
          </a:prstGeom>
          <a:noFill/>
        </p:spPr>
        <p:txBody>
          <a:bodyPr wrap="square" rtlCol="0">
            <a:spAutoFit/>
          </a:bodyPr>
          <a:lstStyle/>
          <a:p>
            <a:pPr algn="ctr"/>
            <a:r>
              <a:rPr lang="en-US" sz="1600" dirty="0">
                <a:latin typeface="Century Gothic" panose="020B0502020202020204" pitchFamily="34" charset="0"/>
              </a:rPr>
              <a:t>I</a:t>
            </a:r>
          </a:p>
        </p:txBody>
      </p:sp>
      <p:sp>
        <p:nvSpPr>
          <p:cNvPr id="13" name="TextBox 12">
            <a:extLst>
              <a:ext uri="{FF2B5EF4-FFF2-40B4-BE49-F238E27FC236}">
                <a16:creationId xmlns:a16="http://schemas.microsoft.com/office/drawing/2014/main" id="{AEBE80BC-9F89-420F-9218-7E8DC36845FB}"/>
              </a:ext>
            </a:extLst>
          </p:cNvPr>
          <p:cNvSpPr txBox="1"/>
          <p:nvPr/>
        </p:nvSpPr>
        <p:spPr>
          <a:xfrm>
            <a:off x="3357907" y="5923311"/>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14" name="TextBox 13">
            <a:extLst>
              <a:ext uri="{FF2B5EF4-FFF2-40B4-BE49-F238E27FC236}">
                <a16:creationId xmlns:a16="http://schemas.microsoft.com/office/drawing/2014/main" id="{CED2A3D3-1B05-4695-A213-1A54E282353B}"/>
              </a:ext>
            </a:extLst>
          </p:cNvPr>
          <p:cNvSpPr txBox="1"/>
          <p:nvPr/>
        </p:nvSpPr>
        <p:spPr>
          <a:xfrm>
            <a:off x="6844794" y="8576174"/>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5" name="TextBox 14">
            <a:extLst>
              <a:ext uri="{FF2B5EF4-FFF2-40B4-BE49-F238E27FC236}">
                <a16:creationId xmlns:a16="http://schemas.microsoft.com/office/drawing/2014/main" id="{5A0DFD0C-5C2E-4DF5-A371-42EEDBCAC78D}"/>
              </a:ext>
            </a:extLst>
          </p:cNvPr>
          <p:cNvSpPr txBox="1"/>
          <p:nvPr/>
        </p:nvSpPr>
        <p:spPr>
          <a:xfrm>
            <a:off x="4185323" y="7315982"/>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16" name="TextBox 15">
            <a:extLst>
              <a:ext uri="{FF2B5EF4-FFF2-40B4-BE49-F238E27FC236}">
                <a16:creationId xmlns:a16="http://schemas.microsoft.com/office/drawing/2014/main" id="{9EE30935-7C2F-45E3-91F5-6EEE8A656EE6}"/>
              </a:ext>
            </a:extLst>
          </p:cNvPr>
          <p:cNvSpPr txBox="1"/>
          <p:nvPr/>
        </p:nvSpPr>
        <p:spPr>
          <a:xfrm>
            <a:off x="4542485" y="9146049"/>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17" name="TextBox 16">
            <a:extLst>
              <a:ext uri="{FF2B5EF4-FFF2-40B4-BE49-F238E27FC236}">
                <a16:creationId xmlns:a16="http://schemas.microsoft.com/office/drawing/2014/main" id="{FDA8C71E-D09E-49D9-914B-1283D7C0D976}"/>
              </a:ext>
            </a:extLst>
          </p:cNvPr>
          <p:cNvSpPr txBox="1"/>
          <p:nvPr/>
        </p:nvSpPr>
        <p:spPr>
          <a:xfrm>
            <a:off x="3883765" y="6750967"/>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8" name="TextBox 17">
            <a:extLst>
              <a:ext uri="{FF2B5EF4-FFF2-40B4-BE49-F238E27FC236}">
                <a16:creationId xmlns:a16="http://schemas.microsoft.com/office/drawing/2014/main" id="{EB9073DC-2682-4A41-AAAB-BFA42C0D58AC}"/>
              </a:ext>
            </a:extLst>
          </p:cNvPr>
          <p:cNvSpPr txBox="1"/>
          <p:nvPr/>
        </p:nvSpPr>
        <p:spPr>
          <a:xfrm>
            <a:off x="6611329" y="9181310"/>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19" name="TextBox 18">
            <a:extLst>
              <a:ext uri="{FF2B5EF4-FFF2-40B4-BE49-F238E27FC236}">
                <a16:creationId xmlns:a16="http://schemas.microsoft.com/office/drawing/2014/main" id="{34ECD045-8946-406E-8827-8701961B674C}"/>
              </a:ext>
            </a:extLst>
          </p:cNvPr>
          <p:cNvSpPr txBox="1"/>
          <p:nvPr/>
        </p:nvSpPr>
        <p:spPr>
          <a:xfrm>
            <a:off x="5999414" y="8634542"/>
            <a:ext cx="126340" cy="338554"/>
          </a:xfrm>
          <a:prstGeom prst="rect">
            <a:avLst/>
          </a:prstGeom>
          <a:noFill/>
        </p:spPr>
        <p:txBody>
          <a:bodyPr wrap="square" rtlCol="0">
            <a:spAutoFit/>
          </a:bodyPr>
          <a:lstStyle/>
          <a:p>
            <a:pPr algn="ctr"/>
            <a:r>
              <a:rPr lang="en-US" sz="1600" dirty="0">
                <a:latin typeface="Century Gothic" panose="020B0502020202020204" pitchFamily="34" charset="0"/>
              </a:rPr>
              <a:t>K</a:t>
            </a:r>
          </a:p>
        </p:txBody>
      </p:sp>
      <p:sp>
        <p:nvSpPr>
          <p:cNvPr id="20" name="TextBox 19">
            <a:extLst>
              <a:ext uri="{FF2B5EF4-FFF2-40B4-BE49-F238E27FC236}">
                <a16:creationId xmlns:a16="http://schemas.microsoft.com/office/drawing/2014/main" id="{CCDB176B-88ED-4773-BDFC-07FD7E5A174F}"/>
              </a:ext>
            </a:extLst>
          </p:cNvPr>
          <p:cNvSpPr txBox="1"/>
          <p:nvPr/>
        </p:nvSpPr>
        <p:spPr>
          <a:xfrm>
            <a:off x="3678789" y="9146049"/>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21" name="TextBox 20">
            <a:extLst>
              <a:ext uri="{FF2B5EF4-FFF2-40B4-BE49-F238E27FC236}">
                <a16:creationId xmlns:a16="http://schemas.microsoft.com/office/drawing/2014/main" id="{5380D103-D0B8-42A6-85A2-B016F9811309}"/>
              </a:ext>
            </a:extLst>
          </p:cNvPr>
          <p:cNvSpPr txBox="1"/>
          <p:nvPr/>
        </p:nvSpPr>
        <p:spPr>
          <a:xfrm>
            <a:off x="6316524" y="7536094"/>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22" name="TextBox 21">
            <a:extLst>
              <a:ext uri="{FF2B5EF4-FFF2-40B4-BE49-F238E27FC236}">
                <a16:creationId xmlns:a16="http://schemas.microsoft.com/office/drawing/2014/main" id="{975E5007-F215-49D7-A7EF-FD32CB9E61EE}"/>
              </a:ext>
            </a:extLst>
          </p:cNvPr>
          <p:cNvSpPr txBox="1"/>
          <p:nvPr/>
        </p:nvSpPr>
        <p:spPr>
          <a:xfrm>
            <a:off x="2623686" y="9152126"/>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3" name="TextBox 22">
            <a:extLst>
              <a:ext uri="{FF2B5EF4-FFF2-40B4-BE49-F238E27FC236}">
                <a16:creationId xmlns:a16="http://schemas.microsoft.com/office/drawing/2014/main" id="{1FF64574-EB62-46A2-8DF2-BB6C537A9E80}"/>
              </a:ext>
            </a:extLst>
          </p:cNvPr>
          <p:cNvSpPr txBox="1"/>
          <p:nvPr/>
        </p:nvSpPr>
        <p:spPr>
          <a:xfrm>
            <a:off x="6873174" y="6963442"/>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4" name="TextBox 23">
            <a:extLst>
              <a:ext uri="{FF2B5EF4-FFF2-40B4-BE49-F238E27FC236}">
                <a16:creationId xmlns:a16="http://schemas.microsoft.com/office/drawing/2014/main" id="{5D5C1987-D3B8-40BE-9409-13AD77ABE790}"/>
              </a:ext>
            </a:extLst>
          </p:cNvPr>
          <p:cNvSpPr txBox="1"/>
          <p:nvPr/>
        </p:nvSpPr>
        <p:spPr>
          <a:xfrm>
            <a:off x="4503391" y="8232834"/>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25" name="TextBox 24">
            <a:extLst>
              <a:ext uri="{FF2B5EF4-FFF2-40B4-BE49-F238E27FC236}">
                <a16:creationId xmlns:a16="http://schemas.microsoft.com/office/drawing/2014/main" id="{248C781D-90B0-4A81-A6D3-E113771EDEAB}"/>
              </a:ext>
            </a:extLst>
          </p:cNvPr>
          <p:cNvSpPr txBox="1"/>
          <p:nvPr/>
        </p:nvSpPr>
        <p:spPr>
          <a:xfrm>
            <a:off x="2117965" y="4003838"/>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26" name="TextBox 25">
            <a:extLst>
              <a:ext uri="{FF2B5EF4-FFF2-40B4-BE49-F238E27FC236}">
                <a16:creationId xmlns:a16="http://schemas.microsoft.com/office/drawing/2014/main" id="{04C628BD-D437-46E5-95A8-A03BA3058FD7}"/>
              </a:ext>
            </a:extLst>
          </p:cNvPr>
          <p:cNvSpPr txBox="1"/>
          <p:nvPr/>
        </p:nvSpPr>
        <p:spPr>
          <a:xfrm>
            <a:off x="3660534" y="7853974"/>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27" name="TextBox 26">
            <a:extLst>
              <a:ext uri="{FF2B5EF4-FFF2-40B4-BE49-F238E27FC236}">
                <a16:creationId xmlns:a16="http://schemas.microsoft.com/office/drawing/2014/main" id="{8EC94EA1-B587-4151-9BC3-BF0F4C4A29A2}"/>
              </a:ext>
            </a:extLst>
          </p:cNvPr>
          <p:cNvSpPr txBox="1"/>
          <p:nvPr/>
        </p:nvSpPr>
        <p:spPr>
          <a:xfrm>
            <a:off x="706408" y="7795401"/>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28" name="TextBox 27">
            <a:extLst>
              <a:ext uri="{FF2B5EF4-FFF2-40B4-BE49-F238E27FC236}">
                <a16:creationId xmlns:a16="http://schemas.microsoft.com/office/drawing/2014/main" id="{59969E43-E355-4A09-8911-B793144DE786}"/>
              </a:ext>
            </a:extLst>
          </p:cNvPr>
          <p:cNvSpPr txBox="1"/>
          <p:nvPr/>
        </p:nvSpPr>
        <p:spPr>
          <a:xfrm>
            <a:off x="706408" y="5427369"/>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29" name="TextBox 28">
            <a:extLst>
              <a:ext uri="{FF2B5EF4-FFF2-40B4-BE49-F238E27FC236}">
                <a16:creationId xmlns:a16="http://schemas.microsoft.com/office/drawing/2014/main" id="{AA506EE5-202C-4CC0-AEE6-DFAA317121DB}"/>
              </a:ext>
            </a:extLst>
          </p:cNvPr>
          <p:cNvSpPr txBox="1"/>
          <p:nvPr/>
        </p:nvSpPr>
        <p:spPr>
          <a:xfrm>
            <a:off x="5127086" y="2168648"/>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30" name="TextBox 29">
            <a:extLst>
              <a:ext uri="{FF2B5EF4-FFF2-40B4-BE49-F238E27FC236}">
                <a16:creationId xmlns:a16="http://schemas.microsoft.com/office/drawing/2014/main" id="{00DD32B1-D675-4840-B77A-8CA1D4F28721}"/>
              </a:ext>
            </a:extLst>
          </p:cNvPr>
          <p:cNvSpPr txBox="1"/>
          <p:nvPr/>
        </p:nvSpPr>
        <p:spPr>
          <a:xfrm>
            <a:off x="976771" y="7792393"/>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31" name="TextBox 30">
            <a:extLst>
              <a:ext uri="{FF2B5EF4-FFF2-40B4-BE49-F238E27FC236}">
                <a16:creationId xmlns:a16="http://schemas.microsoft.com/office/drawing/2014/main" id="{F476EC58-1854-4EA3-A890-6EBEC0930580}"/>
              </a:ext>
            </a:extLst>
          </p:cNvPr>
          <p:cNvSpPr txBox="1"/>
          <p:nvPr/>
        </p:nvSpPr>
        <p:spPr>
          <a:xfrm>
            <a:off x="5712562" y="3264745"/>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32" name="TextBox 31">
            <a:extLst>
              <a:ext uri="{FF2B5EF4-FFF2-40B4-BE49-F238E27FC236}">
                <a16:creationId xmlns:a16="http://schemas.microsoft.com/office/drawing/2014/main" id="{FFA1E062-0367-40B0-89BB-CCD8E98B82A7}"/>
              </a:ext>
            </a:extLst>
          </p:cNvPr>
          <p:cNvSpPr txBox="1"/>
          <p:nvPr/>
        </p:nvSpPr>
        <p:spPr>
          <a:xfrm>
            <a:off x="6238441" y="2747186"/>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33" name="TextBox 32">
            <a:extLst>
              <a:ext uri="{FF2B5EF4-FFF2-40B4-BE49-F238E27FC236}">
                <a16:creationId xmlns:a16="http://schemas.microsoft.com/office/drawing/2014/main" id="{CD0B17CC-4C59-4D77-AD56-6A19B3807D56}"/>
              </a:ext>
            </a:extLst>
          </p:cNvPr>
          <p:cNvSpPr txBox="1"/>
          <p:nvPr/>
        </p:nvSpPr>
        <p:spPr>
          <a:xfrm>
            <a:off x="5127087" y="7300961"/>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4" name="TextBox 33">
            <a:extLst>
              <a:ext uri="{FF2B5EF4-FFF2-40B4-BE49-F238E27FC236}">
                <a16:creationId xmlns:a16="http://schemas.microsoft.com/office/drawing/2014/main" id="{E1D49D85-4C2F-4400-BD0C-B83F1ADCCE58}"/>
              </a:ext>
            </a:extLst>
          </p:cNvPr>
          <p:cNvSpPr txBox="1"/>
          <p:nvPr/>
        </p:nvSpPr>
        <p:spPr>
          <a:xfrm>
            <a:off x="2456123" y="7530590"/>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35" name="TextBox 34">
            <a:extLst>
              <a:ext uri="{FF2B5EF4-FFF2-40B4-BE49-F238E27FC236}">
                <a16:creationId xmlns:a16="http://schemas.microsoft.com/office/drawing/2014/main" id="{7E125D58-880B-4961-8DE1-D19B00C4A7D2}"/>
              </a:ext>
            </a:extLst>
          </p:cNvPr>
          <p:cNvSpPr txBox="1"/>
          <p:nvPr/>
        </p:nvSpPr>
        <p:spPr>
          <a:xfrm>
            <a:off x="3062940" y="7331017"/>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36" name="TextBox 35">
            <a:extLst>
              <a:ext uri="{FF2B5EF4-FFF2-40B4-BE49-F238E27FC236}">
                <a16:creationId xmlns:a16="http://schemas.microsoft.com/office/drawing/2014/main" id="{265EE745-EE41-48F2-B8AC-A504C22A4304}"/>
              </a:ext>
            </a:extLst>
          </p:cNvPr>
          <p:cNvSpPr txBox="1"/>
          <p:nvPr/>
        </p:nvSpPr>
        <p:spPr>
          <a:xfrm>
            <a:off x="2742826" y="5107360"/>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7" name="TextBox 36">
            <a:extLst>
              <a:ext uri="{FF2B5EF4-FFF2-40B4-BE49-F238E27FC236}">
                <a16:creationId xmlns:a16="http://schemas.microsoft.com/office/drawing/2014/main" id="{91933D4F-5DC7-44F0-B4D7-6F101667E99D}"/>
              </a:ext>
            </a:extLst>
          </p:cNvPr>
          <p:cNvSpPr txBox="1"/>
          <p:nvPr/>
        </p:nvSpPr>
        <p:spPr>
          <a:xfrm>
            <a:off x="4201365" y="5375202"/>
            <a:ext cx="214009" cy="338554"/>
          </a:xfrm>
          <a:prstGeom prst="rect">
            <a:avLst/>
          </a:prstGeom>
          <a:noFill/>
        </p:spPr>
        <p:txBody>
          <a:bodyPr wrap="square" rtlCol="0">
            <a:spAutoFit/>
          </a:bodyPr>
          <a:lstStyle/>
          <a:p>
            <a:pPr algn="ctr"/>
            <a:r>
              <a:rPr lang="en-US" sz="1600" dirty="0">
                <a:latin typeface="Century Gothic" panose="020B0502020202020204" pitchFamily="34" charset="0"/>
              </a:rPr>
              <a:t>G</a:t>
            </a:r>
          </a:p>
        </p:txBody>
      </p:sp>
      <p:sp>
        <p:nvSpPr>
          <p:cNvPr id="38" name="TextBox 37">
            <a:extLst>
              <a:ext uri="{FF2B5EF4-FFF2-40B4-BE49-F238E27FC236}">
                <a16:creationId xmlns:a16="http://schemas.microsoft.com/office/drawing/2014/main" id="{9341226D-5420-4F1D-8F09-7716877882D9}"/>
              </a:ext>
            </a:extLst>
          </p:cNvPr>
          <p:cNvSpPr txBox="1"/>
          <p:nvPr/>
        </p:nvSpPr>
        <p:spPr>
          <a:xfrm>
            <a:off x="4961106" y="4650166"/>
            <a:ext cx="214009" cy="338554"/>
          </a:xfrm>
          <a:prstGeom prst="rect">
            <a:avLst/>
          </a:prstGeom>
          <a:noFill/>
        </p:spPr>
        <p:txBody>
          <a:bodyPr wrap="square" rtlCol="0">
            <a:spAutoFit/>
          </a:bodyPr>
          <a:lstStyle/>
          <a:p>
            <a:pPr algn="ctr"/>
            <a:r>
              <a:rPr lang="en-US" sz="1600" dirty="0">
                <a:latin typeface="Century Gothic" panose="020B0502020202020204" pitchFamily="34" charset="0"/>
              </a:rPr>
              <a:t>I</a:t>
            </a:r>
          </a:p>
        </p:txBody>
      </p:sp>
      <p:sp>
        <p:nvSpPr>
          <p:cNvPr id="39" name="TextBox 38">
            <a:extLst>
              <a:ext uri="{FF2B5EF4-FFF2-40B4-BE49-F238E27FC236}">
                <a16:creationId xmlns:a16="http://schemas.microsoft.com/office/drawing/2014/main" id="{D8A53F51-3F11-4CC8-AC56-A83FACB1AFFE}"/>
              </a:ext>
            </a:extLst>
          </p:cNvPr>
          <p:cNvSpPr txBox="1"/>
          <p:nvPr/>
        </p:nvSpPr>
        <p:spPr>
          <a:xfrm>
            <a:off x="6825338" y="5203612"/>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0" name="TextBox 39">
            <a:extLst>
              <a:ext uri="{FF2B5EF4-FFF2-40B4-BE49-F238E27FC236}">
                <a16:creationId xmlns:a16="http://schemas.microsoft.com/office/drawing/2014/main" id="{B97B5E47-0D1E-4D8D-94EA-82A8FCA59825}"/>
              </a:ext>
            </a:extLst>
          </p:cNvPr>
          <p:cNvSpPr txBox="1"/>
          <p:nvPr/>
        </p:nvSpPr>
        <p:spPr>
          <a:xfrm>
            <a:off x="5721237" y="5690088"/>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41" name="TextBox 40">
            <a:extLst>
              <a:ext uri="{FF2B5EF4-FFF2-40B4-BE49-F238E27FC236}">
                <a16:creationId xmlns:a16="http://schemas.microsoft.com/office/drawing/2014/main" id="{3D2EDD57-DC80-4A22-A466-7999285E8624}"/>
              </a:ext>
            </a:extLst>
          </p:cNvPr>
          <p:cNvSpPr txBox="1"/>
          <p:nvPr/>
        </p:nvSpPr>
        <p:spPr>
          <a:xfrm>
            <a:off x="706407" y="2492273"/>
            <a:ext cx="214009" cy="338554"/>
          </a:xfrm>
          <a:prstGeom prst="rect">
            <a:avLst/>
          </a:prstGeom>
          <a:noFill/>
        </p:spPr>
        <p:txBody>
          <a:bodyPr wrap="square" rtlCol="0">
            <a:spAutoFit/>
          </a:bodyPr>
          <a:lstStyle/>
          <a:p>
            <a:pPr algn="ctr"/>
            <a:r>
              <a:rPr lang="en-US" sz="1600" dirty="0">
                <a:latin typeface="Century Gothic" panose="020B0502020202020204" pitchFamily="34" charset="0"/>
              </a:rPr>
              <a:t>X</a:t>
            </a:r>
          </a:p>
        </p:txBody>
      </p:sp>
      <p:sp>
        <p:nvSpPr>
          <p:cNvPr id="44" name="TextBox 43">
            <a:extLst>
              <a:ext uri="{FF2B5EF4-FFF2-40B4-BE49-F238E27FC236}">
                <a16:creationId xmlns:a16="http://schemas.microsoft.com/office/drawing/2014/main" id="{1D448858-2EF3-4158-9D31-DA85824AAA9C}"/>
              </a:ext>
            </a:extLst>
          </p:cNvPr>
          <p:cNvSpPr txBox="1"/>
          <p:nvPr/>
        </p:nvSpPr>
        <p:spPr>
          <a:xfrm>
            <a:off x="2744284" y="1966902"/>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5" name="TextBox 44">
            <a:extLst>
              <a:ext uri="{FF2B5EF4-FFF2-40B4-BE49-F238E27FC236}">
                <a16:creationId xmlns:a16="http://schemas.microsoft.com/office/drawing/2014/main" id="{8CC11D5F-4147-4FFF-A883-133184F44CE2}"/>
              </a:ext>
            </a:extLst>
          </p:cNvPr>
          <p:cNvSpPr txBox="1"/>
          <p:nvPr/>
        </p:nvSpPr>
        <p:spPr>
          <a:xfrm>
            <a:off x="5955579" y="7759596"/>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46" name="TextBox 45">
            <a:extLst>
              <a:ext uri="{FF2B5EF4-FFF2-40B4-BE49-F238E27FC236}">
                <a16:creationId xmlns:a16="http://schemas.microsoft.com/office/drawing/2014/main" id="{B5F486CF-125E-4C18-A78F-4C7136E4E8CC}"/>
              </a:ext>
            </a:extLst>
          </p:cNvPr>
          <p:cNvSpPr txBox="1"/>
          <p:nvPr/>
        </p:nvSpPr>
        <p:spPr>
          <a:xfrm>
            <a:off x="4224234" y="1982438"/>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47" name="TextBox 46">
            <a:extLst>
              <a:ext uri="{FF2B5EF4-FFF2-40B4-BE49-F238E27FC236}">
                <a16:creationId xmlns:a16="http://schemas.microsoft.com/office/drawing/2014/main" id="{2BD3B73B-398E-4552-8959-B9A80FA9AB72}"/>
              </a:ext>
            </a:extLst>
          </p:cNvPr>
          <p:cNvSpPr txBox="1"/>
          <p:nvPr/>
        </p:nvSpPr>
        <p:spPr>
          <a:xfrm>
            <a:off x="6591872" y="1484927"/>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48" name="Rectangle 47">
            <a:extLst>
              <a:ext uri="{FF2B5EF4-FFF2-40B4-BE49-F238E27FC236}">
                <a16:creationId xmlns:a16="http://schemas.microsoft.com/office/drawing/2014/main" id="{2E00B561-F19C-4EC2-BD22-943ABC6DAF0B}"/>
              </a:ext>
            </a:extLst>
          </p:cNvPr>
          <p:cNvSpPr/>
          <p:nvPr/>
        </p:nvSpPr>
        <p:spPr>
          <a:xfrm>
            <a:off x="18288" y="18288"/>
            <a:ext cx="7735824" cy="1002182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96114E-6FFD-4432-8D93-8F93719C447E}"/>
              </a:ext>
            </a:extLst>
          </p:cNvPr>
          <p:cNvPicPr>
            <a:picLocks noChangeAspect="1"/>
          </p:cNvPicPr>
          <p:nvPr/>
        </p:nvPicPr>
        <p:blipFill>
          <a:blip r:embed="rId3"/>
          <a:stretch>
            <a:fillRect/>
          </a:stretch>
        </p:blipFill>
        <p:spPr>
          <a:xfrm>
            <a:off x="361280" y="-66742"/>
            <a:ext cx="6096528" cy="1176630"/>
          </a:xfrm>
          <a:prstGeom prst="rect">
            <a:avLst/>
          </a:prstGeom>
        </p:spPr>
      </p:pic>
      <p:sp>
        <p:nvSpPr>
          <p:cNvPr id="50" name="TextBox 49">
            <a:extLst>
              <a:ext uri="{FF2B5EF4-FFF2-40B4-BE49-F238E27FC236}">
                <a16:creationId xmlns:a16="http://schemas.microsoft.com/office/drawing/2014/main" id="{45D91E34-EE7C-4644-BE02-B783B4FEAD27}"/>
              </a:ext>
            </a:extLst>
          </p:cNvPr>
          <p:cNvSpPr txBox="1"/>
          <p:nvPr/>
        </p:nvSpPr>
        <p:spPr>
          <a:xfrm>
            <a:off x="3122770" y="8914728"/>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1" name="TextBox 50">
            <a:extLst>
              <a:ext uri="{FF2B5EF4-FFF2-40B4-BE49-F238E27FC236}">
                <a16:creationId xmlns:a16="http://schemas.microsoft.com/office/drawing/2014/main" id="{2A7D0B9B-3F83-4A28-B6EF-60B6B6ACAC2B}"/>
              </a:ext>
            </a:extLst>
          </p:cNvPr>
          <p:cNvSpPr txBox="1"/>
          <p:nvPr/>
        </p:nvSpPr>
        <p:spPr>
          <a:xfrm>
            <a:off x="2873713" y="7853974"/>
            <a:ext cx="214009" cy="338554"/>
          </a:xfrm>
          <a:prstGeom prst="rect">
            <a:avLst/>
          </a:prstGeom>
          <a:noFill/>
        </p:spPr>
        <p:txBody>
          <a:bodyPr wrap="square" rtlCol="0">
            <a:spAutoFit/>
          </a:bodyPr>
          <a:lstStyle/>
          <a:p>
            <a:pPr algn="ctr"/>
            <a:r>
              <a:rPr lang="en-US" sz="1600" dirty="0">
                <a:latin typeface="Century Gothic" panose="020B0502020202020204" pitchFamily="34" charset="0"/>
              </a:rPr>
              <a:t>F</a:t>
            </a:r>
          </a:p>
        </p:txBody>
      </p:sp>
      <p:sp>
        <p:nvSpPr>
          <p:cNvPr id="52" name="TextBox 51">
            <a:extLst>
              <a:ext uri="{FF2B5EF4-FFF2-40B4-BE49-F238E27FC236}">
                <a16:creationId xmlns:a16="http://schemas.microsoft.com/office/drawing/2014/main" id="{E074D5FA-0079-43CC-9166-48AE335E4169}"/>
              </a:ext>
            </a:extLst>
          </p:cNvPr>
          <p:cNvSpPr txBox="1"/>
          <p:nvPr/>
        </p:nvSpPr>
        <p:spPr>
          <a:xfrm>
            <a:off x="2373421" y="7045967"/>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3" name="TextBox 52">
            <a:extLst>
              <a:ext uri="{FF2B5EF4-FFF2-40B4-BE49-F238E27FC236}">
                <a16:creationId xmlns:a16="http://schemas.microsoft.com/office/drawing/2014/main" id="{6875CA3A-BAF6-44F1-B54E-55C6986F6CCC}"/>
              </a:ext>
            </a:extLst>
          </p:cNvPr>
          <p:cNvSpPr txBox="1"/>
          <p:nvPr/>
        </p:nvSpPr>
        <p:spPr>
          <a:xfrm>
            <a:off x="1904045" y="6791426"/>
            <a:ext cx="149463"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4" name="TextBox 53">
            <a:extLst>
              <a:ext uri="{FF2B5EF4-FFF2-40B4-BE49-F238E27FC236}">
                <a16:creationId xmlns:a16="http://schemas.microsoft.com/office/drawing/2014/main" id="{8EE706F4-4800-4DFF-9087-8A2FE7927B61}"/>
              </a:ext>
            </a:extLst>
          </p:cNvPr>
          <p:cNvSpPr txBox="1"/>
          <p:nvPr/>
        </p:nvSpPr>
        <p:spPr>
          <a:xfrm>
            <a:off x="2245975" y="5726738"/>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55" name="TextBox 54">
            <a:extLst>
              <a:ext uri="{FF2B5EF4-FFF2-40B4-BE49-F238E27FC236}">
                <a16:creationId xmlns:a16="http://schemas.microsoft.com/office/drawing/2014/main" id="{5CDAEDB7-7CD7-4903-BBC3-BB2E2FC42E0A}"/>
              </a:ext>
            </a:extLst>
          </p:cNvPr>
          <p:cNvSpPr txBox="1"/>
          <p:nvPr/>
        </p:nvSpPr>
        <p:spPr>
          <a:xfrm>
            <a:off x="3943027" y="4905999"/>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6" name="TextBox 55">
            <a:extLst>
              <a:ext uri="{FF2B5EF4-FFF2-40B4-BE49-F238E27FC236}">
                <a16:creationId xmlns:a16="http://schemas.microsoft.com/office/drawing/2014/main" id="{DA2C393A-3105-4777-A54A-ACC00D2C5B73}"/>
              </a:ext>
            </a:extLst>
          </p:cNvPr>
          <p:cNvSpPr txBox="1"/>
          <p:nvPr/>
        </p:nvSpPr>
        <p:spPr>
          <a:xfrm>
            <a:off x="4224235" y="3012220"/>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7" name="TextBox 56">
            <a:extLst>
              <a:ext uri="{FF2B5EF4-FFF2-40B4-BE49-F238E27FC236}">
                <a16:creationId xmlns:a16="http://schemas.microsoft.com/office/drawing/2014/main" id="{D322E854-9F5A-4BC4-8479-910A91656AFB}"/>
              </a:ext>
            </a:extLst>
          </p:cNvPr>
          <p:cNvSpPr txBox="1"/>
          <p:nvPr/>
        </p:nvSpPr>
        <p:spPr>
          <a:xfrm>
            <a:off x="3334157" y="3539893"/>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8" name="TextBox 57">
            <a:extLst>
              <a:ext uri="{FF2B5EF4-FFF2-40B4-BE49-F238E27FC236}">
                <a16:creationId xmlns:a16="http://schemas.microsoft.com/office/drawing/2014/main" id="{9F595691-0A7C-4DDA-91F6-60CA33AE0906}"/>
              </a:ext>
            </a:extLst>
          </p:cNvPr>
          <p:cNvSpPr txBox="1"/>
          <p:nvPr/>
        </p:nvSpPr>
        <p:spPr>
          <a:xfrm>
            <a:off x="3409544" y="1711253"/>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cxnSp>
        <p:nvCxnSpPr>
          <p:cNvPr id="59" name="Straight Connector 58">
            <a:extLst>
              <a:ext uri="{FF2B5EF4-FFF2-40B4-BE49-F238E27FC236}">
                <a16:creationId xmlns:a16="http://schemas.microsoft.com/office/drawing/2014/main" id="{F5C2CB38-BAAB-4C1F-9B0E-BBF227A6E4F0}"/>
              </a:ext>
            </a:extLst>
          </p:cNvPr>
          <p:cNvCxnSpPr>
            <a:cxnSpLocks/>
          </p:cNvCxnSpPr>
          <p:nvPr/>
        </p:nvCxnSpPr>
        <p:spPr>
          <a:xfrm>
            <a:off x="4177108" y="1805794"/>
            <a:ext cx="0" cy="244013"/>
          </a:xfrm>
          <a:prstGeom prst="line">
            <a:avLst/>
          </a:prstGeom>
          <a:ln w="53975">
            <a:solidFill>
              <a:schemeClr val="bg1"/>
            </a:solidFill>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38545DA7-1D92-4870-AE11-2F370B037A20}"/>
              </a:ext>
            </a:extLst>
          </p:cNvPr>
          <p:cNvSpPr txBox="1"/>
          <p:nvPr/>
        </p:nvSpPr>
        <p:spPr>
          <a:xfrm>
            <a:off x="5122340" y="3309682"/>
            <a:ext cx="214009" cy="338554"/>
          </a:xfrm>
          <a:prstGeom prst="rect">
            <a:avLst/>
          </a:prstGeom>
          <a:noFill/>
        </p:spPr>
        <p:txBody>
          <a:bodyPr wrap="square" rtlCol="0">
            <a:spAutoFit/>
          </a:bodyPr>
          <a:lstStyle/>
          <a:p>
            <a:pPr algn="ctr"/>
            <a:r>
              <a:rPr lang="en-US" sz="1600" dirty="0">
                <a:latin typeface="Century Gothic" panose="020B0502020202020204" pitchFamily="34" charset="0"/>
              </a:rPr>
              <a:t>G</a:t>
            </a:r>
          </a:p>
        </p:txBody>
      </p:sp>
      <p:cxnSp>
        <p:nvCxnSpPr>
          <p:cNvPr id="61" name="Straight Connector 60">
            <a:extLst>
              <a:ext uri="{FF2B5EF4-FFF2-40B4-BE49-F238E27FC236}">
                <a16:creationId xmlns:a16="http://schemas.microsoft.com/office/drawing/2014/main" id="{6108C2AF-ABF1-4A00-ACCD-E8F376B5A01E}"/>
              </a:ext>
            </a:extLst>
          </p:cNvPr>
          <p:cNvCxnSpPr>
            <a:cxnSpLocks/>
          </p:cNvCxnSpPr>
          <p:nvPr/>
        </p:nvCxnSpPr>
        <p:spPr>
          <a:xfrm>
            <a:off x="2396291" y="3615689"/>
            <a:ext cx="602017"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B032DD03-8185-42BB-A26F-734BFF0103BA}"/>
              </a:ext>
            </a:extLst>
          </p:cNvPr>
          <p:cNvCxnSpPr>
            <a:cxnSpLocks/>
          </p:cNvCxnSpPr>
          <p:nvPr/>
        </p:nvCxnSpPr>
        <p:spPr>
          <a:xfrm>
            <a:off x="3295037" y="2282141"/>
            <a:ext cx="0" cy="244013"/>
          </a:xfrm>
          <a:prstGeom prst="line">
            <a:avLst/>
          </a:prstGeom>
          <a:ln w="53975">
            <a:solidFill>
              <a:schemeClr val="bg1"/>
            </a:solidFill>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71889AD8-6F21-48D5-B9FA-9F1A679636E2}"/>
              </a:ext>
            </a:extLst>
          </p:cNvPr>
          <p:cNvSpPr txBox="1"/>
          <p:nvPr/>
        </p:nvSpPr>
        <p:spPr>
          <a:xfrm>
            <a:off x="1632433" y="3173706"/>
            <a:ext cx="4716672" cy="243143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dirty="0">
                <a:latin typeface="Century Gothic" panose="020B0502020202020204" pitchFamily="34" charset="0"/>
              </a:rPr>
              <a:t>Version 3</a:t>
            </a:r>
          </a:p>
          <a:p>
            <a:pPr algn="ctr"/>
            <a:r>
              <a:rPr lang="en-US" sz="1200" b="1" dirty="0">
                <a:latin typeface="Century Gothic" panose="020B0502020202020204" pitchFamily="34" charset="0"/>
              </a:rPr>
              <a:t>(medium)</a:t>
            </a: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Current code word: </a:t>
            </a:r>
          </a:p>
          <a:p>
            <a:pPr algn="ctr"/>
            <a:r>
              <a:rPr lang="en-US" sz="1200" dirty="0">
                <a:latin typeface="Century Gothic" panose="020B0502020202020204" pitchFamily="34" charset="0"/>
              </a:rPr>
              <a:t>SUCCESSFUL</a:t>
            </a: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 change for any ten-letter word, or eliminate letters for a shorter code word. Choose something that matches the theme of your room.</a:t>
            </a:r>
          </a:p>
          <a:p>
            <a:pPr algn="ctr"/>
            <a:endParaRPr lang="en-US" sz="1200" dirty="0">
              <a:latin typeface="Century Gothic" panose="020B0502020202020204" pitchFamily="34" charset="0"/>
            </a:endParaRPr>
          </a:p>
          <a:p>
            <a:pPr algn="ctr"/>
            <a:r>
              <a:rPr lang="en-US" sz="1200" b="1" dirty="0">
                <a:latin typeface="Century Gothic" panose="020B0502020202020204" pitchFamily="34" charset="0"/>
              </a:rPr>
              <a:t>(Delete this box) </a:t>
            </a:r>
          </a:p>
        </p:txBody>
      </p:sp>
    </p:spTree>
    <p:extLst>
      <p:ext uri="{BB962C8B-B14F-4D97-AF65-F5344CB8AC3E}">
        <p14:creationId xmlns:p14="http://schemas.microsoft.com/office/powerpoint/2010/main" val="1156557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18F3ED-58F5-4D69-923A-ACCB9531F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19904" y="1463568"/>
            <a:ext cx="6532594" cy="8040152"/>
          </a:xfrm>
          <a:prstGeom prst="rect">
            <a:avLst/>
          </a:prstGeom>
        </p:spPr>
      </p:pic>
      <p:sp>
        <p:nvSpPr>
          <p:cNvPr id="6" name="TextBox 5">
            <a:extLst>
              <a:ext uri="{FF2B5EF4-FFF2-40B4-BE49-F238E27FC236}">
                <a16:creationId xmlns:a16="http://schemas.microsoft.com/office/drawing/2014/main" id="{9B0D2A59-15E6-44DF-B995-B0B8708C4EF1}"/>
              </a:ext>
            </a:extLst>
          </p:cNvPr>
          <p:cNvSpPr txBox="1"/>
          <p:nvPr/>
        </p:nvSpPr>
        <p:spPr>
          <a:xfrm>
            <a:off x="61320" y="104745"/>
            <a:ext cx="1962033" cy="523220"/>
          </a:xfrm>
          <a:prstGeom prst="rect">
            <a:avLst/>
          </a:prstGeom>
          <a:noFill/>
        </p:spPr>
        <p:txBody>
          <a:bodyPr wrap="square" rtlCol="0">
            <a:spAutoFit/>
          </a:bodyPr>
          <a:lstStyle/>
          <a:p>
            <a:pPr algn="ctr"/>
            <a:r>
              <a:rPr lang="en-US" sz="2800" dirty="0">
                <a:latin typeface="Century Gothic" panose="020B0502020202020204" pitchFamily="34" charset="0"/>
              </a:rPr>
              <a:t>MINI-TASK:</a:t>
            </a:r>
          </a:p>
        </p:txBody>
      </p:sp>
      <p:sp>
        <p:nvSpPr>
          <p:cNvPr id="3" name="TextBox 2">
            <a:extLst>
              <a:ext uri="{FF2B5EF4-FFF2-40B4-BE49-F238E27FC236}">
                <a16:creationId xmlns:a16="http://schemas.microsoft.com/office/drawing/2014/main" id="{2D40A721-0BFF-4F29-814F-1B460DF196FD}"/>
              </a:ext>
            </a:extLst>
          </p:cNvPr>
          <p:cNvSpPr txBox="1"/>
          <p:nvPr/>
        </p:nvSpPr>
        <p:spPr>
          <a:xfrm>
            <a:off x="3441162" y="1055682"/>
            <a:ext cx="890078" cy="400110"/>
          </a:xfrm>
          <a:prstGeom prst="rect">
            <a:avLst/>
          </a:prstGeom>
          <a:noFill/>
        </p:spPr>
        <p:txBody>
          <a:bodyPr wrap="square" rtlCol="0">
            <a:spAutoFit/>
          </a:bodyPr>
          <a:lstStyle/>
          <a:p>
            <a:pPr algn="ctr"/>
            <a:r>
              <a:rPr lang="en-US" sz="2000" b="1" dirty="0">
                <a:latin typeface="Century Gothic" panose="020B0502020202020204" pitchFamily="34" charset="0"/>
              </a:rPr>
              <a:t>START</a:t>
            </a:r>
            <a:endParaRPr lang="en-US" sz="1200" b="1" dirty="0">
              <a:latin typeface="Century Gothic" panose="020B0502020202020204" pitchFamily="34" charset="0"/>
            </a:endParaRPr>
          </a:p>
        </p:txBody>
      </p:sp>
      <p:sp>
        <p:nvSpPr>
          <p:cNvPr id="7" name="TextBox 6">
            <a:extLst>
              <a:ext uri="{FF2B5EF4-FFF2-40B4-BE49-F238E27FC236}">
                <a16:creationId xmlns:a16="http://schemas.microsoft.com/office/drawing/2014/main" id="{F38C9343-D6C6-4F85-B63F-A398574C4169}"/>
              </a:ext>
            </a:extLst>
          </p:cNvPr>
          <p:cNvSpPr txBox="1"/>
          <p:nvPr/>
        </p:nvSpPr>
        <p:spPr>
          <a:xfrm>
            <a:off x="5048655" y="126726"/>
            <a:ext cx="2577829" cy="646331"/>
          </a:xfrm>
          <a:prstGeom prst="rect">
            <a:avLst/>
          </a:prstGeom>
          <a:noFill/>
          <a:ln>
            <a:solidFill>
              <a:schemeClr val="tx1"/>
            </a:solidFill>
          </a:ln>
        </p:spPr>
        <p:txBody>
          <a:bodyPr wrap="square" rtlCol="0">
            <a:spAutoFit/>
          </a:bodyPr>
          <a:lstStyle/>
          <a:p>
            <a:pPr algn="ctr"/>
            <a:r>
              <a:rPr lang="en-US" sz="900" b="1" u="sng" dirty="0">
                <a:latin typeface="Century Gothic" panose="020B0502020202020204" pitchFamily="34" charset="0"/>
              </a:rPr>
              <a:t>Instructions:</a:t>
            </a:r>
          </a:p>
          <a:p>
            <a:r>
              <a:rPr lang="en-US" sz="900" dirty="0">
                <a:latin typeface="Century Gothic" panose="020B0502020202020204" pitchFamily="34" charset="0"/>
              </a:rPr>
              <a:t>Solve this maze. Once you do, collect the letters you find along your path. These spell out a code word. This is your </a:t>
            </a:r>
            <a:r>
              <a:rPr lang="en-US" sz="900" b="1" dirty="0">
                <a:latin typeface="Century Gothic" panose="020B0502020202020204" pitchFamily="34" charset="0"/>
              </a:rPr>
              <a:t>key</a:t>
            </a:r>
            <a:r>
              <a:rPr lang="en-US" sz="900" dirty="0">
                <a:latin typeface="Century Gothic" panose="020B0502020202020204" pitchFamily="34" charset="0"/>
              </a:rPr>
              <a:t>.</a:t>
            </a:r>
          </a:p>
        </p:txBody>
      </p:sp>
      <p:sp>
        <p:nvSpPr>
          <p:cNvPr id="8" name="TextBox 7">
            <a:extLst>
              <a:ext uri="{FF2B5EF4-FFF2-40B4-BE49-F238E27FC236}">
                <a16:creationId xmlns:a16="http://schemas.microsoft.com/office/drawing/2014/main" id="{1DC4DFF2-9957-45D1-B4FC-E4835AB3E65F}"/>
              </a:ext>
            </a:extLst>
          </p:cNvPr>
          <p:cNvSpPr txBox="1"/>
          <p:nvPr/>
        </p:nvSpPr>
        <p:spPr>
          <a:xfrm>
            <a:off x="3358475" y="9510136"/>
            <a:ext cx="1055451" cy="400110"/>
          </a:xfrm>
          <a:prstGeom prst="rect">
            <a:avLst/>
          </a:prstGeom>
          <a:noFill/>
        </p:spPr>
        <p:txBody>
          <a:bodyPr wrap="square" rtlCol="0">
            <a:spAutoFit/>
          </a:bodyPr>
          <a:lstStyle/>
          <a:p>
            <a:pPr algn="ctr"/>
            <a:r>
              <a:rPr lang="en-US" sz="2000" b="1" dirty="0">
                <a:latin typeface="Century Gothic" panose="020B0502020202020204" pitchFamily="34" charset="0"/>
              </a:rPr>
              <a:t>FINISH</a:t>
            </a:r>
            <a:endParaRPr lang="en-US" sz="1200" b="1" dirty="0">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0F19DCAE-FFB5-4DB8-85D6-06AEF6F80FC4}"/>
              </a:ext>
            </a:extLst>
          </p:cNvPr>
          <p:cNvCxnSpPr>
            <a:cxnSpLocks/>
          </p:cNvCxnSpPr>
          <p:nvPr/>
        </p:nvCxnSpPr>
        <p:spPr>
          <a:xfrm rot="16200000">
            <a:off x="5796987" y="4797003"/>
            <a:ext cx="0" cy="301558"/>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A4C559F-B12B-4693-8BB8-237A646E4F3D}"/>
              </a:ext>
            </a:extLst>
          </p:cNvPr>
          <p:cNvCxnSpPr/>
          <p:nvPr/>
        </p:nvCxnSpPr>
        <p:spPr>
          <a:xfrm>
            <a:off x="2817894" y="1947154"/>
            <a:ext cx="0" cy="301558"/>
          </a:xfrm>
          <a:prstGeom prst="line">
            <a:avLst/>
          </a:prstGeom>
          <a:ln w="53975">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1CF7BF4-17F0-400A-950A-EA277741ABF1}"/>
              </a:ext>
            </a:extLst>
          </p:cNvPr>
          <p:cNvSpPr txBox="1"/>
          <p:nvPr/>
        </p:nvSpPr>
        <p:spPr>
          <a:xfrm>
            <a:off x="1295972" y="3085740"/>
            <a:ext cx="214009" cy="338554"/>
          </a:xfrm>
          <a:prstGeom prst="rect">
            <a:avLst/>
          </a:prstGeom>
          <a:noFill/>
        </p:spPr>
        <p:txBody>
          <a:bodyPr wrap="square" rtlCol="0">
            <a:spAutoFit/>
          </a:bodyPr>
          <a:lstStyle/>
          <a:p>
            <a:pPr algn="ctr"/>
            <a:r>
              <a:rPr lang="en-US" sz="1600" dirty="0">
                <a:latin typeface="Century Gothic" panose="020B0502020202020204" pitchFamily="34" charset="0"/>
              </a:rPr>
              <a:t>I</a:t>
            </a:r>
          </a:p>
        </p:txBody>
      </p:sp>
      <p:sp>
        <p:nvSpPr>
          <p:cNvPr id="13" name="TextBox 12">
            <a:extLst>
              <a:ext uri="{FF2B5EF4-FFF2-40B4-BE49-F238E27FC236}">
                <a16:creationId xmlns:a16="http://schemas.microsoft.com/office/drawing/2014/main" id="{AEBE80BC-9F89-420F-9218-7E8DC36845FB}"/>
              </a:ext>
            </a:extLst>
          </p:cNvPr>
          <p:cNvSpPr txBox="1"/>
          <p:nvPr/>
        </p:nvSpPr>
        <p:spPr>
          <a:xfrm>
            <a:off x="3357907" y="5923311"/>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14" name="TextBox 13">
            <a:extLst>
              <a:ext uri="{FF2B5EF4-FFF2-40B4-BE49-F238E27FC236}">
                <a16:creationId xmlns:a16="http://schemas.microsoft.com/office/drawing/2014/main" id="{CED2A3D3-1B05-4695-A213-1A54E282353B}"/>
              </a:ext>
            </a:extLst>
          </p:cNvPr>
          <p:cNvSpPr txBox="1"/>
          <p:nvPr/>
        </p:nvSpPr>
        <p:spPr>
          <a:xfrm>
            <a:off x="6844794" y="8576174"/>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5" name="TextBox 14">
            <a:extLst>
              <a:ext uri="{FF2B5EF4-FFF2-40B4-BE49-F238E27FC236}">
                <a16:creationId xmlns:a16="http://schemas.microsoft.com/office/drawing/2014/main" id="{5A0DFD0C-5C2E-4DF5-A371-42EEDBCAC78D}"/>
              </a:ext>
            </a:extLst>
          </p:cNvPr>
          <p:cNvSpPr txBox="1"/>
          <p:nvPr/>
        </p:nvSpPr>
        <p:spPr>
          <a:xfrm>
            <a:off x="4185323" y="7315982"/>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16" name="TextBox 15">
            <a:extLst>
              <a:ext uri="{FF2B5EF4-FFF2-40B4-BE49-F238E27FC236}">
                <a16:creationId xmlns:a16="http://schemas.microsoft.com/office/drawing/2014/main" id="{9EE30935-7C2F-45E3-91F5-6EEE8A656EE6}"/>
              </a:ext>
            </a:extLst>
          </p:cNvPr>
          <p:cNvSpPr txBox="1"/>
          <p:nvPr/>
        </p:nvSpPr>
        <p:spPr>
          <a:xfrm>
            <a:off x="4542485" y="9146049"/>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17" name="TextBox 16">
            <a:extLst>
              <a:ext uri="{FF2B5EF4-FFF2-40B4-BE49-F238E27FC236}">
                <a16:creationId xmlns:a16="http://schemas.microsoft.com/office/drawing/2014/main" id="{FDA8C71E-D09E-49D9-914B-1283D7C0D976}"/>
              </a:ext>
            </a:extLst>
          </p:cNvPr>
          <p:cNvSpPr txBox="1"/>
          <p:nvPr/>
        </p:nvSpPr>
        <p:spPr>
          <a:xfrm>
            <a:off x="3883765" y="6750967"/>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8" name="TextBox 17">
            <a:extLst>
              <a:ext uri="{FF2B5EF4-FFF2-40B4-BE49-F238E27FC236}">
                <a16:creationId xmlns:a16="http://schemas.microsoft.com/office/drawing/2014/main" id="{EB9073DC-2682-4A41-AAAB-BFA42C0D58AC}"/>
              </a:ext>
            </a:extLst>
          </p:cNvPr>
          <p:cNvSpPr txBox="1"/>
          <p:nvPr/>
        </p:nvSpPr>
        <p:spPr>
          <a:xfrm>
            <a:off x="6611329" y="9181310"/>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19" name="TextBox 18">
            <a:extLst>
              <a:ext uri="{FF2B5EF4-FFF2-40B4-BE49-F238E27FC236}">
                <a16:creationId xmlns:a16="http://schemas.microsoft.com/office/drawing/2014/main" id="{34ECD045-8946-406E-8827-8701961B674C}"/>
              </a:ext>
            </a:extLst>
          </p:cNvPr>
          <p:cNvSpPr txBox="1"/>
          <p:nvPr/>
        </p:nvSpPr>
        <p:spPr>
          <a:xfrm>
            <a:off x="5999414" y="8634542"/>
            <a:ext cx="126340" cy="338554"/>
          </a:xfrm>
          <a:prstGeom prst="rect">
            <a:avLst/>
          </a:prstGeom>
          <a:noFill/>
        </p:spPr>
        <p:txBody>
          <a:bodyPr wrap="square" rtlCol="0">
            <a:spAutoFit/>
          </a:bodyPr>
          <a:lstStyle/>
          <a:p>
            <a:pPr algn="ctr"/>
            <a:r>
              <a:rPr lang="en-US" sz="1600" dirty="0">
                <a:latin typeface="Century Gothic" panose="020B0502020202020204" pitchFamily="34" charset="0"/>
              </a:rPr>
              <a:t>K</a:t>
            </a:r>
          </a:p>
        </p:txBody>
      </p:sp>
      <p:sp>
        <p:nvSpPr>
          <p:cNvPr id="20" name="TextBox 19">
            <a:extLst>
              <a:ext uri="{FF2B5EF4-FFF2-40B4-BE49-F238E27FC236}">
                <a16:creationId xmlns:a16="http://schemas.microsoft.com/office/drawing/2014/main" id="{CCDB176B-88ED-4773-BDFC-07FD7E5A174F}"/>
              </a:ext>
            </a:extLst>
          </p:cNvPr>
          <p:cNvSpPr txBox="1"/>
          <p:nvPr/>
        </p:nvSpPr>
        <p:spPr>
          <a:xfrm>
            <a:off x="3678789" y="9146049"/>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21" name="TextBox 20">
            <a:extLst>
              <a:ext uri="{FF2B5EF4-FFF2-40B4-BE49-F238E27FC236}">
                <a16:creationId xmlns:a16="http://schemas.microsoft.com/office/drawing/2014/main" id="{5380D103-D0B8-42A6-85A2-B016F9811309}"/>
              </a:ext>
            </a:extLst>
          </p:cNvPr>
          <p:cNvSpPr txBox="1"/>
          <p:nvPr/>
        </p:nvSpPr>
        <p:spPr>
          <a:xfrm>
            <a:off x="6316524" y="7536094"/>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22" name="TextBox 21">
            <a:extLst>
              <a:ext uri="{FF2B5EF4-FFF2-40B4-BE49-F238E27FC236}">
                <a16:creationId xmlns:a16="http://schemas.microsoft.com/office/drawing/2014/main" id="{975E5007-F215-49D7-A7EF-FD32CB9E61EE}"/>
              </a:ext>
            </a:extLst>
          </p:cNvPr>
          <p:cNvSpPr txBox="1"/>
          <p:nvPr/>
        </p:nvSpPr>
        <p:spPr>
          <a:xfrm>
            <a:off x="2623686" y="9152126"/>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3" name="TextBox 22">
            <a:extLst>
              <a:ext uri="{FF2B5EF4-FFF2-40B4-BE49-F238E27FC236}">
                <a16:creationId xmlns:a16="http://schemas.microsoft.com/office/drawing/2014/main" id="{1FF64574-EB62-46A2-8DF2-BB6C537A9E80}"/>
              </a:ext>
            </a:extLst>
          </p:cNvPr>
          <p:cNvSpPr txBox="1"/>
          <p:nvPr/>
        </p:nvSpPr>
        <p:spPr>
          <a:xfrm>
            <a:off x="6873174" y="6963442"/>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4" name="TextBox 23">
            <a:extLst>
              <a:ext uri="{FF2B5EF4-FFF2-40B4-BE49-F238E27FC236}">
                <a16:creationId xmlns:a16="http://schemas.microsoft.com/office/drawing/2014/main" id="{5D5C1987-D3B8-40BE-9409-13AD77ABE790}"/>
              </a:ext>
            </a:extLst>
          </p:cNvPr>
          <p:cNvSpPr txBox="1"/>
          <p:nvPr/>
        </p:nvSpPr>
        <p:spPr>
          <a:xfrm>
            <a:off x="4503391" y="8232834"/>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25" name="TextBox 24">
            <a:extLst>
              <a:ext uri="{FF2B5EF4-FFF2-40B4-BE49-F238E27FC236}">
                <a16:creationId xmlns:a16="http://schemas.microsoft.com/office/drawing/2014/main" id="{248C781D-90B0-4A81-A6D3-E113771EDEAB}"/>
              </a:ext>
            </a:extLst>
          </p:cNvPr>
          <p:cNvSpPr txBox="1"/>
          <p:nvPr/>
        </p:nvSpPr>
        <p:spPr>
          <a:xfrm>
            <a:off x="2117965" y="4003838"/>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26" name="TextBox 25">
            <a:extLst>
              <a:ext uri="{FF2B5EF4-FFF2-40B4-BE49-F238E27FC236}">
                <a16:creationId xmlns:a16="http://schemas.microsoft.com/office/drawing/2014/main" id="{04C628BD-D437-46E5-95A8-A03BA3058FD7}"/>
              </a:ext>
            </a:extLst>
          </p:cNvPr>
          <p:cNvSpPr txBox="1"/>
          <p:nvPr/>
        </p:nvSpPr>
        <p:spPr>
          <a:xfrm>
            <a:off x="3660534" y="7853974"/>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27" name="TextBox 26">
            <a:extLst>
              <a:ext uri="{FF2B5EF4-FFF2-40B4-BE49-F238E27FC236}">
                <a16:creationId xmlns:a16="http://schemas.microsoft.com/office/drawing/2014/main" id="{8EC94EA1-B587-4151-9BC3-BF0F4C4A29A2}"/>
              </a:ext>
            </a:extLst>
          </p:cNvPr>
          <p:cNvSpPr txBox="1"/>
          <p:nvPr/>
        </p:nvSpPr>
        <p:spPr>
          <a:xfrm>
            <a:off x="706408" y="77763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28" name="TextBox 27">
            <a:extLst>
              <a:ext uri="{FF2B5EF4-FFF2-40B4-BE49-F238E27FC236}">
                <a16:creationId xmlns:a16="http://schemas.microsoft.com/office/drawing/2014/main" id="{59969E43-E355-4A09-8911-B793144DE786}"/>
              </a:ext>
            </a:extLst>
          </p:cNvPr>
          <p:cNvSpPr txBox="1"/>
          <p:nvPr/>
        </p:nvSpPr>
        <p:spPr>
          <a:xfrm>
            <a:off x="706408" y="5427369"/>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29" name="TextBox 28">
            <a:extLst>
              <a:ext uri="{FF2B5EF4-FFF2-40B4-BE49-F238E27FC236}">
                <a16:creationId xmlns:a16="http://schemas.microsoft.com/office/drawing/2014/main" id="{AA506EE5-202C-4CC0-AEE6-DFAA317121DB}"/>
              </a:ext>
            </a:extLst>
          </p:cNvPr>
          <p:cNvSpPr txBox="1"/>
          <p:nvPr/>
        </p:nvSpPr>
        <p:spPr>
          <a:xfrm>
            <a:off x="5127086" y="2168648"/>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30" name="TextBox 29">
            <a:extLst>
              <a:ext uri="{FF2B5EF4-FFF2-40B4-BE49-F238E27FC236}">
                <a16:creationId xmlns:a16="http://schemas.microsoft.com/office/drawing/2014/main" id="{00DD32B1-D675-4840-B77A-8CA1D4F28721}"/>
              </a:ext>
            </a:extLst>
          </p:cNvPr>
          <p:cNvSpPr txBox="1"/>
          <p:nvPr/>
        </p:nvSpPr>
        <p:spPr>
          <a:xfrm>
            <a:off x="976771" y="7792393"/>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31" name="TextBox 30">
            <a:extLst>
              <a:ext uri="{FF2B5EF4-FFF2-40B4-BE49-F238E27FC236}">
                <a16:creationId xmlns:a16="http://schemas.microsoft.com/office/drawing/2014/main" id="{F476EC58-1854-4EA3-A890-6EBEC0930580}"/>
              </a:ext>
            </a:extLst>
          </p:cNvPr>
          <p:cNvSpPr txBox="1"/>
          <p:nvPr/>
        </p:nvSpPr>
        <p:spPr>
          <a:xfrm>
            <a:off x="5712562" y="3264745"/>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32" name="TextBox 31">
            <a:extLst>
              <a:ext uri="{FF2B5EF4-FFF2-40B4-BE49-F238E27FC236}">
                <a16:creationId xmlns:a16="http://schemas.microsoft.com/office/drawing/2014/main" id="{FFA1E062-0367-40B0-89BB-CCD8E98B82A7}"/>
              </a:ext>
            </a:extLst>
          </p:cNvPr>
          <p:cNvSpPr txBox="1"/>
          <p:nvPr/>
        </p:nvSpPr>
        <p:spPr>
          <a:xfrm>
            <a:off x="6238441" y="2747186"/>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33" name="TextBox 32">
            <a:extLst>
              <a:ext uri="{FF2B5EF4-FFF2-40B4-BE49-F238E27FC236}">
                <a16:creationId xmlns:a16="http://schemas.microsoft.com/office/drawing/2014/main" id="{CD0B17CC-4C59-4D77-AD56-6A19B3807D56}"/>
              </a:ext>
            </a:extLst>
          </p:cNvPr>
          <p:cNvSpPr txBox="1"/>
          <p:nvPr/>
        </p:nvSpPr>
        <p:spPr>
          <a:xfrm>
            <a:off x="5127087" y="7300961"/>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4" name="TextBox 33">
            <a:extLst>
              <a:ext uri="{FF2B5EF4-FFF2-40B4-BE49-F238E27FC236}">
                <a16:creationId xmlns:a16="http://schemas.microsoft.com/office/drawing/2014/main" id="{E1D49D85-4C2F-4400-BD0C-B83F1ADCCE58}"/>
              </a:ext>
            </a:extLst>
          </p:cNvPr>
          <p:cNvSpPr txBox="1"/>
          <p:nvPr/>
        </p:nvSpPr>
        <p:spPr>
          <a:xfrm>
            <a:off x="2456123" y="7530590"/>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35" name="TextBox 34">
            <a:extLst>
              <a:ext uri="{FF2B5EF4-FFF2-40B4-BE49-F238E27FC236}">
                <a16:creationId xmlns:a16="http://schemas.microsoft.com/office/drawing/2014/main" id="{7E125D58-880B-4961-8DE1-D19B00C4A7D2}"/>
              </a:ext>
            </a:extLst>
          </p:cNvPr>
          <p:cNvSpPr txBox="1"/>
          <p:nvPr/>
        </p:nvSpPr>
        <p:spPr>
          <a:xfrm>
            <a:off x="3062940" y="7331017"/>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36" name="TextBox 35">
            <a:extLst>
              <a:ext uri="{FF2B5EF4-FFF2-40B4-BE49-F238E27FC236}">
                <a16:creationId xmlns:a16="http://schemas.microsoft.com/office/drawing/2014/main" id="{265EE745-EE41-48F2-B8AC-A504C22A4304}"/>
              </a:ext>
            </a:extLst>
          </p:cNvPr>
          <p:cNvSpPr txBox="1"/>
          <p:nvPr/>
        </p:nvSpPr>
        <p:spPr>
          <a:xfrm>
            <a:off x="2742826" y="5107360"/>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7" name="TextBox 36">
            <a:extLst>
              <a:ext uri="{FF2B5EF4-FFF2-40B4-BE49-F238E27FC236}">
                <a16:creationId xmlns:a16="http://schemas.microsoft.com/office/drawing/2014/main" id="{91933D4F-5DC7-44F0-B4D7-6F101667E99D}"/>
              </a:ext>
            </a:extLst>
          </p:cNvPr>
          <p:cNvSpPr txBox="1"/>
          <p:nvPr/>
        </p:nvSpPr>
        <p:spPr>
          <a:xfrm>
            <a:off x="4201365" y="5375202"/>
            <a:ext cx="214009" cy="338554"/>
          </a:xfrm>
          <a:prstGeom prst="rect">
            <a:avLst/>
          </a:prstGeom>
          <a:noFill/>
        </p:spPr>
        <p:txBody>
          <a:bodyPr wrap="square" rtlCol="0">
            <a:spAutoFit/>
          </a:bodyPr>
          <a:lstStyle/>
          <a:p>
            <a:pPr algn="ctr"/>
            <a:r>
              <a:rPr lang="en-US" sz="1600" dirty="0">
                <a:latin typeface="Century Gothic" panose="020B0502020202020204" pitchFamily="34" charset="0"/>
              </a:rPr>
              <a:t>G</a:t>
            </a:r>
          </a:p>
        </p:txBody>
      </p:sp>
      <p:sp>
        <p:nvSpPr>
          <p:cNvPr id="38" name="TextBox 37">
            <a:extLst>
              <a:ext uri="{FF2B5EF4-FFF2-40B4-BE49-F238E27FC236}">
                <a16:creationId xmlns:a16="http://schemas.microsoft.com/office/drawing/2014/main" id="{9341226D-5420-4F1D-8F09-7716877882D9}"/>
              </a:ext>
            </a:extLst>
          </p:cNvPr>
          <p:cNvSpPr txBox="1"/>
          <p:nvPr/>
        </p:nvSpPr>
        <p:spPr>
          <a:xfrm>
            <a:off x="4961106" y="4650166"/>
            <a:ext cx="214009" cy="338554"/>
          </a:xfrm>
          <a:prstGeom prst="rect">
            <a:avLst/>
          </a:prstGeom>
          <a:noFill/>
        </p:spPr>
        <p:txBody>
          <a:bodyPr wrap="square" rtlCol="0">
            <a:spAutoFit/>
          </a:bodyPr>
          <a:lstStyle/>
          <a:p>
            <a:pPr algn="ctr"/>
            <a:r>
              <a:rPr lang="en-US" sz="1600" dirty="0">
                <a:latin typeface="Century Gothic" panose="020B0502020202020204" pitchFamily="34" charset="0"/>
              </a:rPr>
              <a:t>I</a:t>
            </a:r>
          </a:p>
        </p:txBody>
      </p:sp>
      <p:sp>
        <p:nvSpPr>
          <p:cNvPr id="39" name="TextBox 38">
            <a:extLst>
              <a:ext uri="{FF2B5EF4-FFF2-40B4-BE49-F238E27FC236}">
                <a16:creationId xmlns:a16="http://schemas.microsoft.com/office/drawing/2014/main" id="{D8A53F51-3F11-4CC8-AC56-A83FACB1AFFE}"/>
              </a:ext>
            </a:extLst>
          </p:cNvPr>
          <p:cNvSpPr txBox="1"/>
          <p:nvPr/>
        </p:nvSpPr>
        <p:spPr>
          <a:xfrm>
            <a:off x="6825338" y="5203612"/>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0" name="TextBox 39">
            <a:extLst>
              <a:ext uri="{FF2B5EF4-FFF2-40B4-BE49-F238E27FC236}">
                <a16:creationId xmlns:a16="http://schemas.microsoft.com/office/drawing/2014/main" id="{B97B5E47-0D1E-4D8D-94EA-82A8FCA59825}"/>
              </a:ext>
            </a:extLst>
          </p:cNvPr>
          <p:cNvSpPr txBox="1"/>
          <p:nvPr/>
        </p:nvSpPr>
        <p:spPr>
          <a:xfrm>
            <a:off x="5721237" y="5690088"/>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41" name="TextBox 40">
            <a:extLst>
              <a:ext uri="{FF2B5EF4-FFF2-40B4-BE49-F238E27FC236}">
                <a16:creationId xmlns:a16="http://schemas.microsoft.com/office/drawing/2014/main" id="{3D2EDD57-DC80-4A22-A466-7999285E8624}"/>
              </a:ext>
            </a:extLst>
          </p:cNvPr>
          <p:cNvSpPr txBox="1"/>
          <p:nvPr/>
        </p:nvSpPr>
        <p:spPr>
          <a:xfrm>
            <a:off x="706407" y="2492273"/>
            <a:ext cx="214009" cy="338554"/>
          </a:xfrm>
          <a:prstGeom prst="rect">
            <a:avLst/>
          </a:prstGeom>
          <a:noFill/>
        </p:spPr>
        <p:txBody>
          <a:bodyPr wrap="square" rtlCol="0">
            <a:spAutoFit/>
          </a:bodyPr>
          <a:lstStyle/>
          <a:p>
            <a:pPr algn="ctr"/>
            <a:r>
              <a:rPr lang="en-US" sz="1600" dirty="0">
                <a:latin typeface="Century Gothic" panose="020B0502020202020204" pitchFamily="34" charset="0"/>
              </a:rPr>
              <a:t>X</a:t>
            </a:r>
          </a:p>
        </p:txBody>
      </p:sp>
      <p:sp>
        <p:nvSpPr>
          <p:cNvPr id="44" name="TextBox 43">
            <a:extLst>
              <a:ext uri="{FF2B5EF4-FFF2-40B4-BE49-F238E27FC236}">
                <a16:creationId xmlns:a16="http://schemas.microsoft.com/office/drawing/2014/main" id="{1D448858-2EF3-4158-9D31-DA85824AAA9C}"/>
              </a:ext>
            </a:extLst>
          </p:cNvPr>
          <p:cNvSpPr txBox="1"/>
          <p:nvPr/>
        </p:nvSpPr>
        <p:spPr>
          <a:xfrm>
            <a:off x="2744284" y="1966902"/>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5" name="TextBox 44">
            <a:extLst>
              <a:ext uri="{FF2B5EF4-FFF2-40B4-BE49-F238E27FC236}">
                <a16:creationId xmlns:a16="http://schemas.microsoft.com/office/drawing/2014/main" id="{8CC11D5F-4147-4FFF-A883-133184F44CE2}"/>
              </a:ext>
            </a:extLst>
          </p:cNvPr>
          <p:cNvSpPr txBox="1"/>
          <p:nvPr/>
        </p:nvSpPr>
        <p:spPr>
          <a:xfrm>
            <a:off x="5955579" y="7759596"/>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46" name="TextBox 45">
            <a:extLst>
              <a:ext uri="{FF2B5EF4-FFF2-40B4-BE49-F238E27FC236}">
                <a16:creationId xmlns:a16="http://schemas.microsoft.com/office/drawing/2014/main" id="{B5F486CF-125E-4C18-A78F-4C7136E4E8CC}"/>
              </a:ext>
            </a:extLst>
          </p:cNvPr>
          <p:cNvSpPr txBox="1"/>
          <p:nvPr/>
        </p:nvSpPr>
        <p:spPr>
          <a:xfrm>
            <a:off x="4224234" y="1982438"/>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47" name="TextBox 46">
            <a:extLst>
              <a:ext uri="{FF2B5EF4-FFF2-40B4-BE49-F238E27FC236}">
                <a16:creationId xmlns:a16="http://schemas.microsoft.com/office/drawing/2014/main" id="{2BD3B73B-398E-4552-8959-B9A80FA9AB72}"/>
              </a:ext>
            </a:extLst>
          </p:cNvPr>
          <p:cNvSpPr txBox="1"/>
          <p:nvPr/>
        </p:nvSpPr>
        <p:spPr>
          <a:xfrm>
            <a:off x="6591872" y="1484927"/>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48" name="Rectangle 47">
            <a:extLst>
              <a:ext uri="{FF2B5EF4-FFF2-40B4-BE49-F238E27FC236}">
                <a16:creationId xmlns:a16="http://schemas.microsoft.com/office/drawing/2014/main" id="{2E00B561-F19C-4EC2-BD22-943ABC6DAF0B}"/>
              </a:ext>
            </a:extLst>
          </p:cNvPr>
          <p:cNvSpPr/>
          <p:nvPr/>
        </p:nvSpPr>
        <p:spPr>
          <a:xfrm>
            <a:off x="18288" y="18288"/>
            <a:ext cx="7735824" cy="1002182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96114E-6FFD-4432-8D93-8F93719C447E}"/>
              </a:ext>
            </a:extLst>
          </p:cNvPr>
          <p:cNvPicPr>
            <a:picLocks noChangeAspect="1"/>
          </p:cNvPicPr>
          <p:nvPr/>
        </p:nvPicPr>
        <p:blipFill>
          <a:blip r:embed="rId3"/>
          <a:stretch>
            <a:fillRect/>
          </a:stretch>
        </p:blipFill>
        <p:spPr>
          <a:xfrm>
            <a:off x="361280" y="-66742"/>
            <a:ext cx="6096528" cy="1176630"/>
          </a:xfrm>
          <a:prstGeom prst="rect">
            <a:avLst/>
          </a:prstGeom>
        </p:spPr>
      </p:pic>
      <p:sp>
        <p:nvSpPr>
          <p:cNvPr id="50" name="TextBox 49">
            <a:extLst>
              <a:ext uri="{FF2B5EF4-FFF2-40B4-BE49-F238E27FC236}">
                <a16:creationId xmlns:a16="http://schemas.microsoft.com/office/drawing/2014/main" id="{45D91E34-EE7C-4644-BE02-B783B4FEAD27}"/>
              </a:ext>
            </a:extLst>
          </p:cNvPr>
          <p:cNvSpPr txBox="1"/>
          <p:nvPr/>
        </p:nvSpPr>
        <p:spPr>
          <a:xfrm>
            <a:off x="3122770" y="8914728"/>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1" name="TextBox 50">
            <a:extLst>
              <a:ext uri="{FF2B5EF4-FFF2-40B4-BE49-F238E27FC236}">
                <a16:creationId xmlns:a16="http://schemas.microsoft.com/office/drawing/2014/main" id="{2A7D0B9B-3F83-4A28-B6EF-60B6B6ACAC2B}"/>
              </a:ext>
            </a:extLst>
          </p:cNvPr>
          <p:cNvSpPr txBox="1"/>
          <p:nvPr/>
        </p:nvSpPr>
        <p:spPr>
          <a:xfrm>
            <a:off x="2873713" y="7853974"/>
            <a:ext cx="214009" cy="338554"/>
          </a:xfrm>
          <a:prstGeom prst="rect">
            <a:avLst/>
          </a:prstGeom>
          <a:noFill/>
        </p:spPr>
        <p:txBody>
          <a:bodyPr wrap="square" rtlCol="0">
            <a:spAutoFit/>
          </a:bodyPr>
          <a:lstStyle/>
          <a:p>
            <a:pPr algn="ctr"/>
            <a:r>
              <a:rPr lang="en-US" sz="1600" dirty="0">
                <a:latin typeface="Century Gothic" panose="020B0502020202020204" pitchFamily="34" charset="0"/>
              </a:rPr>
              <a:t>F</a:t>
            </a:r>
          </a:p>
        </p:txBody>
      </p:sp>
      <p:sp>
        <p:nvSpPr>
          <p:cNvPr id="52" name="TextBox 51">
            <a:extLst>
              <a:ext uri="{FF2B5EF4-FFF2-40B4-BE49-F238E27FC236}">
                <a16:creationId xmlns:a16="http://schemas.microsoft.com/office/drawing/2014/main" id="{E074D5FA-0079-43CC-9166-48AE335E4169}"/>
              </a:ext>
            </a:extLst>
          </p:cNvPr>
          <p:cNvSpPr txBox="1"/>
          <p:nvPr/>
        </p:nvSpPr>
        <p:spPr>
          <a:xfrm>
            <a:off x="2373421" y="7045967"/>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3" name="TextBox 52">
            <a:extLst>
              <a:ext uri="{FF2B5EF4-FFF2-40B4-BE49-F238E27FC236}">
                <a16:creationId xmlns:a16="http://schemas.microsoft.com/office/drawing/2014/main" id="{6875CA3A-BAF6-44F1-B54E-55C6986F6CCC}"/>
              </a:ext>
            </a:extLst>
          </p:cNvPr>
          <p:cNvSpPr txBox="1"/>
          <p:nvPr/>
        </p:nvSpPr>
        <p:spPr>
          <a:xfrm>
            <a:off x="1904045" y="6791426"/>
            <a:ext cx="149463"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4" name="TextBox 53">
            <a:extLst>
              <a:ext uri="{FF2B5EF4-FFF2-40B4-BE49-F238E27FC236}">
                <a16:creationId xmlns:a16="http://schemas.microsoft.com/office/drawing/2014/main" id="{8EE706F4-4800-4DFF-9087-8A2FE7927B61}"/>
              </a:ext>
            </a:extLst>
          </p:cNvPr>
          <p:cNvSpPr txBox="1"/>
          <p:nvPr/>
        </p:nvSpPr>
        <p:spPr>
          <a:xfrm>
            <a:off x="2245975" y="5726738"/>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55" name="TextBox 54">
            <a:extLst>
              <a:ext uri="{FF2B5EF4-FFF2-40B4-BE49-F238E27FC236}">
                <a16:creationId xmlns:a16="http://schemas.microsoft.com/office/drawing/2014/main" id="{5CDAEDB7-7CD7-4903-BBC3-BB2E2FC42E0A}"/>
              </a:ext>
            </a:extLst>
          </p:cNvPr>
          <p:cNvSpPr txBox="1"/>
          <p:nvPr/>
        </p:nvSpPr>
        <p:spPr>
          <a:xfrm>
            <a:off x="3943027" y="4905999"/>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6" name="TextBox 55">
            <a:extLst>
              <a:ext uri="{FF2B5EF4-FFF2-40B4-BE49-F238E27FC236}">
                <a16:creationId xmlns:a16="http://schemas.microsoft.com/office/drawing/2014/main" id="{DA2C393A-3105-4777-A54A-ACC00D2C5B73}"/>
              </a:ext>
            </a:extLst>
          </p:cNvPr>
          <p:cNvSpPr txBox="1"/>
          <p:nvPr/>
        </p:nvSpPr>
        <p:spPr>
          <a:xfrm>
            <a:off x="4224235" y="3012220"/>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7" name="TextBox 56">
            <a:extLst>
              <a:ext uri="{FF2B5EF4-FFF2-40B4-BE49-F238E27FC236}">
                <a16:creationId xmlns:a16="http://schemas.microsoft.com/office/drawing/2014/main" id="{D322E854-9F5A-4BC4-8479-910A91656AFB}"/>
              </a:ext>
            </a:extLst>
          </p:cNvPr>
          <p:cNvSpPr txBox="1"/>
          <p:nvPr/>
        </p:nvSpPr>
        <p:spPr>
          <a:xfrm>
            <a:off x="3334157" y="3539893"/>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8" name="TextBox 57">
            <a:extLst>
              <a:ext uri="{FF2B5EF4-FFF2-40B4-BE49-F238E27FC236}">
                <a16:creationId xmlns:a16="http://schemas.microsoft.com/office/drawing/2014/main" id="{9F595691-0A7C-4DDA-91F6-60CA33AE0906}"/>
              </a:ext>
            </a:extLst>
          </p:cNvPr>
          <p:cNvSpPr txBox="1"/>
          <p:nvPr/>
        </p:nvSpPr>
        <p:spPr>
          <a:xfrm>
            <a:off x="3409544" y="1711253"/>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cxnSp>
        <p:nvCxnSpPr>
          <p:cNvPr id="59" name="Straight Connector 58">
            <a:extLst>
              <a:ext uri="{FF2B5EF4-FFF2-40B4-BE49-F238E27FC236}">
                <a16:creationId xmlns:a16="http://schemas.microsoft.com/office/drawing/2014/main" id="{F5C2CB38-BAAB-4C1F-9B0E-BBF227A6E4F0}"/>
              </a:ext>
            </a:extLst>
          </p:cNvPr>
          <p:cNvCxnSpPr>
            <a:cxnSpLocks/>
          </p:cNvCxnSpPr>
          <p:nvPr/>
        </p:nvCxnSpPr>
        <p:spPr>
          <a:xfrm>
            <a:off x="4177108" y="1805794"/>
            <a:ext cx="0" cy="244013"/>
          </a:xfrm>
          <a:prstGeom prst="line">
            <a:avLst/>
          </a:prstGeom>
          <a:ln w="53975">
            <a:solidFill>
              <a:schemeClr val="bg1"/>
            </a:solidFill>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38545DA7-1D92-4870-AE11-2F370B037A20}"/>
              </a:ext>
            </a:extLst>
          </p:cNvPr>
          <p:cNvSpPr txBox="1"/>
          <p:nvPr/>
        </p:nvSpPr>
        <p:spPr>
          <a:xfrm>
            <a:off x="5122340" y="3309682"/>
            <a:ext cx="214009" cy="338554"/>
          </a:xfrm>
          <a:prstGeom prst="rect">
            <a:avLst/>
          </a:prstGeom>
          <a:noFill/>
        </p:spPr>
        <p:txBody>
          <a:bodyPr wrap="square" rtlCol="0">
            <a:spAutoFit/>
          </a:bodyPr>
          <a:lstStyle/>
          <a:p>
            <a:pPr algn="ctr"/>
            <a:r>
              <a:rPr lang="en-US" sz="1600" dirty="0">
                <a:latin typeface="Century Gothic" panose="020B0502020202020204" pitchFamily="34" charset="0"/>
              </a:rPr>
              <a:t>G</a:t>
            </a:r>
          </a:p>
        </p:txBody>
      </p:sp>
      <p:cxnSp>
        <p:nvCxnSpPr>
          <p:cNvPr id="61" name="Straight Connector 60">
            <a:extLst>
              <a:ext uri="{FF2B5EF4-FFF2-40B4-BE49-F238E27FC236}">
                <a16:creationId xmlns:a16="http://schemas.microsoft.com/office/drawing/2014/main" id="{6108C2AF-ABF1-4A00-ACCD-E8F376B5A01E}"/>
              </a:ext>
            </a:extLst>
          </p:cNvPr>
          <p:cNvCxnSpPr>
            <a:cxnSpLocks/>
          </p:cNvCxnSpPr>
          <p:nvPr/>
        </p:nvCxnSpPr>
        <p:spPr>
          <a:xfrm>
            <a:off x="2396291" y="3615689"/>
            <a:ext cx="602017"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B032DD03-8185-42BB-A26F-734BFF0103BA}"/>
              </a:ext>
            </a:extLst>
          </p:cNvPr>
          <p:cNvCxnSpPr>
            <a:cxnSpLocks/>
          </p:cNvCxnSpPr>
          <p:nvPr/>
        </p:nvCxnSpPr>
        <p:spPr>
          <a:xfrm>
            <a:off x="3295037" y="2282141"/>
            <a:ext cx="0" cy="244013"/>
          </a:xfrm>
          <a:prstGeom prst="line">
            <a:avLst/>
          </a:prstGeom>
          <a:ln w="53975">
            <a:solidFill>
              <a:schemeClr val="bg1"/>
            </a:solidFill>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71889AD8-6F21-48D5-B9FA-9F1A679636E2}"/>
              </a:ext>
            </a:extLst>
          </p:cNvPr>
          <p:cNvSpPr txBox="1"/>
          <p:nvPr/>
        </p:nvSpPr>
        <p:spPr>
          <a:xfrm>
            <a:off x="1691695" y="2499283"/>
            <a:ext cx="4716672" cy="2000548"/>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dirty="0">
                <a:latin typeface="Century Gothic" panose="020B0502020202020204" pitchFamily="34" charset="0"/>
              </a:rPr>
              <a:t>Version 3</a:t>
            </a:r>
          </a:p>
          <a:p>
            <a:pPr algn="ctr"/>
            <a:r>
              <a:rPr lang="en-US" sz="1200" b="1" dirty="0">
                <a:latin typeface="Century Gothic" panose="020B0502020202020204" pitchFamily="34" charset="0"/>
              </a:rPr>
              <a:t>(medium)</a:t>
            </a:r>
          </a:p>
          <a:p>
            <a:pPr algn="ctr"/>
            <a:endParaRPr lang="en-US" sz="1200" dirty="0">
              <a:latin typeface="Century Gothic" panose="020B0502020202020204" pitchFamily="34" charset="0"/>
            </a:endParaRPr>
          </a:p>
          <a:p>
            <a:pPr algn="ctr"/>
            <a:r>
              <a:rPr lang="en-US" sz="4400" b="1" dirty="0">
                <a:latin typeface="Century Gothic" panose="020B0502020202020204" pitchFamily="34" charset="0"/>
              </a:rPr>
              <a:t>ANSWERS</a:t>
            </a:r>
          </a:p>
          <a:p>
            <a:pPr algn="ctr"/>
            <a:endParaRPr lang="en-US" sz="1200" dirty="0">
              <a:latin typeface="Century Gothic" panose="020B0502020202020204" pitchFamily="34" charset="0"/>
            </a:endParaRPr>
          </a:p>
          <a:p>
            <a:pPr algn="ctr"/>
            <a:r>
              <a:rPr lang="en-US" sz="1200" b="1" dirty="0">
                <a:latin typeface="Century Gothic" panose="020B0502020202020204" pitchFamily="34" charset="0"/>
              </a:rPr>
              <a:t>(Delete this box) </a:t>
            </a:r>
          </a:p>
        </p:txBody>
      </p:sp>
    </p:spTree>
    <p:extLst>
      <p:ext uri="{BB962C8B-B14F-4D97-AF65-F5344CB8AC3E}">
        <p14:creationId xmlns:p14="http://schemas.microsoft.com/office/powerpoint/2010/main" val="803957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18F3ED-58F5-4D69-923A-ACCB9531F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59406" y="1484432"/>
            <a:ext cx="6453590" cy="8019288"/>
          </a:xfrm>
          <a:prstGeom prst="rect">
            <a:avLst/>
          </a:prstGeom>
        </p:spPr>
      </p:pic>
      <p:sp>
        <p:nvSpPr>
          <p:cNvPr id="6" name="TextBox 5">
            <a:extLst>
              <a:ext uri="{FF2B5EF4-FFF2-40B4-BE49-F238E27FC236}">
                <a16:creationId xmlns:a16="http://schemas.microsoft.com/office/drawing/2014/main" id="{9B0D2A59-15E6-44DF-B995-B0B8708C4EF1}"/>
              </a:ext>
            </a:extLst>
          </p:cNvPr>
          <p:cNvSpPr txBox="1"/>
          <p:nvPr/>
        </p:nvSpPr>
        <p:spPr>
          <a:xfrm>
            <a:off x="61320" y="104745"/>
            <a:ext cx="1962033" cy="523220"/>
          </a:xfrm>
          <a:prstGeom prst="rect">
            <a:avLst/>
          </a:prstGeom>
          <a:noFill/>
        </p:spPr>
        <p:txBody>
          <a:bodyPr wrap="square" rtlCol="0">
            <a:spAutoFit/>
          </a:bodyPr>
          <a:lstStyle/>
          <a:p>
            <a:pPr algn="ctr"/>
            <a:r>
              <a:rPr lang="en-US" sz="2800" dirty="0">
                <a:latin typeface="Century Gothic" panose="020B0502020202020204" pitchFamily="34" charset="0"/>
              </a:rPr>
              <a:t>MINI-TASK:</a:t>
            </a:r>
          </a:p>
        </p:txBody>
      </p:sp>
      <p:sp>
        <p:nvSpPr>
          <p:cNvPr id="3" name="TextBox 2">
            <a:extLst>
              <a:ext uri="{FF2B5EF4-FFF2-40B4-BE49-F238E27FC236}">
                <a16:creationId xmlns:a16="http://schemas.microsoft.com/office/drawing/2014/main" id="{2D40A721-0BFF-4F29-814F-1B460DF196FD}"/>
              </a:ext>
            </a:extLst>
          </p:cNvPr>
          <p:cNvSpPr txBox="1"/>
          <p:nvPr/>
        </p:nvSpPr>
        <p:spPr>
          <a:xfrm>
            <a:off x="3441162" y="1055682"/>
            <a:ext cx="890078" cy="400110"/>
          </a:xfrm>
          <a:prstGeom prst="rect">
            <a:avLst/>
          </a:prstGeom>
          <a:noFill/>
        </p:spPr>
        <p:txBody>
          <a:bodyPr wrap="square" rtlCol="0">
            <a:spAutoFit/>
          </a:bodyPr>
          <a:lstStyle/>
          <a:p>
            <a:pPr algn="ctr"/>
            <a:r>
              <a:rPr lang="en-US" sz="2000" b="1" dirty="0">
                <a:latin typeface="Century Gothic" panose="020B0502020202020204" pitchFamily="34" charset="0"/>
              </a:rPr>
              <a:t>START</a:t>
            </a:r>
            <a:endParaRPr lang="en-US" sz="1200" b="1" dirty="0">
              <a:latin typeface="Century Gothic" panose="020B0502020202020204" pitchFamily="34" charset="0"/>
            </a:endParaRPr>
          </a:p>
        </p:txBody>
      </p:sp>
      <p:sp>
        <p:nvSpPr>
          <p:cNvPr id="7" name="TextBox 6">
            <a:extLst>
              <a:ext uri="{FF2B5EF4-FFF2-40B4-BE49-F238E27FC236}">
                <a16:creationId xmlns:a16="http://schemas.microsoft.com/office/drawing/2014/main" id="{F38C9343-D6C6-4F85-B63F-A398574C4169}"/>
              </a:ext>
            </a:extLst>
          </p:cNvPr>
          <p:cNvSpPr txBox="1"/>
          <p:nvPr/>
        </p:nvSpPr>
        <p:spPr>
          <a:xfrm>
            <a:off x="5048655" y="126726"/>
            <a:ext cx="2577829" cy="646331"/>
          </a:xfrm>
          <a:prstGeom prst="rect">
            <a:avLst/>
          </a:prstGeom>
          <a:noFill/>
          <a:ln>
            <a:solidFill>
              <a:schemeClr val="tx1"/>
            </a:solidFill>
          </a:ln>
        </p:spPr>
        <p:txBody>
          <a:bodyPr wrap="square" rtlCol="0">
            <a:spAutoFit/>
          </a:bodyPr>
          <a:lstStyle/>
          <a:p>
            <a:pPr algn="ctr"/>
            <a:r>
              <a:rPr lang="en-US" sz="900" b="1" u="sng" dirty="0">
                <a:latin typeface="Century Gothic" panose="020B0502020202020204" pitchFamily="34" charset="0"/>
              </a:rPr>
              <a:t>Instructions:</a:t>
            </a:r>
          </a:p>
          <a:p>
            <a:r>
              <a:rPr lang="en-US" sz="900" dirty="0">
                <a:latin typeface="Century Gothic" panose="020B0502020202020204" pitchFamily="34" charset="0"/>
              </a:rPr>
              <a:t>Solve this maze. Once you do, collect the letters you find along your path. These spell out a code word. This is your </a:t>
            </a:r>
            <a:r>
              <a:rPr lang="en-US" sz="900" b="1" dirty="0">
                <a:latin typeface="Century Gothic" panose="020B0502020202020204" pitchFamily="34" charset="0"/>
              </a:rPr>
              <a:t>key</a:t>
            </a:r>
            <a:r>
              <a:rPr lang="en-US" sz="900" dirty="0">
                <a:latin typeface="Century Gothic" panose="020B0502020202020204" pitchFamily="34" charset="0"/>
              </a:rPr>
              <a:t>.</a:t>
            </a:r>
          </a:p>
        </p:txBody>
      </p:sp>
      <p:sp>
        <p:nvSpPr>
          <p:cNvPr id="8" name="TextBox 7">
            <a:extLst>
              <a:ext uri="{FF2B5EF4-FFF2-40B4-BE49-F238E27FC236}">
                <a16:creationId xmlns:a16="http://schemas.microsoft.com/office/drawing/2014/main" id="{1DC4DFF2-9957-45D1-B4FC-E4835AB3E65F}"/>
              </a:ext>
            </a:extLst>
          </p:cNvPr>
          <p:cNvSpPr txBox="1"/>
          <p:nvPr/>
        </p:nvSpPr>
        <p:spPr>
          <a:xfrm>
            <a:off x="3358475" y="9510136"/>
            <a:ext cx="1055451" cy="400110"/>
          </a:xfrm>
          <a:prstGeom prst="rect">
            <a:avLst/>
          </a:prstGeom>
          <a:noFill/>
        </p:spPr>
        <p:txBody>
          <a:bodyPr wrap="square" rtlCol="0">
            <a:spAutoFit/>
          </a:bodyPr>
          <a:lstStyle/>
          <a:p>
            <a:pPr algn="ctr"/>
            <a:r>
              <a:rPr lang="en-US" sz="2000" b="1" dirty="0">
                <a:latin typeface="Century Gothic" panose="020B0502020202020204" pitchFamily="34" charset="0"/>
              </a:rPr>
              <a:t>FINISH</a:t>
            </a:r>
            <a:endParaRPr lang="en-US" sz="1200" b="1" dirty="0">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0F19DCAE-FFB5-4DB8-85D6-06AEF6F80FC4}"/>
              </a:ext>
            </a:extLst>
          </p:cNvPr>
          <p:cNvCxnSpPr>
            <a:cxnSpLocks/>
          </p:cNvCxnSpPr>
          <p:nvPr/>
        </p:nvCxnSpPr>
        <p:spPr>
          <a:xfrm>
            <a:off x="679038" y="3620308"/>
            <a:ext cx="60655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A4C559F-B12B-4693-8BB8-237A646E4F3D}"/>
              </a:ext>
            </a:extLst>
          </p:cNvPr>
          <p:cNvCxnSpPr/>
          <p:nvPr/>
        </p:nvCxnSpPr>
        <p:spPr>
          <a:xfrm>
            <a:off x="2817894" y="1947154"/>
            <a:ext cx="0" cy="301558"/>
          </a:xfrm>
          <a:prstGeom prst="line">
            <a:avLst/>
          </a:prstGeom>
          <a:ln w="53975">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1CF7BF4-17F0-400A-950A-EA277741ABF1}"/>
              </a:ext>
            </a:extLst>
          </p:cNvPr>
          <p:cNvSpPr txBox="1"/>
          <p:nvPr/>
        </p:nvSpPr>
        <p:spPr>
          <a:xfrm>
            <a:off x="3302540" y="35693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3" name="TextBox 12">
            <a:extLst>
              <a:ext uri="{FF2B5EF4-FFF2-40B4-BE49-F238E27FC236}">
                <a16:creationId xmlns:a16="http://schemas.microsoft.com/office/drawing/2014/main" id="{AEBE80BC-9F89-420F-9218-7E8DC36845FB}"/>
              </a:ext>
            </a:extLst>
          </p:cNvPr>
          <p:cNvSpPr txBox="1"/>
          <p:nvPr/>
        </p:nvSpPr>
        <p:spPr>
          <a:xfrm>
            <a:off x="3409544" y="59925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14" name="TextBox 13">
            <a:extLst>
              <a:ext uri="{FF2B5EF4-FFF2-40B4-BE49-F238E27FC236}">
                <a16:creationId xmlns:a16="http://schemas.microsoft.com/office/drawing/2014/main" id="{CED2A3D3-1B05-4695-A213-1A54E282353B}"/>
              </a:ext>
            </a:extLst>
          </p:cNvPr>
          <p:cNvSpPr txBox="1"/>
          <p:nvPr/>
        </p:nvSpPr>
        <p:spPr>
          <a:xfrm>
            <a:off x="6844794" y="8576174"/>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5" name="TextBox 14">
            <a:extLst>
              <a:ext uri="{FF2B5EF4-FFF2-40B4-BE49-F238E27FC236}">
                <a16:creationId xmlns:a16="http://schemas.microsoft.com/office/drawing/2014/main" id="{5A0DFD0C-5C2E-4DF5-A371-42EEDBCAC78D}"/>
              </a:ext>
            </a:extLst>
          </p:cNvPr>
          <p:cNvSpPr txBox="1"/>
          <p:nvPr/>
        </p:nvSpPr>
        <p:spPr>
          <a:xfrm>
            <a:off x="4185323" y="7251814"/>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16" name="TextBox 15">
            <a:extLst>
              <a:ext uri="{FF2B5EF4-FFF2-40B4-BE49-F238E27FC236}">
                <a16:creationId xmlns:a16="http://schemas.microsoft.com/office/drawing/2014/main" id="{9EE30935-7C2F-45E3-91F5-6EEE8A656EE6}"/>
              </a:ext>
            </a:extLst>
          </p:cNvPr>
          <p:cNvSpPr txBox="1"/>
          <p:nvPr/>
        </p:nvSpPr>
        <p:spPr>
          <a:xfrm>
            <a:off x="5390089" y="5181479"/>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17" name="TextBox 16">
            <a:extLst>
              <a:ext uri="{FF2B5EF4-FFF2-40B4-BE49-F238E27FC236}">
                <a16:creationId xmlns:a16="http://schemas.microsoft.com/office/drawing/2014/main" id="{FDA8C71E-D09E-49D9-914B-1283D7C0D976}"/>
              </a:ext>
            </a:extLst>
          </p:cNvPr>
          <p:cNvSpPr txBox="1"/>
          <p:nvPr/>
        </p:nvSpPr>
        <p:spPr>
          <a:xfrm>
            <a:off x="3883765" y="67830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8" name="TextBox 17">
            <a:extLst>
              <a:ext uri="{FF2B5EF4-FFF2-40B4-BE49-F238E27FC236}">
                <a16:creationId xmlns:a16="http://schemas.microsoft.com/office/drawing/2014/main" id="{EB9073DC-2682-4A41-AAAB-BFA42C0D58AC}"/>
              </a:ext>
            </a:extLst>
          </p:cNvPr>
          <p:cNvSpPr txBox="1"/>
          <p:nvPr/>
        </p:nvSpPr>
        <p:spPr>
          <a:xfrm>
            <a:off x="6611329" y="9181310"/>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19" name="TextBox 18">
            <a:extLst>
              <a:ext uri="{FF2B5EF4-FFF2-40B4-BE49-F238E27FC236}">
                <a16:creationId xmlns:a16="http://schemas.microsoft.com/office/drawing/2014/main" id="{34ECD045-8946-406E-8827-8701961B674C}"/>
              </a:ext>
            </a:extLst>
          </p:cNvPr>
          <p:cNvSpPr txBox="1"/>
          <p:nvPr/>
        </p:nvSpPr>
        <p:spPr>
          <a:xfrm>
            <a:off x="5999414" y="8634542"/>
            <a:ext cx="126340" cy="338554"/>
          </a:xfrm>
          <a:prstGeom prst="rect">
            <a:avLst/>
          </a:prstGeom>
          <a:noFill/>
        </p:spPr>
        <p:txBody>
          <a:bodyPr wrap="square" rtlCol="0">
            <a:spAutoFit/>
          </a:bodyPr>
          <a:lstStyle/>
          <a:p>
            <a:pPr algn="ctr"/>
            <a:r>
              <a:rPr lang="en-US" sz="1600" dirty="0">
                <a:latin typeface="Century Gothic" panose="020B0502020202020204" pitchFamily="34" charset="0"/>
              </a:rPr>
              <a:t>K</a:t>
            </a:r>
          </a:p>
        </p:txBody>
      </p:sp>
      <p:sp>
        <p:nvSpPr>
          <p:cNvPr id="21" name="TextBox 20">
            <a:extLst>
              <a:ext uri="{FF2B5EF4-FFF2-40B4-BE49-F238E27FC236}">
                <a16:creationId xmlns:a16="http://schemas.microsoft.com/office/drawing/2014/main" id="{5380D103-D0B8-42A6-85A2-B016F9811309}"/>
              </a:ext>
            </a:extLst>
          </p:cNvPr>
          <p:cNvSpPr txBox="1"/>
          <p:nvPr/>
        </p:nvSpPr>
        <p:spPr>
          <a:xfrm>
            <a:off x="6841090" y="7418218"/>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22" name="TextBox 21">
            <a:extLst>
              <a:ext uri="{FF2B5EF4-FFF2-40B4-BE49-F238E27FC236}">
                <a16:creationId xmlns:a16="http://schemas.microsoft.com/office/drawing/2014/main" id="{975E5007-F215-49D7-A7EF-FD32CB9E61EE}"/>
              </a:ext>
            </a:extLst>
          </p:cNvPr>
          <p:cNvSpPr txBox="1"/>
          <p:nvPr/>
        </p:nvSpPr>
        <p:spPr>
          <a:xfrm>
            <a:off x="2483716" y="9171582"/>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3" name="TextBox 22">
            <a:extLst>
              <a:ext uri="{FF2B5EF4-FFF2-40B4-BE49-F238E27FC236}">
                <a16:creationId xmlns:a16="http://schemas.microsoft.com/office/drawing/2014/main" id="{1FF64574-EB62-46A2-8DF2-BB6C537A9E80}"/>
              </a:ext>
            </a:extLst>
          </p:cNvPr>
          <p:cNvSpPr txBox="1"/>
          <p:nvPr/>
        </p:nvSpPr>
        <p:spPr>
          <a:xfrm>
            <a:off x="6841090" y="6963442"/>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4" name="TextBox 23">
            <a:extLst>
              <a:ext uri="{FF2B5EF4-FFF2-40B4-BE49-F238E27FC236}">
                <a16:creationId xmlns:a16="http://schemas.microsoft.com/office/drawing/2014/main" id="{5D5C1987-D3B8-40BE-9409-13AD77ABE790}"/>
              </a:ext>
            </a:extLst>
          </p:cNvPr>
          <p:cNvSpPr txBox="1"/>
          <p:nvPr/>
        </p:nvSpPr>
        <p:spPr>
          <a:xfrm>
            <a:off x="4455265" y="8232834"/>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25" name="TextBox 24">
            <a:extLst>
              <a:ext uri="{FF2B5EF4-FFF2-40B4-BE49-F238E27FC236}">
                <a16:creationId xmlns:a16="http://schemas.microsoft.com/office/drawing/2014/main" id="{248C781D-90B0-4A81-A6D3-E113771EDEAB}"/>
              </a:ext>
            </a:extLst>
          </p:cNvPr>
          <p:cNvSpPr txBox="1"/>
          <p:nvPr/>
        </p:nvSpPr>
        <p:spPr>
          <a:xfrm>
            <a:off x="724752" y="1947154"/>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26" name="TextBox 25">
            <a:extLst>
              <a:ext uri="{FF2B5EF4-FFF2-40B4-BE49-F238E27FC236}">
                <a16:creationId xmlns:a16="http://schemas.microsoft.com/office/drawing/2014/main" id="{04C628BD-D437-46E5-95A8-A03BA3058FD7}"/>
              </a:ext>
            </a:extLst>
          </p:cNvPr>
          <p:cNvSpPr txBox="1"/>
          <p:nvPr/>
        </p:nvSpPr>
        <p:spPr>
          <a:xfrm>
            <a:off x="2817894" y="8105823"/>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27" name="TextBox 26">
            <a:extLst>
              <a:ext uri="{FF2B5EF4-FFF2-40B4-BE49-F238E27FC236}">
                <a16:creationId xmlns:a16="http://schemas.microsoft.com/office/drawing/2014/main" id="{8EC94EA1-B587-4151-9BC3-BF0F4C4A29A2}"/>
              </a:ext>
            </a:extLst>
          </p:cNvPr>
          <p:cNvSpPr txBox="1"/>
          <p:nvPr/>
        </p:nvSpPr>
        <p:spPr>
          <a:xfrm>
            <a:off x="706408" y="77763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F</a:t>
            </a:r>
          </a:p>
        </p:txBody>
      </p:sp>
      <p:sp>
        <p:nvSpPr>
          <p:cNvPr id="28" name="TextBox 27">
            <a:extLst>
              <a:ext uri="{FF2B5EF4-FFF2-40B4-BE49-F238E27FC236}">
                <a16:creationId xmlns:a16="http://schemas.microsoft.com/office/drawing/2014/main" id="{59969E43-E355-4A09-8911-B793144DE786}"/>
              </a:ext>
            </a:extLst>
          </p:cNvPr>
          <p:cNvSpPr txBox="1"/>
          <p:nvPr/>
        </p:nvSpPr>
        <p:spPr>
          <a:xfrm>
            <a:off x="1696498" y="7875448"/>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29" name="TextBox 28">
            <a:extLst>
              <a:ext uri="{FF2B5EF4-FFF2-40B4-BE49-F238E27FC236}">
                <a16:creationId xmlns:a16="http://schemas.microsoft.com/office/drawing/2014/main" id="{AA506EE5-202C-4CC0-AEE6-DFAA317121DB}"/>
              </a:ext>
            </a:extLst>
          </p:cNvPr>
          <p:cNvSpPr txBox="1"/>
          <p:nvPr/>
        </p:nvSpPr>
        <p:spPr>
          <a:xfrm>
            <a:off x="1552480" y="9174144"/>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30" name="TextBox 29">
            <a:extLst>
              <a:ext uri="{FF2B5EF4-FFF2-40B4-BE49-F238E27FC236}">
                <a16:creationId xmlns:a16="http://schemas.microsoft.com/office/drawing/2014/main" id="{00DD32B1-D675-4840-B77A-8CA1D4F28721}"/>
              </a:ext>
            </a:extLst>
          </p:cNvPr>
          <p:cNvSpPr txBox="1"/>
          <p:nvPr/>
        </p:nvSpPr>
        <p:spPr>
          <a:xfrm>
            <a:off x="4808382" y="359217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31" name="TextBox 30">
            <a:extLst>
              <a:ext uri="{FF2B5EF4-FFF2-40B4-BE49-F238E27FC236}">
                <a16:creationId xmlns:a16="http://schemas.microsoft.com/office/drawing/2014/main" id="{F476EC58-1854-4EA3-A890-6EBEC0930580}"/>
              </a:ext>
            </a:extLst>
          </p:cNvPr>
          <p:cNvSpPr txBox="1"/>
          <p:nvPr/>
        </p:nvSpPr>
        <p:spPr>
          <a:xfrm>
            <a:off x="1018505" y="2505792"/>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32" name="TextBox 31">
            <a:extLst>
              <a:ext uri="{FF2B5EF4-FFF2-40B4-BE49-F238E27FC236}">
                <a16:creationId xmlns:a16="http://schemas.microsoft.com/office/drawing/2014/main" id="{FFA1E062-0367-40B0-89BB-CCD8E98B82A7}"/>
              </a:ext>
            </a:extLst>
          </p:cNvPr>
          <p:cNvSpPr txBox="1"/>
          <p:nvPr/>
        </p:nvSpPr>
        <p:spPr>
          <a:xfrm>
            <a:off x="6238441" y="2747186"/>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33" name="TextBox 32">
            <a:extLst>
              <a:ext uri="{FF2B5EF4-FFF2-40B4-BE49-F238E27FC236}">
                <a16:creationId xmlns:a16="http://schemas.microsoft.com/office/drawing/2014/main" id="{CD0B17CC-4C59-4D77-AD56-6A19B3807D56}"/>
              </a:ext>
            </a:extLst>
          </p:cNvPr>
          <p:cNvSpPr txBox="1"/>
          <p:nvPr/>
        </p:nvSpPr>
        <p:spPr>
          <a:xfrm>
            <a:off x="5366025" y="7317368"/>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4" name="TextBox 33">
            <a:extLst>
              <a:ext uri="{FF2B5EF4-FFF2-40B4-BE49-F238E27FC236}">
                <a16:creationId xmlns:a16="http://schemas.microsoft.com/office/drawing/2014/main" id="{E1D49D85-4C2F-4400-BD0C-B83F1ADCCE58}"/>
              </a:ext>
            </a:extLst>
          </p:cNvPr>
          <p:cNvSpPr txBox="1"/>
          <p:nvPr/>
        </p:nvSpPr>
        <p:spPr>
          <a:xfrm>
            <a:off x="2404798" y="7326049"/>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35" name="TextBox 34">
            <a:extLst>
              <a:ext uri="{FF2B5EF4-FFF2-40B4-BE49-F238E27FC236}">
                <a16:creationId xmlns:a16="http://schemas.microsoft.com/office/drawing/2014/main" id="{7E125D58-880B-4961-8DE1-D19B00C4A7D2}"/>
              </a:ext>
            </a:extLst>
          </p:cNvPr>
          <p:cNvSpPr txBox="1"/>
          <p:nvPr/>
        </p:nvSpPr>
        <p:spPr>
          <a:xfrm>
            <a:off x="6040686" y="59925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36" name="TextBox 35">
            <a:extLst>
              <a:ext uri="{FF2B5EF4-FFF2-40B4-BE49-F238E27FC236}">
                <a16:creationId xmlns:a16="http://schemas.microsoft.com/office/drawing/2014/main" id="{265EE745-EE41-48F2-B8AC-A504C22A4304}"/>
              </a:ext>
            </a:extLst>
          </p:cNvPr>
          <p:cNvSpPr txBox="1"/>
          <p:nvPr/>
        </p:nvSpPr>
        <p:spPr>
          <a:xfrm>
            <a:off x="2780545" y="5198800"/>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7" name="TextBox 36">
            <a:extLst>
              <a:ext uri="{FF2B5EF4-FFF2-40B4-BE49-F238E27FC236}">
                <a16:creationId xmlns:a16="http://schemas.microsoft.com/office/drawing/2014/main" id="{91933D4F-5DC7-44F0-B4D7-6F101667E99D}"/>
              </a:ext>
            </a:extLst>
          </p:cNvPr>
          <p:cNvSpPr txBox="1"/>
          <p:nvPr/>
        </p:nvSpPr>
        <p:spPr>
          <a:xfrm>
            <a:off x="4202830" y="5473237"/>
            <a:ext cx="214009" cy="338554"/>
          </a:xfrm>
          <a:prstGeom prst="rect">
            <a:avLst/>
          </a:prstGeom>
          <a:noFill/>
        </p:spPr>
        <p:txBody>
          <a:bodyPr wrap="square" rtlCol="0">
            <a:spAutoFit/>
          </a:bodyPr>
          <a:lstStyle/>
          <a:p>
            <a:pPr algn="ctr"/>
            <a:r>
              <a:rPr lang="en-US" sz="1600" dirty="0">
                <a:latin typeface="Century Gothic" panose="020B0502020202020204" pitchFamily="34" charset="0"/>
              </a:rPr>
              <a:t>G</a:t>
            </a:r>
          </a:p>
        </p:txBody>
      </p:sp>
      <p:sp>
        <p:nvSpPr>
          <p:cNvPr id="38" name="TextBox 37">
            <a:extLst>
              <a:ext uri="{FF2B5EF4-FFF2-40B4-BE49-F238E27FC236}">
                <a16:creationId xmlns:a16="http://schemas.microsoft.com/office/drawing/2014/main" id="{9341226D-5420-4F1D-8F09-7716877882D9}"/>
              </a:ext>
            </a:extLst>
          </p:cNvPr>
          <p:cNvSpPr txBox="1"/>
          <p:nvPr/>
        </p:nvSpPr>
        <p:spPr>
          <a:xfrm>
            <a:off x="4961106" y="4650166"/>
            <a:ext cx="214009" cy="338554"/>
          </a:xfrm>
          <a:prstGeom prst="rect">
            <a:avLst/>
          </a:prstGeom>
          <a:noFill/>
        </p:spPr>
        <p:txBody>
          <a:bodyPr wrap="square" rtlCol="0">
            <a:spAutoFit/>
          </a:bodyPr>
          <a:lstStyle/>
          <a:p>
            <a:pPr algn="ctr"/>
            <a:r>
              <a:rPr lang="en-US" sz="1600" dirty="0">
                <a:latin typeface="Century Gothic" panose="020B0502020202020204" pitchFamily="34" charset="0"/>
              </a:rPr>
              <a:t>I</a:t>
            </a:r>
          </a:p>
        </p:txBody>
      </p:sp>
      <p:sp>
        <p:nvSpPr>
          <p:cNvPr id="39" name="TextBox 38">
            <a:extLst>
              <a:ext uri="{FF2B5EF4-FFF2-40B4-BE49-F238E27FC236}">
                <a16:creationId xmlns:a16="http://schemas.microsoft.com/office/drawing/2014/main" id="{D8A53F51-3F11-4CC8-AC56-A83FACB1AFFE}"/>
              </a:ext>
            </a:extLst>
          </p:cNvPr>
          <p:cNvSpPr txBox="1"/>
          <p:nvPr/>
        </p:nvSpPr>
        <p:spPr>
          <a:xfrm>
            <a:off x="3977976" y="4106893"/>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0" name="TextBox 39">
            <a:extLst>
              <a:ext uri="{FF2B5EF4-FFF2-40B4-BE49-F238E27FC236}">
                <a16:creationId xmlns:a16="http://schemas.microsoft.com/office/drawing/2014/main" id="{B97B5E47-0D1E-4D8D-94EA-82A8FCA59825}"/>
              </a:ext>
            </a:extLst>
          </p:cNvPr>
          <p:cNvSpPr txBox="1"/>
          <p:nvPr/>
        </p:nvSpPr>
        <p:spPr>
          <a:xfrm>
            <a:off x="1916348" y="2508245"/>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41" name="TextBox 40">
            <a:extLst>
              <a:ext uri="{FF2B5EF4-FFF2-40B4-BE49-F238E27FC236}">
                <a16:creationId xmlns:a16="http://schemas.microsoft.com/office/drawing/2014/main" id="{3D2EDD57-DC80-4A22-A466-7999285E8624}"/>
              </a:ext>
            </a:extLst>
          </p:cNvPr>
          <p:cNvSpPr txBox="1"/>
          <p:nvPr/>
        </p:nvSpPr>
        <p:spPr>
          <a:xfrm>
            <a:off x="2503305" y="1979513"/>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44" name="TextBox 43">
            <a:extLst>
              <a:ext uri="{FF2B5EF4-FFF2-40B4-BE49-F238E27FC236}">
                <a16:creationId xmlns:a16="http://schemas.microsoft.com/office/drawing/2014/main" id="{1D448858-2EF3-4158-9D31-DA85824AAA9C}"/>
              </a:ext>
            </a:extLst>
          </p:cNvPr>
          <p:cNvSpPr txBox="1"/>
          <p:nvPr/>
        </p:nvSpPr>
        <p:spPr>
          <a:xfrm>
            <a:off x="6166977" y="4650166"/>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5" name="TextBox 44">
            <a:extLst>
              <a:ext uri="{FF2B5EF4-FFF2-40B4-BE49-F238E27FC236}">
                <a16:creationId xmlns:a16="http://schemas.microsoft.com/office/drawing/2014/main" id="{8CC11D5F-4147-4FFF-A883-133184F44CE2}"/>
              </a:ext>
            </a:extLst>
          </p:cNvPr>
          <p:cNvSpPr txBox="1"/>
          <p:nvPr/>
        </p:nvSpPr>
        <p:spPr>
          <a:xfrm>
            <a:off x="5952968" y="8098085"/>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46" name="TextBox 45">
            <a:extLst>
              <a:ext uri="{FF2B5EF4-FFF2-40B4-BE49-F238E27FC236}">
                <a16:creationId xmlns:a16="http://schemas.microsoft.com/office/drawing/2014/main" id="{B5F486CF-125E-4C18-A78F-4C7136E4E8CC}"/>
              </a:ext>
            </a:extLst>
          </p:cNvPr>
          <p:cNvSpPr txBox="1"/>
          <p:nvPr/>
        </p:nvSpPr>
        <p:spPr>
          <a:xfrm>
            <a:off x="1584302" y="3016808"/>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47" name="TextBox 46">
            <a:extLst>
              <a:ext uri="{FF2B5EF4-FFF2-40B4-BE49-F238E27FC236}">
                <a16:creationId xmlns:a16="http://schemas.microsoft.com/office/drawing/2014/main" id="{2BD3B73B-398E-4552-8959-B9A80FA9AB72}"/>
              </a:ext>
            </a:extLst>
          </p:cNvPr>
          <p:cNvSpPr txBox="1"/>
          <p:nvPr/>
        </p:nvSpPr>
        <p:spPr>
          <a:xfrm>
            <a:off x="6591872" y="1484927"/>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48" name="Rectangle 47">
            <a:extLst>
              <a:ext uri="{FF2B5EF4-FFF2-40B4-BE49-F238E27FC236}">
                <a16:creationId xmlns:a16="http://schemas.microsoft.com/office/drawing/2014/main" id="{2E00B561-F19C-4EC2-BD22-943ABC6DAF0B}"/>
              </a:ext>
            </a:extLst>
          </p:cNvPr>
          <p:cNvSpPr/>
          <p:nvPr/>
        </p:nvSpPr>
        <p:spPr>
          <a:xfrm>
            <a:off x="18288" y="18288"/>
            <a:ext cx="7735824" cy="1002182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96114E-6FFD-4432-8D93-8F93719C447E}"/>
              </a:ext>
            </a:extLst>
          </p:cNvPr>
          <p:cNvPicPr>
            <a:picLocks noChangeAspect="1"/>
          </p:cNvPicPr>
          <p:nvPr/>
        </p:nvPicPr>
        <p:blipFill>
          <a:blip r:embed="rId3"/>
          <a:stretch>
            <a:fillRect/>
          </a:stretch>
        </p:blipFill>
        <p:spPr>
          <a:xfrm>
            <a:off x="361280" y="-66742"/>
            <a:ext cx="6096528" cy="1176630"/>
          </a:xfrm>
          <a:prstGeom prst="rect">
            <a:avLst/>
          </a:prstGeom>
        </p:spPr>
      </p:pic>
      <p:sp>
        <p:nvSpPr>
          <p:cNvPr id="50" name="TextBox 49">
            <a:extLst>
              <a:ext uri="{FF2B5EF4-FFF2-40B4-BE49-F238E27FC236}">
                <a16:creationId xmlns:a16="http://schemas.microsoft.com/office/drawing/2014/main" id="{4C770AD0-055A-4E45-AFBA-3F398C4CE387}"/>
              </a:ext>
            </a:extLst>
          </p:cNvPr>
          <p:cNvSpPr txBox="1"/>
          <p:nvPr/>
        </p:nvSpPr>
        <p:spPr>
          <a:xfrm>
            <a:off x="5298618" y="9165166"/>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51" name="TextBox 50">
            <a:extLst>
              <a:ext uri="{FF2B5EF4-FFF2-40B4-BE49-F238E27FC236}">
                <a16:creationId xmlns:a16="http://schemas.microsoft.com/office/drawing/2014/main" id="{3EFE7AE4-1550-4753-A233-44E55ED5258B}"/>
              </a:ext>
            </a:extLst>
          </p:cNvPr>
          <p:cNvSpPr txBox="1"/>
          <p:nvPr/>
        </p:nvSpPr>
        <p:spPr>
          <a:xfrm>
            <a:off x="3934316" y="7560043"/>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2" name="TextBox 51">
            <a:extLst>
              <a:ext uri="{FF2B5EF4-FFF2-40B4-BE49-F238E27FC236}">
                <a16:creationId xmlns:a16="http://schemas.microsoft.com/office/drawing/2014/main" id="{2AE763CD-E50A-452D-81B6-2EEAA79E258F}"/>
              </a:ext>
            </a:extLst>
          </p:cNvPr>
          <p:cNvSpPr txBox="1"/>
          <p:nvPr/>
        </p:nvSpPr>
        <p:spPr>
          <a:xfrm>
            <a:off x="2780545" y="6247090"/>
            <a:ext cx="214009" cy="338554"/>
          </a:xfrm>
          <a:prstGeom prst="rect">
            <a:avLst/>
          </a:prstGeom>
          <a:noFill/>
        </p:spPr>
        <p:txBody>
          <a:bodyPr wrap="square" rtlCol="0">
            <a:spAutoFit/>
          </a:bodyPr>
          <a:lstStyle/>
          <a:p>
            <a:pPr algn="ctr"/>
            <a:r>
              <a:rPr lang="en-US" sz="1600" dirty="0">
                <a:latin typeface="Century Gothic" panose="020B0502020202020204" pitchFamily="34" charset="0"/>
              </a:rPr>
              <a:t>F</a:t>
            </a:r>
          </a:p>
        </p:txBody>
      </p:sp>
      <p:sp>
        <p:nvSpPr>
          <p:cNvPr id="53" name="TextBox 52">
            <a:extLst>
              <a:ext uri="{FF2B5EF4-FFF2-40B4-BE49-F238E27FC236}">
                <a16:creationId xmlns:a16="http://schemas.microsoft.com/office/drawing/2014/main" id="{B69434E2-4FE3-4A37-8D2F-939C01DE8226}"/>
              </a:ext>
            </a:extLst>
          </p:cNvPr>
          <p:cNvSpPr txBox="1"/>
          <p:nvPr/>
        </p:nvSpPr>
        <p:spPr>
          <a:xfrm>
            <a:off x="1584303" y="4400203"/>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4" name="TextBox 53">
            <a:extLst>
              <a:ext uri="{FF2B5EF4-FFF2-40B4-BE49-F238E27FC236}">
                <a16:creationId xmlns:a16="http://schemas.microsoft.com/office/drawing/2014/main" id="{1E6A607A-B6C7-4766-8AB5-FE8FE60D8CDC}"/>
              </a:ext>
            </a:extLst>
          </p:cNvPr>
          <p:cNvSpPr txBox="1"/>
          <p:nvPr/>
        </p:nvSpPr>
        <p:spPr>
          <a:xfrm>
            <a:off x="798952" y="7059687"/>
            <a:ext cx="149463"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5" name="TextBox 54">
            <a:extLst>
              <a:ext uri="{FF2B5EF4-FFF2-40B4-BE49-F238E27FC236}">
                <a16:creationId xmlns:a16="http://schemas.microsoft.com/office/drawing/2014/main" id="{50265A9D-EDF3-49B6-B974-FBBB9961BC17}"/>
              </a:ext>
            </a:extLst>
          </p:cNvPr>
          <p:cNvSpPr txBox="1"/>
          <p:nvPr/>
        </p:nvSpPr>
        <p:spPr>
          <a:xfrm>
            <a:off x="3023999" y="358480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56" name="TextBox 55">
            <a:extLst>
              <a:ext uri="{FF2B5EF4-FFF2-40B4-BE49-F238E27FC236}">
                <a16:creationId xmlns:a16="http://schemas.microsoft.com/office/drawing/2014/main" id="{441A3273-EA30-4F9E-A375-1239A15E6C04}"/>
              </a:ext>
            </a:extLst>
          </p:cNvPr>
          <p:cNvSpPr txBox="1"/>
          <p:nvPr/>
        </p:nvSpPr>
        <p:spPr>
          <a:xfrm>
            <a:off x="5411106" y="5703923"/>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7" name="TextBox 56">
            <a:extLst>
              <a:ext uri="{FF2B5EF4-FFF2-40B4-BE49-F238E27FC236}">
                <a16:creationId xmlns:a16="http://schemas.microsoft.com/office/drawing/2014/main" id="{E066007E-E360-4044-8C9C-15E1DB6F0325}"/>
              </a:ext>
            </a:extLst>
          </p:cNvPr>
          <p:cNvSpPr txBox="1"/>
          <p:nvPr/>
        </p:nvSpPr>
        <p:spPr>
          <a:xfrm>
            <a:off x="5399656" y="2492273"/>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8" name="TextBox 57">
            <a:extLst>
              <a:ext uri="{FF2B5EF4-FFF2-40B4-BE49-F238E27FC236}">
                <a16:creationId xmlns:a16="http://schemas.microsoft.com/office/drawing/2014/main" id="{E6E719C5-49CB-4F8F-8A82-AA70ED761623}"/>
              </a:ext>
            </a:extLst>
          </p:cNvPr>
          <p:cNvSpPr txBox="1"/>
          <p:nvPr/>
        </p:nvSpPr>
        <p:spPr>
          <a:xfrm>
            <a:off x="5086923" y="3603581"/>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9" name="TextBox 58">
            <a:extLst>
              <a:ext uri="{FF2B5EF4-FFF2-40B4-BE49-F238E27FC236}">
                <a16:creationId xmlns:a16="http://schemas.microsoft.com/office/drawing/2014/main" id="{816DFAFB-1B34-44BB-9F64-DE8BBDA37E7A}"/>
              </a:ext>
            </a:extLst>
          </p:cNvPr>
          <p:cNvSpPr txBox="1"/>
          <p:nvPr/>
        </p:nvSpPr>
        <p:spPr>
          <a:xfrm>
            <a:off x="4084981" y="2240560"/>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cxnSp>
        <p:nvCxnSpPr>
          <p:cNvPr id="60" name="Straight Connector 59">
            <a:extLst>
              <a:ext uri="{FF2B5EF4-FFF2-40B4-BE49-F238E27FC236}">
                <a16:creationId xmlns:a16="http://schemas.microsoft.com/office/drawing/2014/main" id="{C0D65261-D09A-4D2F-8495-B8AB3CF6E282}"/>
              </a:ext>
            </a:extLst>
          </p:cNvPr>
          <p:cNvCxnSpPr>
            <a:cxnSpLocks/>
          </p:cNvCxnSpPr>
          <p:nvPr/>
        </p:nvCxnSpPr>
        <p:spPr>
          <a:xfrm flipV="1">
            <a:off x="2716555" y="2035810"/>
            <a:ext cx="0" cy="227998"/>
          </a:xfrm>
          <a:prstGeom prst="line">
            <a:avLst/>
          </a:prstGeom>
          <a:ln w="60325">
            <a:solidFill>
              <a:schemeClr val="bg1"/>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679B56F-856A-487A-9A49-F58A0EAA3A51}"/>
              </a:ext>
            </a:extLst>
          </p:cNvPr>
          <p:cNvCxnSpPr>
            <a:cxnSpLocks/>
          </p:cNvCxnSpPr>
          <p:nvPr/>
        </p:nvCxnSpPr>
        <p:spPr>
          <a:xfrm rot="16200000" flipV="1">
            <a:off x="1117695" y="7228791"/>
            <a:ext cx="0" cy="227998"/>
          </a:xfrm>
          <a:prstGeom prst="line">
            <a:avLst/>
          </a:prstGeom>
          <a:ln w="60325">
            <a:solidFill>
              <a:schemeClr val="bg1"/>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1569EA33-564F-4833-9FA3-48D13FE7E2AC}"/>
              </a:ext>
            </a:extLst>
          </p:cNvPr>
          <p:cNvCxnSpPr>
            <a:cxnSpLocks/>
          </p:cNvCxnSpPr>
          <p:nvPr/>
        </p:nvCxnSpPr>
        <p:spPr>
          <a:xfrm>
            <a:off x="3883090" y="8145292"/>
            <a:ext cx="675" cy="283727"/>
          </a:xfrm>
          <a:prstGeom prst="line">
            <a:avLst/>
          </a:prstGeom>
          <a:ln w="41275">
            <a:solidFill>
              <a:schemeClr val="tx1"/>
            </a:solidFill>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551DBC29-9266-4BBF-B2AA-29D4B03B3FC7}"/>
              </a:ext>
            </a:extLst>
          </p:cNvPr>
          <p:cNvSpPr txBox="1"/>
          <p:nvPr/>
        </p:nvSpPr>
        <p:spPr>
          <a:xfrm>
            <a:off x="1632433" y="3173706"/>
            <a:ext cx="4716672" cy="243143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dirty="0">
                <a:latin typeface="Century Gothic" panose="020B0502020202020204" pitchFamily="34" charset="0"/>
              </a:rPr>
              <a:t>Version 4</a:t>
            </a:r>
          </a:p>
          <a:p>
            <a:pPr algn="ctr"/>
            <a:r>
              <a:rPr lang="en-US" sz="1200" b="1" dirty="0">
                <a:latin typeface="Century Gothic" panose="020B0502020202020204" pitchFamily="34" charset="0"/>
              </a:rPr>
              <a:t>(difficult)</a:t>
            </a: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Current code word: </a:t>
            </a:r>
          </a:p>
          <a:p>
            <a:pPr algn="ctr"/>
            <a:r>
              <a:rPr lang="en-US" sz="1200" dirty="0">
                <a:latin typeface="Century Gothic" panose="020B0502020202020204" pitchFamily="34" charset="0"/>
              </a:rPr>
              <a:t>SUCCESSFUL</a:t>
            </a:r>
          </a:p>
          <a:p>
            <a:pPr algn="ctr"/>
            <a:endParaRPr lang="en-US" sz="1200" dirty="0">
              <a:latin typeface="Century Gothic" panose="020B0502020202020204" pitchFamily="34" charset="0"/>
            </a:endParaRPr>
          </a:p>
          <a:p>
            <a:pPr algn="ctr"/>
            <a:r>
              <a:rPr lang="en-US" sz="1200" dirty="0">
                <a:latin typeface="Century Gothic" panose="020B0502020202020204" pitchFamily="34" charset="0"/>
              </a:rPr>
              <a:t>-- change for any ten-letter word, or eliminate letters for a shorter code word. Choose something that matches the theme of your room.</a:t>
            </a:r>
          </a:p>
          <a:p>
            <a:pPr algn="ctr"/>
            <a:endParaRPr lang="en-US" sz="1200" dirty="0">
              <a:latin typeface="Century Gothic" panose="020B0502020202020204" pitchFamily="34" charset="0"/>
            </a:endParaRPr>
          </a:p>
          <a:p>
            <a:pPr algn="ctr"/>
            <a:r>
              <a:rPr lang="en-US" sz="1200" b="1" dirty="0">
                <a:latin typeface="Century Gothic" panose="020B0502020202020204" pitchFamily="34" charset="0"/>
              </a:rPr>
              <a:t>(Delete this box) </a:t>
            </a:r>
          </a:p>
        </p:txBody>
      </p:sp>
    </p:spTree>
    <p:extLst>
      <p:ext uri="{BB962C8B-B14F-4D97-AF65-F5344CB8AC3E}">
        <p14:creationId xmlns:p14="http://schemas.microsoft.com/office/powerpoint/2010/main" val="2493334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18F3ED-58F5-4D69-923A-ACCB9531F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79039" y="1463568"/>
            <a:ext cx="6414324" cy="8040152"/>
          </a:xfrm>
          <a:prstGeom prst="rect">
            <a:avLst/>
          </a:prstGeom>
        </p:spPr>
      </p:pic>
      <p:sp>
        <p:nvSpPr>
          <p:cNvPr id="6" name="TextBox 5">
            <a:extLst>
              <a:ext uri="{FF2B5EF4-FFF2-40B4-BE49-F238E27FC236}">
                <a16:creationId xmlns:a16="http://schemas.microsoft.com/office/drawing/2014/main" id="{9B0D2A59-15E6-44DF-B995-B0B8708C4EF1}"/>
              </a:ext>
            </a:extLst>
          </p:cNvPr>
          <p:cNvSpPr txBox="1"/>
          <p:nvPr/>
        </p:nvSpPr>
        <p:spPr>
          <a:xfrm>
            <a:off x="61320" y="104745"/>
            <a:ext cx="1962033" cy="523220"/>
          </a:xfrm>
          <a:prstGeom prst="rect">
            <a:avLst/>
          </a:prstGeom>
          <a:noFill/>
        </p:spPr>
        <p:txBody>
          <a:bodyPr wrap="square" rtlCol="0">
            <a:spAutoFit/>
          </a:bodyPr>
          <a:lstStyle/>
          <a:p>
            <a:pPr algn="ctr"/>
            <a:r>
              <a:rPr lang="en-US" sz="2800" dirty="0">
                <a:latin typeface="Century Gothic" panose="020B0502020202020204" pitchFamily="34" charset="0"/>
              </a:rPr>
              <a:t>MINI-TASK:</a:t>
            </a:r>
          </a:p>
        </p:txBody>
      </p:sp>
      <p:sp>
        <p:nvSpPr>
          <p:cNvPr id="3" name="TextBox 2">
            <a:extLst>
              <a:ext uri="{FF2B5EF4-FFF2-40B4-BE49-F238E27FC236}">
                <a16:creationId xmlns:a16="http://schemas.microsoft.com/office/drawing/2014/main" id="{2D40A721-0BFF-4F29-814F-1B460DF196FD}"/>
              </a:ext>
            </a:extLst>
          </p:cNvPr>
          <p:cNvSpPr txBox="1"/>
          <p:nvPr/>
        </p:nvSpPr>
        <p:spPr>
          <a:xfrm>
            <a:off x="3441162" y="1055682"/>
            <a:ext cx="890078" cy="400110"/>
          </a:xfrm>
          <a:prstGeom prst="rect">
            <a:avLst/>
          </a:prstGeom>
          <a:noFill/>
        </p:spPr>
        <p:txBody>
          <a:bodyPr wrap="square" rtlCol="0">
            <a:spAutoFit/>
          </a:bodyPr>
          <a:lstStyle/>
          <a:p>
            <a:pPr algn="ctr"/>
            <a:r>
              <a:rPr lang="en-US" sz="2000" b="1" dirty="0">
                <a:latin typeface="Century Gothic" panose="020B0502020202020204" pitchFamily="34" charset="0"/>
              </a:rPr>
              <a:t>START</a:t>
            </a:r>
            <a:endParaRPr lang="en-US" sz="1200" b="1" dirty="0">
              <a:latin typeface="Century Gothic" panose="020B0502020202020204" pitchFamily="34" charset="0"/>
            </a:endParaRPr>
          </a:p>
        </p:txBody>
      </p:sp>
      <p:sp>
        <p:nvSpPr>
          <p:cNvPr id="7" name="TextBox 6">
            <a:extLst>
              <a:ext uri="{FF2B5EF4-FFF2-40B4-BE49-F238E27FC236}">
                <a16:creationId xmlns:a16="http://schemas.microsoft.com/office/drawing/2014/main" id="{F38C9343-D6C6-4F85-B63F-A398574C4169}"/>
              </a:ext>
            </a:extLst>
          </p:cNvPr>
          <p:cNvSpPr txBox="1"/>
          <p:nvPr/>
        </p:nvSpPr>
        <p:spPr>
          <a:xfrm>
            <a:off x="5048655" y="126726"/>
            <a:ext cx="2577829" cy="646331"/>
          </a:xfrm>
          <a:prstGeom prst="rect">
            <a:avLst/>
          </a:prstGeom>
          <a:noFill/>
          <a:ln>
            <a:solidFill>
              <a:schemeClr val="tx1"/>
            </a:solidFill>
          </a:ln>
        </p:spPr>
        <p:txBody>
          <a:bodyPr wrap="square" rtlCol="0">
            <a:spAutoFit/>
          </a:bodyPr>
          <a:lstStyle/>
          <a:p>
            <a:pPr algn="ctr"/>
            <a:r>
              <a:rPr lang="en-US" sz="900" b="1" u="sng" dirty="0">
                <a:latin typeface="Century Gothic" panose="020B0502020202020204" pitchFamily="34" charset="0"/>
              </a:rPr>
              <a:t>Instructions:</a:t>
            </a:r>
          </a:p>
          <a:p>
            <a:r>
              <a:rPr lang="en-US" sz="900" dirty="0">
                <a:latin typeface="Century Gothic" panose="020B0502020202020204" pitchFamily="34" charset="0"/>
              </a:rPr>
              <a:t>Solve this maze. Once you do, collect the letters you find along your path. These spell out a code word. This is your </a:t>
            </a:r>
            <a:r>
              <a:rPr lang="en-US" sz="900" b="1" dirty="0">
                <a:latin typeface="Century Gothic" panose="020B0502020202020204" pitchFamily="34" charset="0"/>
              </a:rPr>
              <a:t>key</a:t>
            </a:r>
            <a:r>
              <a:rPr lang="en-US" sz="900" dirty="0">
                <a:latin typeface="Century Gothic" panose="020B0502020202020204" pitchFamily="34" charset="0"/>
              </a:rPr>
              <a:t>.</a:t>
            </a:r>
          </a:p>
        </p:txBody>
      </p:sp>
      <p:sp>
        <p:nvSpPr>
          <p:cNvPr id="8" name="TextBox 7">
            <a:extLst>
              <a:ext uri="{FF2B5EF4-FFF2-40B4-BE49-F238E27FC236}">
                <a16:creationId xmlns:a16="http://schemas.microsoft.com/office/drawing/2014/main" id="{1DC4DFF2-9957-45D1-B4FC-E4835AB3E65F}"/>
              </a:ext>
            </a:extLst>
          </p:cNvPr>
          <p:cNvSpPr txBox="1"/>
          <p:nvPr/>
        </p:nvSpPr>
        <p:spPr>
          <a:xfrm>
            <a:off x="3358475" y="9510136"/>
            <a:ext cx="1055451" cy="400110"/>
          </a:xfrm>
          <a:prstGeom prst="rect">
            <a:avLst/>
          </a:prstGeom>
          <a:noFill/>
        </p:spPr>
        <p:txBody>
          <a:bodyPr wrap="square" rtlCol="0">
            <a:spAutoFit/>
          </a:bodyPr>
          <a:lstStyle/>
          <a:p>
            <a:pPr algn="ctr"/>
            <a:r>
              <a:rPr lang="en-US" sz="2000" b="1" dirty="0">
                <a:latin typeface="Century Gothic" panose="020B0502020202020204" pitchFamily="34" charset="0"/>
              </a:rPr>
              <a:t>FINISH</a:t>
            </a:r>
            <a:endParaRPr lang="en-US" sz="1200" b="1" dirty="0">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0F19DCAE-FFB5-4DB8-85D6-06AEF6F80FC4}"/>
              </a:ext>
            </a:extLst>
          </p:cNvPr>
          <p:cNvCxnSpPr>
            <a:cxnSpLocks/>
          </p:cNvCxnSpPr>
          <p:nvPr/>
        </p:nvCxnSpPr>
        <p:spPr>
          <a:xfrm>
            <a:off x="679038" y="3607951"/>
            <a:ext cx="606554"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A4C559F-B12B-4693-8BB8-237A646E4F3D}"/>
              </a:ext>
            </a:extLst>
          </p:cNvPr>
          <p:cNvCxnSpPr/>
          <p:nvPr/>
        </p:nvCxnSpPr>
        <p:spPr>
          <a:xfrm>
            <a:off x="2817894" y="1947154"/>
            <a:ext cx="0" cy="301558"/>
          </a:xfrm>
          <a:prstGeom prst="line">
            <a:avLst/>
          </a:prstGeom>
          <a:ln w="53975">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1CF7BF4-17F0-400A-950A-EA277741ABF1}"/>
              </a:ext>
            </a:extLst>
          </p:cNvPr>
          <p:cNvSpPr txBox="1"/>
          <p:nvPr/>
        </p:nvSpPr>
        <p:spPr>
          <a:xfrm>
            <a:off x="3302540" y="35693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3" name="TextBox 12">
            <a:extLst>
              <a:ext uri="{FF2B5EF4-FFF2-40B4-BE49-F238E27FC236}">
                <a16:creationId xmlns:a16="http://schemas.microsoft.com/office/drawing/2014/main" id="{AEBE80BC-9F89-420F-9218-7E8DC36845FB}"/>
              </a:ext>
            </a:extLst>
          </p:cNvPr>
          <p:cNvSpPr txBox="1"/>
          <p:nvPr/>
        </p:nvSpPr>
        <p:spPr>
          <a:xfrm>
            <a:off x="3409544" y="59925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14" name="TextBox 13">
            <a:extLst>
              <a:ext uri="{FF2B5EF4-FFF2-40B4-BE49-F238E27FC236}">
                <a16:creationId xmlns:a16="http://schemas.microsoft.com/office/drawing/2014/main" id="{CED2A3D3-1B05-4695-A213-1A54E282353B}"/>
              </a:ext>
            </a:extLst>
          </p:cNvPr>
          <p:cNvSpPr txBox="1"/>
          <p:nvPr/>
        </p:nvSpPr>
        <p:spPr>
          <a:xfrm>
            <a:off x="6844794" y="8576174"/>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5" name="TextBox 14">
            <a:extLst>
              <a:ext uri="{FF2B5EF4-FFF2-40B4-BE49-F238E27FC236}">
                <a16:creationId xmlns:a16="http://schemas.microsoft.com/office/drawing/2014/main" id="{5A0DFD0C-5C2E-4DF5-A371-42EEDBCAC78D}"/>
              </a:ext>
            </a:extLst>
          </p:cNvPr>
          <p:cNvSpPr txBox="1"/>
          <p:nvPr/>
        </p:nvSpPr>
        <p:spPr>
          <a:xfrm>
            <a:off x="4185323" y="7251814"/>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16" name="TextBox 15">
            <a:extLst>
              <a:ext uri="{FF2B5EF4-FFF2-40B4-BE49-F238E27FC236}">
                <a16:creationId xmlns:a16="http://schemas.microsoft.com/office/drawing/2014/main" id="{9EE30935-7C2F-45E3-91F5-6EEE8A656EE6}"/>
              </a:ext>
            </a:extLst>
          </p:cNvPr>
          <p:cNvSpPr txBox="1"/>
          <p:nvPr/>
        </p:nvSpPr>
        <p:spPr>
          <a:xfrm>
            <a:off x="5390089" y="5181479"/>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17" name="TextBox 16">
            <a:extLst>
              <a:ext uri="{FF2B5EF4-FFF2-40B4-BE49-F238E27FC236}">
                <a16:creationId xmlns:a16="http://schemas.microsoft.com/office/drawing/2014/main" id="{FDA8C71E-D09E-49D9-914B-1283D7C0D976}"/>
              </a:ext>
            </a:extLst>
          </p:cNvPr>
          <p:cNvSpPr txBox="1"/>
          <p:nvPr/>
        </p:nvSpPr>
        <p:spPr>
          <a:xfrm>
            <a:off x="3883765" y="67830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18" name="TextBox 17">
            <a:extLst>
              <a:ext uri="{FF2B5EF4-FFF2-40B4-BE49-F238E27FC236}">
                <a16:creationId xmlns:a16="http://schemas.microsoft.com/office/drawing/2014/main" id="{EB9073DC-2682-4A41-AAAB-BFA42C0D58AC}"/>
              </a:ext>
            </a:extLst>
          </p:cNvPr>
          <p:cNvSpPr txBox="1"/>
          <p:nvPr/>
        </p:nvSpPr>
        <p:spPr>
          <a:xfrm>
            <a:off x="6611329" y="9181310"/>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19" name="TextBox 18">
            <a:extLst>
              <a:ext uri="{FF2B5EF4-FFF2-40B4-BE49-F238E27FC236}">
                <a16:creationId xmlns:a16="http://schemas.microsoft.com/office/drawing/2014/main" id="{34ECD045-8946-406E-8827-8701961B674C}"/>
              </a:ext>
            </a:extLst>
          </p:cNvPr>
          <p:cNvSpPr txBox="1"/>
          <p:nvPr/>
        </p:nvSpPr>
        <p:spPr>
          <a:xfrm>
            <a:off x="5999414" y="8634542"/>
            <a:ext cx="126340" cy="338554"/>
          </a:xfrm>
          <a:prstGeom prst="rect">
            <a:avLst/>
          </a:prstGeom>
          <a:noFill/>
        </p:spPr>
        <p:txBody>
          <a:bodyPr wrap="square" rtlCol="0">
            <a:spAutoFit/>
          </a:bodyPr>
          <a:lstStyle/>
          <a:p>
            <a:pPr algn="ctr"/>
            <a:r>
              <a:rPr lang="en-US" sz="1600" dirty="0">
                <a:latin typeface="Century Gothic" panose="020B0502020202020204" pitchFamily="34" charset="0"/>
              </a:rPr>
              <a:t>K</a:t>
            </a:r>
          </a:p>
        </p:txBody>
      </p:sp>
      <p:sp>
        <p:nvSpPr>
          <p:cNvPr id="21" name="TextBox 20">
            <a:extLst>
              <a:ext uri="{FF2B5EF4-FFF2-40B4-BE49-F238E27FC236}">
                <a16:creationId xmlns:a16="http://schemas.microsoft.com/office/drawing/2014/main" id="{5380D103-D0B8-42A6-85A2-B016F9811309}"/>
              </a:ext>
            </a:extLst>
          </p:cNvPr>
          <p:cNvSpPr txBox="1"/>
          <p:nvPr/>
        </p:nvSpPr>
        <p:spPr>
          <a:xfrm>
            <a:off x="6841090" y="7418218"/>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22" name="TextBox 21">
            <a:extLst>
              <a:ext uri="{FF2B5EF4-FFF2-40B4-BE49-F238E27FC236}">
                <a16:creationId xmlns:a16="http://schemas.microsoft.com/office/drawing/2014/main" id="{975E5007-F215-49D7-A7EF-FD32CB9E61EE}"/>
              </a:ext>
            </a:extLst>
          </p:cNvPr>
          <p:cNvSpPr txBox="1"/>
          <p:nvPr/>
        </p:nvSpPr>
        <p:spPr>
          <a:xfrm>
            <a:off x="2483716" y="9171582"/>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3" name="TextBox 22">
            <a:extLst>
              <a:ext uri="{FF2B5EF4-FFF2-40B4-BE49-F238E27FC236}">
                <a16:creationId xmlns:a16="http://schemas.microsoft.com/office/drawing/2014/main" id="{1FF64574-EB62-46A2-8DF2-BB6C537A9E80}"/>
              </a:ext>
            </a:extLst>
          </p:cNvPr>
          <p:cNvSpPr txBox="1"/>
          <p:nvPr/>
        </p:nvSpPr>
        <p:spPr>
          <a:xfrm>
            <a:off x="6841090" y="6963442"/>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24" name="TextBox 23">
            <a:extLst>
              <a:ext uri="{FF2B5EF4-FFF2-40B4-BE49-F238E27FC236}">
                <a16:creationId xmlns:a16="http://schemas.microsoft.com/office/drawing/2014/main" id="{5D5C1987-D3B8-40BE-9409-13AD77ABE790}"/>
              </a:ext>
            </a:extLst>
          </p:cNvPr>
          <p:cNvSpPr txBox="1"/>
          <p:nvPr/>
        </p:nvSpPr>
        <p:spPr>
          <a:xfrm>
            <a:off x="4455265" y="8232834"/>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25" name="TextBox 24">
            <a:extLst>
              <a:ext uri="{FF2B5EF4-FFF2-40B4-BE49-F238E27FC236}">
                <a16:creationId xmlns:a16="http://schemas.microsoft.com/office/drawing/2014/main" id="{248C781D-90B0-4A81-A6D3-E113771EDEAB}"/>
              </a:ext>
            </a:extLst>
          </p:cNvPr>
          <p:cNvSpPr txBox="1"/>
          <p:nvPr/>
        </p:nvSpPr>
        <p:spPr>
          <a:xfrm>
            <a:off x="724752" y="1947154"/>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26" name="TextBox 25">
            <a:extLst>
              <a:ext uri="{FF2B5EF4-FFF2-40B4-BE49-F238E27FC236}">
                <a16:creationId xmlns:a16="http://schemas.microsoft.com/office/drawing/2014/main" id="{04C628BD-D437-46E5-95A8-A03BA3058FD7}"/>
              </a:ext>
            </a:extLst>
          </p:cNvPr>
          <p:cNvSpPr txBox="1"/>
          <p:nvPr/>
        </p:nvSpPr>
        <p:spPr>
          <a:xfrm>
            <a:off x="2817894" y="8105823"/>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27" name="TextBox 26">
            <a:extLst>
              <a:ext uri="{FF2B5EF4-FFF2-40B4-BE49-F238E27FC236}">
                <a16:creationId xmlns:a16="http://schemas.microsoft.com/office/drawing/2014/main" id="{8EC94EA1-B587-4151-9BC3-BF0F4C4A29A2}"/>
              </a:ext>
            </a:extLst>
          </p:cNvPr>
          <p:cNvSpPr txBox="1"/>
          <p:nvPr/>
        </p:nvSpPr>
        <p:spPr>
          <a:xfrm>
            <a:off x="706408" y="7776351"/>
            <a:ext cx="214009" cy="338554"/>
          </a:xfrm>
          <a:prstGeom prst="rect">
            <a:avLst/>
          </a:prstGeom>
          <a:noFill/>
        </p:spPr>
        <p:txBody>
          <a:bodyPr wrap="square" rtlCol="0">
            <a:spAutoFit/>
          </a:bodyPr>
          <a:lstStyle/>
          <a:p>
            <a:pPr algn="ctr"/>
            <a:r>
              <a:rPr lang="en-US" sz="1600" dirty="0">
                <a:latin typeface="Century Gothic" panose="020B0502020202020204" pitchFamily="34" charset="0"/>
              </a:rPr>
              <a:t>F</a:t>
            </a:r>
          </a:p>
        </p:txBody>
      </p:sp>
      <p:sp>
        <p:nvSpPr>
          <p:cNvPr id="28" name="TextBox 27">
            <a:extLst>
              <a:ext uri="{FF2B5EF4-FFF2-40B4-BE49-F238E27FC236}">
                <a16:creationId xmlns:a16="http://schemas.microsoft.com/office/drawing/2014/main" id="{59969E43-E355-4A09-8911-B793144DE786}"/>
              </a:ext>
            </a:extLst>
          </p:cNvPr>
          <p:cNvSpPr txBox="1"/>
          <p:nvPr/>
        </p:nvSpPr>
        <p:spPr>
          <a:xfrm>
            <a:off x="1696498" y="7875448"/>
            <a:ext cx="214009" cy="338554"/>
          </a:xfrm>
          <a:prstGeom prst="rect">
            <a:avLst/>
          </a:prstGeom>
          <a:noFill/>
        </p:spPr>
        <p:txBody>
          <a:bodyPr wrap="square" rtlCol="0">
            <a:spAutoFit/>
          </a:bodyPr>
          <a:lstStyle/>
          <a:p>
            <a:pPr algn="ctr"/>
            <a:r>
              <a:rPr lang="en-US" sz="1600" dirty="0">
                <a:latin typeface="Century Gothic" panose="020B0502020202020204" pitchFamily="34" charset="0"/>
              </a:rPr>
              <a:t>B</a:t>
            </a:r>
          </a:p>
        </p:txBody>
      </p:sp>
      <p:sp>
        <p:nvSpPr>
          <p:cNvPr id="29" name="TextBox 28">
            <a:extLst>
              <a:ext uri="{FF2B5EF4-FFF2-40B4-BE49-F238E27FC236}">
                <a16:creationId xmlns:a16="http://schemas.microsoft.com/office/drawing/2014/main" id="{AA506EE5-202C-4CC0-AEE6-DFAA317121DB}"/>
              </a:ext>
            </a:extLst>
          </p:cNvPr>
          <p:cNvSpPr txBox="1"/>
          <p:nvPr/>
        </p:nvSpPr>
        <p:spPr>
          <a:xfrm>
            <a:off x="1552480" y="9174144"/>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30" name="TextBox 29">
            <a:extLst>
              <a:ext uri="{FF2B5EF4-FFF2-40B4-BE49-F238E27FC236}">
                <a16:creationId xmlns:a16="http://schemas.microsoft.com/office/drawing/2014/main" id="{00DD32B1-D675-4840-B77A-8CA1D4F28721}"/>
              </a:ext>
            </a:extLst>
          </p:cNvPr>
          <p:cNvSpPr txBox="1"/>
          <p:nvPr/>
        </p:nvSpPr>
        <p:spPr>
          <a:xfrm>
            <a:off x="4808382" y="3592176"/>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31" name="TextBox 30">
            <a:extLst>
              <a:ext uri="{FF2B5EF4-FFF2-40B4-BE49-F238E27FC236}">
                <a16:creationId xmlns:a16="http://schemas.microsoft.com/office/drawing/2014/main" id="{F476EC58-1854-4EA3-A890-6EBEC0930580}"/>
              </a:ext>
            </a:extLst>
          </p:cNvPr>
          <p:cNvSpPr txBox="1"/>
          <p:nvPr/>
        </p:nvSpPr>
        <p:spPr>
          <a:xfrm>
            <a:off x="1018505" y="2505792"/>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32" name="TextBox 31">
            <a:extLst>
              <a:ext uri="{FF2B5EF4-FFF2-40B4-BE49-F238E27FC236}">
                <a16:creationId xmlns:a16="http://schemas.microsoft.com/office/drawing/2014/main" id="{FFA1E062-0367-40B0-89BB-CCD8E98B82A7}"/>
              </a:ext>
            </a:extLst>
          </p:cNvPr>
          <p:cNvSpPr txBox="1"/>
          <p:nvPr/>
        </p:nvSpPr>
        <p:spPr>
          <a:xfrm>
            <a:off x="6238441" y="2747186"/>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33" name="TextBox 32">
            <a:extLst>
              <a:ext uri="{FF2B5EF4-FFF2-40B4-BE49-F238E27FC236}">
                <a16:creationId xmlns:a16="http://schemas.microsoft.com/office/drawing/2014/main" id="{CD0B17CC-4C59-4D77-AD56-6A19B3807D56}"/>
              </a:ext>
            </a:extLst>
          </p:cNvPr>
          <p:cNvSpPr txBox="1"/>
          <p:nvPr/>
        </p:nvSpPr>
        <p:spPr>
          <a:xfrm>
            <a:off x="5366025" y="7317368"/>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4" name="TextBox 33">
            <a:extLst>
              <a:ext uri="{FF2B5EF4-FFF2-40B4-BE49-F238E27FC236}">
                <a16:creationId xmlns:a16="http://schemas.microsoft.com/office/drawing/2014/main" id="{E1D49D85-4C2F-4400-BD0C-B83F1ADCCE58}"/>
              </a:ext>
            </a:extLst>
          </p:cNvPr>
          <p:cNvSpPr txBox="1"/>
          <p:nvPr/>
        </p:nvSpPr>
        <p:spPr>
          <a:xfrm>
            <a:off x="2404798" y="7326049"/>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35" name="TextBox 34">
            <a:extLst>
              <a:ext uri="{FF2B5EF4-FFF2-40B4-BE49-F238E27FC236}">
                <a16:creationId xmlns:a16="http://schemas.microsoft.com/office/drawing/2014/main" id="{7E125D58-880B-4961-8DE1-D19B00C4A7D2}"/>
              </a:ext>
            </a:extLst>
          </p:cNvPr>
          <p:cNvSpPr txBox="1"/>
          <p:nvPr/>
        </p:nvSpPr>
        <p:spPr>
          <a:xfrm>
            <a:off x="6040686" y="5992516"/>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36" name="TextBox 35">
            <a:extLst>
              <a:ext uri="{FF2B5EF4-FFF2-40B4-BE49-F238E27FC236}">
                <a16:creationId xmlns:a16="http://schemas.microsoft.com/office/drawing/2014/main" id="{265EE745-EE41-48F2-B8AC-A504C22A4304}"/>
              </a:ext>
            </a:extLst>
          </p:cNvPr>
          <p:cNvSpPr txBox="1"/>
          <p:nvPr/>
        </p:nvSpPr>
        <p:spPr>
          <a:xfrm>
            <a:off x="2780545" y="5198800"/>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37" name="TextBox 36">
            <a:extLst>
              <a:ext uri="{FF2B5EF4-FFF2-40B4-BE49-F238E27FC236}">
                <a16:creationId xmlns:a16="http://schemas.microsoft.com/office/drawing/2014/main" id="{91933D4F-5DC7-44F0-B4D7-6F101667E99D}"/>
              </a:ext>
            </a:extLst>
          </p:cNvPr>
          <p:cNvSpPr txBox="1"/>
          <p:nvPr/>
        </p:nvSpPr>
        <p:spPr>
          <a:xfrm>
            <a:off x="4202830" y="5473237"/>
            <a:ext cx="214009" cy="338554"/>
          </a:xfrm>
          <a:prstGeom prst="rect">
            <a:avLst/>
          </a:prstGeom>
          <a:noFill/>
        </p:spPr>
        <p:txBody>
          <a:bodyPr wrap="square" rtlCol="0">
            <a:spAutoFit/>
          </a:bodyPr>
          <a:lstStyle/>
          <a:p>
            <a:pPr algn="ctr"/>
            <a:r>
              <a:rPr lang="en-US" sz="1600" dirty="0">
                <a:latin typeface="Century Gothic" panose="020B0502020202020204" pitchFamily="34" charset="0"/>
              </a:rPr>
              <a:t>G</a:t>
            </a:r>
          </a:p>
        </p:txBody>
      </p:sp>
      <p:sp>
        <p:nvSpPr>
          <p:cNvPr id="38" name="TextBox 37">
            <a:extLst>
              <a:ext uri="{FF2B5EF4-FFF2-40B4-BE49-F238E27FC236}">
                <a16:creationId xmlns:a16="http://schemas.microsoft.com/office/drawing/2014/main" id="{9341226D-5420-4F1D-8F09-7716877882D9}"/>
              </a:ext>
            </a:extLst>
          </p:cNvPr>
          <p:cNvSpPr txBox="1"/>
          <p:nvPr/>
        </p:nvSpPr>
        <p:spPr>
          <a:xfrm>
            <a:off x="4961106" y="4650166"/>
            <a:ext cx="214009" cy="338554"/>
          </a:xfrm>
          <a:prstGeom prst="rect">
            <a:avLst/>
          </a:prstGeom>
          <a:noFill/>
        </p:spPr>
        <p:txBody>
          <a:bodyPr wrap="square" rtlCol="0">
            <a:spAutoFit/>
          </a:bodyPr>
          <a:lstStyle/>
          <a:p>
            <a:pPr algn="ctr"/>
            <a:r>
              <a:rPr lang="en-US" sz="1600" dirty="0">
                <a:latin typeface="Century Gothic" panose="020B0502020202020204" pitchFamily="34" charset="0"/>
              </a:rPr>
              <a:t>I</a:t>
            </a:r>
          </a:p>
        </p:txBody>
      </p:sp>
      <p:sp>
        <p:nvSpPr>
          <p:cNvPr id="39" name="TextBox 38">
            <a:extLst>
              <a:ext uri="{FF2B5EF4-FFF2-40B4-BE49-F238E27FC236}">
                <a16:creationId xmlns:a16="http://schemas.microsoft.com/office/drawing/2014/main" id="{D8A53F51-3F11-4CC8-AC56-A83FACB1AFFE}"/>
              </a:ext>
            </a:extLst>
          </p:cNvPr>
          <p:cNvSpPr txBox="1"/>
          <p:nvPr/>
        </p:nvSpPr>
        <p:spPr>
          <a:xfrm>
            <a:off x="3977976" y="4106893"/>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0" name="TextBox 39">
            <a:extLst>
              <a:ext uri="{FF2B5EF4-FFF2-40B4-BE49-F238E27FC236}">
                <a16:creationId xmlns:a16="http://schemas.microsoft.com/office/drawing/2014/main" id="{B97B5E47-0D1E-4D8D-94EA-82A8FCA59825}"/>
              </a:ext>
            </a:extLst>
          </p:cNvPr>
          <p:cNvSpPr txBox="1"/>
          <p:nvPr/>
        </p:nvSpPr>
        <p:spPr>
          <a:xfrm>
            <a:off x="1916348" y="2508245"/>
            <a:ext cx="214009" cy="338554"/>
          </a:xfrm>
          <a:prstGeom prst="rect">
            <a:avLst/>
          </a:prstGeom>
          <a:noFill/>
        </p:spPr>
        <p:txBody>
          <a:bodyPr wrap="square" rtlCol="0">
            <a:spAutoFit/>
          </a:bodyPr>
          <a:lstStyle/>
          <a:p>
            <a:pPr algn="ctr"/>
            <a:r>
              <a:rPr lang="en-US" sz="1600" dirty="0">
                <a:latin typeface="Century Gothic" panose="020B0502020202020204" pitchFamily="34" charset="0"/>
              </a:rPr>
              <a:t>R</a:t>
            </a:r>
          </a:p>
        </p:txBody>
      </p:sp>
      <p:sp>
        <p:nvSpPr>
          <p:cNvPr id="41" name="TextBox 40">
            <a:extLst>
              <a:ext uri="{FF2B5EF4-FFF2-40B4-BE49-F238E27FC236}">
                <a16:creationId xmlns:a16="http://schemas.microsoft.com/office/drawing/2014/main" id="{3D2EDD57-DC80-4A22-A466-7999285E8624}"/>
              </a:ext>
            </a:extLst>
          </p:cNvPr>
          <p:cNvSpPr txBox="1"/>
          <p:nvPr/>
        </p:nvSpPr>
        <p:spPr>
          <a:xfrm>
            <a:off x="2503305" y="1979513"/>
            <a:ext cx="214009" cy="338554"/>
          </a:xfrm>
          <a:prstGeom prst="rect">
            <a:avLst/>
          </a:prstGeom>
          <a:noFill/>
        </p:spPr>
        <p:txBody>
          <a:bodyPr wrap="square" rtlCol="0">
            <a:spAutoFit/>
          </a:bodyPr>
          <a:lstStyle/>
          <a:p>
            <a:pPr algn="ctr"/>
            <a:r>
              <a:rPr lang="en-US" sz="1600" dirty="0">
                <a:latin typeface="Century Gothic" panose="020B0502020202020204" pitchFamily="34" charset="0"/>
              </a:rPr>
              <a:t>T</a:t>
            </a:r>
          </a:p>
        </p:txBody>
      </p:sp>
      <p:sp>
        <p:nvSpPr>
          <p:cNvPr id="44" name="TextBox 43">
            <a:extLst>
              <a:ext uri="{FF2B5EF4-FFF2-40B4-BE49-F238E27FC236}">
                <a16:creationId xmlns:a16="http://schemas.microsoft.com/office/drawing/2014/main" id="{1D448858-2EF3-4158-9D31-DA85824AAA9C}"/>
              </a:ext>
            </a:extLst>
          </p:cNvPr>
          <p:cNvSpPr txBox="1"/>
          <p:nvPr/>
        </p:nvSpPr>
        <p:spPr>
          <a:xfrm>
            <a:off x="6166977" y="4650166"/>
            <a:ext cx="214009" cy="338554"/>
          </a:xfrm>
          <a:prstGeom prst="rect">
            <a:avLst/>
          </a:prstGeom>
          <a:noFill/>
        </p:spPr>
        <p:txBody>
          <a:bodyPr wrap="square" rtlCol="0">
            <a:spAutoFit/>
          </a:bodyPr>
          <a:lstStyle/>
          <a:p>
            <a:pPr algn="ctr"/>
            <a:r>
              <a:rPr lang="en-US" sz="1600" dirty="0">
                <a:latin typeface="Century Gothic" panose="020B0502020202020204" pitchFamily="34" charset="0"/>
              </a:rPr>
              <a:t>A</a:t>
            </a:r>
          </a:p>
        </p:txBody>
      </p:sp>
      <p:sp>
        <p:nvSpPr>
          <p:cNvPr id="45" name="TextBox 44">
            <a:extLst>
              <a:ext uri="{FF2B5EF4-FFF2-40B4-BE49-F238E27FC236}">
                <a16:creationId xmlns:a16="http://schemas.microsoft.com/office/drawing/2014/main" id="{8CC11D5F-4147-4FFF-A883-133184F44CE2}"/>
              </a:ext>
            </a:extLst>
          </p:cNvPr>
          <p:cNvSpPr txBox="1"/>
          <p:nvPr/>
        </p:nvSpPr>
        <p:spPr>
          <a:xfrm>
            <a:off x="5952968" y="8098085"/>
            <a:ext cx="214009" cy="338554"/>
          </a:xfrm>
          <a:prstGeom prst="rect">
            <a:avLst/>
          </a:prstGeom>
          <a:noFill/>
        </p:spPr>
        <p:txBody>
          <a:bodyPr wrap="square" rtlCol="0">
            <a:spAutoFit/>
          </a:bodyPr>
          <a:lstStyle/>
          <a:p>
            <a:pPr algn="ctr"/>
            <a:r>
              <a:rPr lang="en-US" sz="1600" dirty="0">
                <a:latin typeface="Century Gothic" panose="020B0502020202020204" pitchFamily="34" charset="0"/>
              </a:rPr>
              <a:t>O</a:t>
            </a:r>
          </a:p>
        </p:txBody>
      </p:sp>
      <p:sp>
        <p:nvSpPr>
          <p:cNvPr id="46" name="TextBox 45">
            <a:extLst>
              <a:ext uri="{FF2B5EF4-FFF2-40B4-BE49-F238E27FC236}">
                <a16:creationId xmlns:a16="http://schemas.microsoft.com/office/drawing/2014/main" id="{B5F486CF-125E-4C18-A78F-4C7136E4E8CC}"/>
              </a:ext>
            </a:extLst>
          </p:cNvPr>
          <p:cNvSpPr txBox="1"/>
          <p:nvPr/>
        </p:nvSpPr>
        <p:spPr>
          <a:xfrm>
            <a:off x="1584302" y="3016808"/>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47" name="TextBox 46">
            <a:extLst>
              <a:ext uri="{FF2B5EF4-FFF2-40B4-BE49-F238E27FC236}">
                <a16:creationId xmlns:a16="http://schemas.microsoft.com/office/drawing/2014/main" id="{2BD3B73B-398E-4552-8959-B9A80FA9AB72}"/>
              </a:ext>
            </a:extLst>
          </p:cNvPr>
          <p:cNvSpPr txBox="1"/>
          <p:nvPr/>
        </p:nvSpPr>
        <p:spPr>
          <a:xfrm>
            <a:off x="6591872" y="1484927"/>
            <a:ext cx="214009" cy="338554"/>
          </a:xfrm>
          <a:prstGeom prst="rect">
            <a:avLst/>
          </a:prstGeom>
          <a:noFill/>
        </p:spPr>
        <p:txBody>
          <a:bodyPr wrap="square" rtlCol="0">
            <a:spAutoFit/>
          </a:bodyPr>
          <a:lstStyle/>
          <a:p>
            <a:pPr algn="ctr"/>
            <a:r>
              <a:rPr lang="en-US" sz="1600" dirty="0">
                <a:latin typeface="Century Gothic" panose="020B0502020202020204" pitchFamily="34" charset="0"/>
              </a:rPr>
              <a:t>N</a:t>
            </a:r>
          </a:p>
        </p:txBody>
      </p:sp>
      <p:sp>
        <p:nvSpPr>
          <p:cNvPr id="48" name="Rectangle 47">
            <a:extLst>
              <a:ext uri="{FF2B5EF4-FFF2-40B4-BE49-F238E27FC236}">
                <a16:creationId xmlns:a16="http://schemas.microsoft.com/office/drawing/2014/main" id="{2E00B561-F19C-4EC2-BD22-943ABC6DAF0B}"/>
              </a:ext>
            </a:extLst>
          </p:cNvPr>
          <p:cNvSpPr/>
          <p:nvPr/>
        </p:nvSpPr>
        <p:spPr>
          <a:xfrm>
            <a:off x="18288" y="18288"/>
            <a:ext cx="7735824" cy="1002182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96114E-6FFD-4432-8D93-8F93719C447E}"/>
              </a:ext>
            </a:extLst>
          </p:cNvPr>
          <p:cNvPicPr>
            <a:picLocks noChangeAspect="1"/>
          </p:cNvPicPr>
          <p:nvPr/>
        </p:nvPicPr>
        <p:blipFill>
          <a:blip r:embed="rId3"/>
          <a:stretch>
            <a:fillRect/>
          </a:stretch>
        </p:blipFill>
        <p:spPr>
          <a:xfrm>
            <a:off x="361280" y="-66742"/>
            <a:ext cx="6096528" cy="1176630"/>
          </a:xfrm>
          <a:prstGeom prst="rect">
            <a:avLst/>
          </a:prstGeom>
        </p:spPr>
      </p:pic>
      <p:sp>
        <p:nvSpPr>
          <p:cNvPr id="50" name="TextBox 49">
            <a:extLst>
              <a:ext uri="{FF2B5EF4-FFF2-40B4-BE49-F238E27FC236}">
                <a16:creationId xmlns:a16="http://schemas.microsoft.com/office/drawing/2014/main" id="{4C770AD0-055A-4E45-AFBA-3F398C4CE387}"/>
              </a:ext>
            </a:extLst>
          </p:cNvPr>
          <p:cNvSpPr txBox="1"/>
          <p:nvPr/>
        </p:nvSpPr>
        <p:spPr>
          <a:xfrm>
            <a:off x="5298618" y="9165166"/>
            <a:ext cx="214009" cy="338554"/>
          </a:xfrm>
          <a:prstGeom prst="rect">
            <a:avLst/>
          </a:prstGeom>
          <a:noFill/>
        </p:spPr>
        <p:txBody>
          <a:bodyPr wrap="square" rtlCol="0">
            <a:spAutoFit/>
          </a:bodyPr>
          <a:lstStyle/>
          <a:p>
            <a:pPr algn="ctr"/>
            <a:r>
              <a:rPr lang="en-US" sz="1600" dirty="0">
                <a:latin typeface="Century Gothic" panose="020B0502020202020204" pitchFamily="34" charset="0"/>
              </a:rPr>
              <a:t>L</a:t>
            </a:r>
          </a:p>
        </p:txBody>
      </p:sp>
      <p:sp>
        <p:nvSpPr>
          <p:cNvPr id="51" name="TextBox 50">
            <a:extLst>
              <a:ext uri="{FF2B5EF4-FFF2-40B4-BE49-F238E27FC236}">
                <a16:creationId xmlns:a16="http://schemas.microsoft.com/office/drawing/2014/main" id="{3EFE7AE4-1550-4753-A233-44E55ED5258B}"/>
              </a:ext>
            </a:extLst>
          </p:cNvPr>
          <p:cNvSpPr txBox="1"/>
          <p:nvPr/>
        </p:nvSpPr>
        <p:spPr>
          <a:xfrm>
            <a:off x="3934316" y="7560043"/>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2" name="TextBox 51">
            <a:extLst>
              <a:ext uri="{FF2B5EF4-FFF2-40B4-BE49-F238E27FC236}">
                <a16:creationId xmlns:a16="http://schemas.microsoft.com/office/drawing/2014/main" id="{2AE763CD-E50A-452D-81B6-2EEAA79E258F}"/>
              </a:ext>
            </a:extLst>
          </p:cNvPr>
          <p:cNvSpPr txBox="1"/>
          <p:nvPr/>
        </p:nvSpPr>
        <p:spPr>
          <a:xfrm>
            <a:off x="2780545" y="6247090"/>
            <a:ext cx="214009" cy="338554"/>
          </a:xfrm>
          <a:prstGeom prst="rect">
            <a:avLst/>
          </a:prstGeom>
          <a:noFill/>
        </p:spPr>
        <p:txBody>
          <a:bodyPr wrap="square" rtlCol="0">
            <a:spAutoFit/>
          </a:bodyPr>
          <a:lstStyle/>
          <a:p>
            <a:pPr algn="ctr"/>
            <a:r>
              <a:rPr lang="en-US" sz="1600" dirty="0">
                <a:latin typeface="Century Gothic" panose="020B0502020202020204" pitchFamily="34" charset="0"/>
              </a:rPr>
              <a:t>F</a:t>
            </a:r>
          </a:p>
        </p:txBody>
      </p:sp>
      <p:sp>
        <p:nvSpPr>
          <p:cNvPr id="53" name="TextBox 52">
            <a:extLst>
              <a:ext uri="{FF2B5EF4-FFF2-40B4-BE49-F238E27FC236}">
                <a16:creationId xmlns:a16="http://schemas.microsoft.com/office/drawing/2014/main" id="{B69434E2-4FE3-4A37-8D2F-939C01DE8226}"/>
              </a:ext>
            </a:extLst>
          </p:cNvPr>
          <p:cNvSpPr txBox="1"/>
          <p:nvPr/>
        </p:nvSpPr>
        <p:spPr>
          <a:xfrm>
            <a:off x="1584303" y="4400203"/>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4" name="TextBox 53">
            <a:extLst>
              <a:ext uri="{FF2B5EF4-FFF2-40B4-BE49-F238E27FC236}">
                <a16:creationId xmlns:a16="http://schemas.microsoft.com/office/drawing/2014/main" id="{1E6A607A-B6C7-4766-8AB5-FE8FE60D8CDC}"/>
              </a:ext>
            </a:extLst>
          </p:cNvPr>
          <p:cNvSpPr txBox="1"/>
          <p:nvPr/>
        </p:nvSpPr>
        <p:spPr>
          <a:xfrm>
            <a:off x="798952" y="7059687"/>
            <a:ext cx="149463"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sp>
        <p:nvSpPr>
          <p:cNvPr id="55" name="TextBox 54">
            <a:extLst>
              <a:ext uri="{FF2B5EF4-FFF2-40B4-BE49-F238E27FC236}">
                <a16:creationId xmlns:a16="http://schemas.microsoft.com/office/drawing/2014/main" id="{50265A9D-EDF3-49B6-B974-FBBB9961BC17}"/>
              </a:ext>
            </a:extLst>
          </p:cNvPr>
          <p:cNvSpPr txBox="1"/>
          <p:nvPr/>
        </p:nvSpPr>
        <p:spPr>
          <a:xfrm>
            <a:off x="3023999" y="3560092"/>
            <a:ext cx="214009" cy="338554"/>
          </a:xfrm>
          <a:prstGeom prst="rect">
            <a:avLst/>
          </a:prstGeom>
          <a:noFill/>
        </p:spPr>
        <p:txBody>
          <a:bodyPr wrap="square" rtlCol="0">
            <a:spAutoFit/>
          </a:bodyPr>
          <a:lstStyle/>
          <a:p>
            <a:pPr algn="ctr"/>
            <a:r>
              <a:rPr lang="en-US" sz="1600" dirty="0">
                <a:latin typeface="Century Gothic" panose="020B0502020202020204" pitchFamily="34" charset="0"/>
              </a:rPr>
              <a:t>E</a:t>
            </a:r>
          </a:p>
        </p:txBody>
      </p:sp>
      <p:sp>
        <p:nvSpPr>
          <p:cNvPr id="56" name="TextBox 55">
            <a:extLst>
              <a:ext uri="{FF2B5EF4-FFF2-40B4-BE49-F238E27FC236}">
                <a16:creationId xmlns:a16="http://schemas.microsoft.com/office/drawing/2014/main" id="{441A3273-EA30-4F9E-A375-1239A15E6C04}"/>
              </a:ext>
            </a:extLst>
          </p:cNvPr>
          <p:cNvSpPr txBox="1"/>
          <p:nvPr/>
        </p:nvSpPr>
        <p:spPr>
          <a:xfrm>
            <a:off x="5411106" y="5703923"/>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7" name="TextBox 56">
            <a:extLst>
              <a:ext uri="{FF2B5EF4-FFF2-40B4-BE49-F238E27FC236}">
                <a16:creationId xmlns:a16="http://schemas.microsoft.com/office/drawing/2014/main" id="{E066007E-E360-4044-8C9C-15E1DB6F0325}"/>
              </a:ext>
            </a:extLst>
          </p:cNvPr>
          <p:cNvSpPr txBox="1"/>
          <p:nvPr/>
        </p:nvSpPr>
        <p:spPr>
          <a:xfrm>
            <a:off x="5399656" y="2492273"/>
            <a:ext cx="214009" cy="338554"/>
          </a:xfrm>
          <a:prstGeom prst="rect">
            <a:avLst/>
          </a:prstGeom>
          <a:noFill/>
        </p:spPr>
        <p:txBody>
          <a:bodyPr wrap="square" rtlCol="0">
            <a:spAutoFit/>
          </a:bodyPr>
          <a:lstStyle/>
          <a:p>
            <a:pPr algn="ctr"/>
            <a:r>
              <a:rPr lang="en-US" sz="1600" dirty="0">
                <a:latin typeface="Century Gothic" panose="020B0502020202020204" pitchFamily="34" charset="0"/>
              </a:rPr>
              <a:t>C</a:t>
            </a:r>
          </a:p>
        </p:txBody>
      </p:sp>
      <p:sp>
        <p:nvSpPr>
          <p:cNvPr id="58" name="TextBox 57">
            <a:extLst>
              <a:ext uri="{FF2B5EF4-FFF2-40B4-BE49-F238E27FC236}">
                <a16:creationId xmlns:a16="http://schemas.microsoft.com/office/drawing/2014/main" id="{E6E719C5-49CB-4F8F-8A82-AA70ED761623}"/>
              </a:ext>
            </a:extLst>
          </p:cNvPr>
          <p:cNvSpPr txBox="1"/>
          <p:nvPr/>
        </p:nvSpPr>
        <p:spPr>
          <a:xfrm>
            <a:off x="5086923" y="3603581"/>
            <a:ext cx="214009" cy="338554"/>
          </a:xfrm>
          <a:prstGeom prst="rect">
            <a:avLst/>
          </a:prstGeom>
          <a:noFill/>
        </p:spPr>
        <p:txBody>
          <a:bodyPr wrap="square" rtlCol="0">
            <a:spAutoFit/>
          </a:bodyPr>
          <a:lstStyle/>
          <a:p>
            <a:pPr algn="ctr"/>
            <a:r>
              <a:rPr lang="en-US" sz="1600" dirty="0">
                <a:latin typeface="Century Gothic" panose="020B0502020202020204" pitchFamily="34" charset="0"/>
              </a:rPr>
              <a:t>U</a:t>
            </a:r>
          </a:p>
        </p:txBody>
      </p:sp>
      <p:sp>
        <p:nvSpPr>
          <p:cNvPr id="59" name="TextBox 58">
            <a:extLst>
              <a:ext uri="{FF2B5EF4-FFF2-40B4-BE49-F238E27FC236}">
                <a16:creationId xmlns:a16="http://schemas.microsoft.com/office/drawing/2014/main" id="{816DFAFB-1B34-44BB-9F64-DE8BBDA37E7A}"/>
              </a:ext>
            </a:extLst>
          </p:cNvPr>
          <p:cNvSpPr txBox="1"/>
          <p:nvPr/>
        </p:nvSpPr>
        <p:spPr>
          <a:xfrm>
            <a:off x="4084981" y="2240560"/>
            <a:ext cx="214009" cy="338554"/>
          </a:xfrm>
          <a:prstGeom prst="rect">
            <a:avLst/>
          </a:prstGeom>
          <a:noFill/>
        </p:spPr>
        <p:txBody>
          <a:bodyPr wrap="square" rtlCol="0">
            <a:spAutoFit/>
          </a:bodyPr>
          <a:lstStyle/>
          <a:p>
            <a:pPr algn="ctr"/>
            <a:r>
              <a:rPr lang="en-US" sz="1600" dirty="0">
                <a:latin typeface="Century Gothic" panose="020B0502020202020204" pitchFamily="34" charset="0"/>
              </a:rPr>
              <a:t>S</a:t>
            </a:r>
          </a:p>
        </p:txBody>
      </p:sp>
      <p:cxnSp>
        <p:nvCxnSpPr>
          <p:cNvPr id="60" name="Straight Connector 59">
            <a:extLst>
              <a:ext uri="{FF2B5EF4-FFF2-40B4-BE49-F238E27FC236}">
                <a16:creationId xmlns:a16="http://schemas.microsoft.com/office/drawing/2014/main" id="{C0D65261-D09A-4D2F-8495-B8AB3CF6E282}"/>
              </a:ext>
            </a:extLst>
          </p:cNvPr>
          <p:cNvCxnSpPr>
            <a:cxnSpLocks/>
          </p:cNvCxnSpPr>
          <p:nvPr/>
        </p:nvCxnSpPr>
        <p:spPr>
          <a:xfrm flipV="1">
            <a:off x="2728912" y="2035810"/>
            <a:ext cx="0" cy="227998"/>
          </a:xfrm>
          <a:prstGeom prst="line">
            <a:avLst/>
          </a:prstGeom>
          <a:ln w="60325">
            <a:solidFill>
              <a:schemeClr val="bg1"/>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679B56F-856A-487A-9A49-F58A0EAA3A51}"/>
              </a:ext>
            </a:extLst>
          </p:cNvPr>
          <p:cNvCxnSpPr>
            <a:cxnSpLocks/>
          </p:cNvCxnSpPr>
          <p:nvPr/>
        </p:nvCxnSpPr>
        <p:spPr>
          <a:xfrm rot="16200000" flipV="1">
            <a:off x="1142409" y="7228791"/>
            <a:ext cx="0" cy="227998"/>
          </a:xfrm>
          <a:prstGeom prst="line">
            <a:avLst/>
          </a:prstGeom>
          <a:ln w="60325">
            <a:solidFill>
              <a:schemeClr val="bg1"/>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1569EA33-564F-4833-9FA3-48D13FE7E2AC}"/>
              </a:ext>
            </a:extLst>
          </p:cNvPr>
          <p:cNvCxnSpPr>
            <a:cxnSpLocks/>
          </p:cNvCxnSpPr>
          <p:nvPr/>
        </p:nvCxnSpPr>
        <p:spPr>
          <a:xfrm>
            <a:off x="3883090" y="8145292"/>
            <a:ext cx="675" cy="283727"/>
          </a:xfrm>
          <a:prstGeom prst="line">
            <a:avLst/>
          </a:prstGeom>
          <a:ln w="41275">
            <a:solidFill>
              <a:schemeClr val="tx1"/>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144CDFED-6716-451B-85F6-1673895CBA9F}"/>
              </a:ext>
            </a:extLst>
          </p:cNvPr>
          <p:cNvSpPr txBox="1"/>
          <p:nvPr/>
        </p:nvSpPr>
        <p:spPr>
          <a:xfrm>
            <a:off x="1691695" y="2499283"/>
            <a:ext cx="4716672" cy="2000548"/>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dirty="0">
                <a:latin typeface="Century Gothic" panose="020B0502020202020204" pitchFamily="34" charset="0"/>
              </a:rPr>
              <a:t>Version 4</a:t>
            </a:r>
          </a:p>
          <a:p>
            <a:pPr algn="ctr"/>
            <a:r>
              <a:rPr lang="en-US" sz="1200" b="1" dirty="0">
                <a:latin typeface="Century Gothic" panose="020B0502020202020204" pitchFamily="34" charset="0"/>
              </a:rPr>
              <a:t>(difficult)</a:t>
            </a:r>
          </a:p>
          <a:p>
            <a:pPr algn="ctr"/>
            <a:endParaRPr lang="en-US" sz="1200" dirty="0">
              <a:latin typeface="Century Gothic" panose="020B0502020202020204" pitchFamily="34" charset="0"/>
            </a:endParaRPr>
          </a:p>
          <a:p>
            <a:pPr algn="ctr"/>
            <a:r>
              <a:rPr lang="en-US" sz="4400" b="1" dirty="0">
                <a:latin typeface="Century Gothic" panose="020B0502020202020204" pitchFamily="34" charset="0"/>
              </a:rPr>
              <a:t>ANSWERS</a:t>
            </a:r>
          </a:p>
          <a:p>
            <a:pPr algn="ctr"/>
            <a:endParaRPr lang="en-US" sz="1200" dirty="0">
              <a:latin typeface="Century Gothic" panose="020B0502020202020204" pitchFamily="34" charset="0"/>
            </a:endParaRPr>
          </a:p>
          <a:p>
            <a:pPr algn="ctr"/>
            <a:r>
              <a:rPr lang="en-US" sz="1200" b="1" dirty="0">
                <a:latin typeface="Century Gothic" panose="020B0502020202020204" pitchFamily="34" charset="0"/>
              </a:rPr>
              <a:t>(Delete this box) </a:t>
            </a:r>
          </a:p>
        </p:txBody>
      </p:sp>
    </p:spTree>
    <p:extLst>
      <p:ext uri="{BB962C8B-B14F-4D97-AF65-F5344CB8AC3E}">
        <p14:creationId xmlns:p14="http://schemas.microsoft.com/office/powerpoint/2010/main" val="1265937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1DC88-3F4E-4903-81E2-6ECACBA1A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1906505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CE437E-266E-4D95-8FC8-6B5B02DB7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653938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989AD9-6BEB-459C-A93D-BC31D7CF594B}"/>
              </a:ext>
            </a:extLst>
          </p:cNvPr>
          <p:cNvSpPr/>
          <p:nvPr/>
        </p:nvSpPr>
        <p:spPr>
          <a:xfrm>
            <a:off x="167560" y="163454"/>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C41E38D-CCA9-476C-BEAB-F5A79F5BA8DE}"/>
              </a:ext>
            </a:extLst>
          </p:cNvPr>
          <p:cNvSpPr/>
          <p:nvPr/>
        </p:nvSpPr>
        <p:spPr>
          <a:xfrm>
            <a:off x="167560" y="5178413"/>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6CC919-1E04-4C5F-8535-68075EFA470B}"/>
              </a:ext>
            </a:extLst>
          </p:cNvPr>
          <p:cNvSpPr txBox="1"/>
          <p:nvPr/>
        </p:nvSpPr>
        <p:spPr>
          <a:xfrm>
            <a:off x="558800" y="495300"/>
            <a:ext cx="6654800" cy="1938992"/>
          </a:xfrm>
          <a:prstGeom prst="rect">
            <a:avLst/>
          </a:prstGeom>
          <a:noFill/>
        </p:spPr>
        <p:txBody>
          <a:bodyPr wrap="square" rtlCol="0">
            <a:spAutoFit/>
          </a:bodyPr>
          <a:lstStyle/>
          <a:p>
            <a:pPr algn="ctr"/>
            <a:r>
              <a:rPr lang="en-US" sz="6000" dirty="0">
                <a:latin typeface="Century Gothic" panose="020B0502020202020204" pitchFamily="34" charset="0"/>
              </a:rPr>
              <a:t>Oops! You let the signal fire go out!</a:t>
            </a:r>
          </a:p>
        </p:txBody>
      </p:sp>
      <p:sp>
        <p:nvSpPr>
          <p:cNvPr id="5" name="TextBox 4">
            <a:extLst>
              <a:ext uri="{FF2B5EF4-FFF2-40B4-BE49-F238E27FC236}">
                <a16:creationId xmlns:a16="http://schemas.microsoft.com/office/drawing/2014/main" id="{940B95BF-3405-4D8C-8181-D4B3811772CE}"/>
              </a:ext>
            </a:extLst>
          </p:cNvPr>
          <p:cNvSpPr txBox="1"/>
          <p:nvPr/>
        </p:nvSpPr>
        <p:spPr>
          <a:xfrm>
            <a:off x="558800" y="3127450"/>
            <a:ext cx="6654800" cy="1384995"/>
          </a:xfrm>
          <a:prstGeom prst="rect">
            <a:avLst/>
          </a:prstGeom>
          <a:noFill/>
        </p:spPr>
        <p:txBody>
          <a:bodyPr wrap="square" rtlCol="0">
            <a:spAutoFit/>
          </a:bodyPr>
          <a:lstStyle/>
          <a:p>
            <a:pPr algn="ctr"/>
            <a:r>
              <a:rPr lang="en-US" sz="2800" dirty="0">
                <a:latin typeface="Century Gothic" panose="020B0502020202020204" pitchFamily="34" charset="0"/>
              </a:rPr>
              <a:t>Everyone is mad at you and exiles you for 5 minutes. Until the end of this time, you cannot help your team.</a:t>
            </a:r>
          </a:p>
        </p:txBody>
      </p:sp>
      <p:sp>
        <p:nvSpPr>
          <p:cNvPr id="6" name="TextBox 5">
            <a:extLst>
              <a:ext uri="{FF2B5EF4-FFF2-40B4-BE49-F238E27FC236}">
                <a16:creationId xmlns:a16="http://schemas.microsoft.com/office/drawing/2014/main" id="{7A0BB966-B4E1-4A51-A564-A020D309144A}"/>
              </a:ext>
            </a:extLst>
          </p:cNvPr>
          <p:cNvSpPr txBox="1"/>
          <p:nvPr/>
        </p:nvSpPr>
        <p:spPr>
          <a:xfrm>
            <a:off x="1527864" y="1269621"/>
            <a:ext cx="4716672" cy="2677656"/>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3200" dirty="0">
                <a:latin typeface="Century Gothic" panose="020B0502020202020204" pitchFamily="34" charset="0"/>
              </a:rPr>
              <a:t>Make this penalty thematic for your room. </a:t>
            </a:r>
            <a:r>
              <a:rPr lang="en-US" sz="3200" dirty="0">
                <a:latin typeface="Century Gothic" panose="020B0502020202020204" pitchFamily="34" charset="0"/>
                <a:sym typeface="Wingdings" panose="05000000000000000000" pitchFamily="2" charset="2"/>
              </a:rPr>
              <a:t></a:t>
            </a:r>
          </a:p>
          <a:p>
            <a:pPr algn="ctr"/>
            <a:endParaRPr lang="en-US" sz="3200" b="1" dirty="0">
              <a:latin typeface="Century Gothic" panose="020B0502020202020204" pitchFamily="34" charset="0"/>
              <a:sym typeface="Wingdings" panose="05000000000000000000" pitchFamily="2" charset="2"/>
            </a:endParaRPr>
          </a:p>
          <a:p>
            <a:pPr algn="ctr"/>
            <a:r>
              <a:rPr lang="en-US" sz="2000" b="1" dirty="0">
                <a:latin typeface="Century Gothic" panose="020B0502020202020204" pitchFamily="34" charset="0"/>
                <a:sym typeface="Wingdings" panose="05000000000000000000" pitchFamily="2" charset="2"/>
              </a:rPr>
              <a:t>Copy &amp; Paste to duplicate for the bottom half.</a:t>
            </a:r>
            <a:endParaRPr lang="en-US" sz="1000" b="1" dirty="0">
              <a:latin typeface="Century Gothic" panose="020B0502020202020204" pitchFamily="34" charset="0"/>
            </a:endParaRPr>
          </a:p>
        </p:txBody>
      </p:sp>
    </p:spTree>
    <p:extLst>
      <p:ext uri="{BB962C8B-B14F-4D97-AF65-F5344CB8AC3E}">
        <p14:creationId xmlns:p14="http://schemas.microsoft.com/office/powerpoint/2010/main" val="727236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FBC230-D5D4-43B5-912D-ED11EC571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2993698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2017E-A526-4BEE-AEA9-992AFEA85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2747333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7DAAAD-0A2C-49D5-BC29-73BA18257618}"/>
              </a:ext>
            </a:extLst>
          </p:cNvPr>
          <p:cNvSpPr/>
          <p:nvPr/>
        </p:nvSpPr>
        <p:spPr>
          <a:xfrm>
            <a:off x="18288" y="18288"/>
            <a:ext cx="7735824" cy="1002182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463754F8-B675-471F-ACDE-90BC2DB3F316}"/>
              </a:ext>
            </a:extLst>
          </p:cNvPr>
          <p:cNvGraphicFramePr>
            <a:graphicFrameLocks noGrp="1"/>
          </p:cNvGraphicFramePr>
          <p:nvPr/>
        </p:nvGraphicFramePr>
        <p:xfrm>
          <a:off x="122296" y="984046"/>
          <a:ext cx="7527808" cy="8820116"/>
        </p:xfrm>
        <a:graphic>
          <a:graphicData uri="http://schemas.openxmlformats.org/drawingml/2006/table">
            <a:tbl>
              <a:tblPr firstRow="1" bandRow="1">
                <a:tableStyleId>{5940675A-B579-460E-94D1-54222C63F5DA}</a:tableStyleId>
              </a:tblPr>
              <a:tblGrid>
                <a:gridCol w="3763904">
                  <a:extLst>
                    <a:ext uri="{9D8B030D-6E8A-4147-A177-3AD203B41FA5}">
                      <a16:colId xmlns:a16="http://schemas.microsoft.com/office/drawing/2014/main" val="2535861554"/>
                    </a:ext>
                  </a:extLst>
                </a:gridCol>
                <a:gridCol w="3763904">
                  <a:extLst>
                    <a:ext uri="{9D8B030D-6E8A-4147-A177-3AD203B41FA5}">
                      <a16:colId xmlns:a16="http://schemas.microsoft.com/office/drawing/2014/main" val="1845906068"/>
                    </a:ext>
                  </a:extLst>
                </a:gridCol>
              </a:tblGrid>
              <a:tr h="573864">
                <a:tc>
                  <a:txBody>
                    <a:bodyPr/>
                    <a:lstStyle/>
                    <a:p>
                      <a:pPr algn="ctr"/>
                      <a:r>
                        <a:rPr lang="en-US" sz="3200" dirty="0">
                          <a:latin typeface="KG Sorry Not Sorry Chub" panose="02000506000000020004" pitchFamily="2" charset="0"/>
                        </a:rPr>
                        <a:t>Causes</a:t>
                      </a:r>
                    </a:p>
                  </a:txBody>
                  <a:tcPr anchor="ctr">
                    <a:solidFill>
                      <a:schemeClr val="bg1">
                        <a:lumMod val="75000"/>
                      </a:schemeClr>
                    </a:solidFill>
                  </a:tcPr>
                </a:tc>
                <a:tc>
                  <a:txBody>
                    <a:bodyPr/>
                    <a:lstStyle/>
                    <a:p>
                      <a:pPr algn="ctr"/>
                      <a:r>
                        <a:rPr lang="en-US" sz="3200" dirty="0">
                          <a:latin typeface="KG Sorry Not Sorry Chub" panose="02000506000000020004" pitchFamily="2" charset="0"/>
                        </a:rPr>
                        <a:t>Effects</a:t>
                      </a:r>
                    </a:p>
                  </a:txBody>
                  <a:tcPr anchor="ctr">
                    <a:solidFill>
                      <a:schemeClr val="bg1">
                        <a:lumMod val="75000"/>
                      </a:schemeClr>
                    </a:solidFill>
                  </a:tcPr>
                </a:tc>
                <a:extLst>
                  <a:ext uri="{0D108BD9-81ED-4DB2-BD59-A6C34878D82A}">
                    <a16:rowId xmlns:a16="http://schemas.microsoft.com/office/drawing/2014/main" val="3312283516"/>
                  </a:ext>
                </a:extLst>
              </a:tr>
              <a:tr h="2060249">
                <a:tc>
                  <a:txBody>
                    <a:bodyPr/>
                    <a:lstStyle/>
                    <a:p>
                      <a:endParaRPr lang="en-US" sz="1200">
                        <a:latin typeface="Century Gothic" panose="020B0502020202020204" pitchFamily="34" charset="0"/>
                      </a:endParaRPr>
                    </a:p>
                  </a:txBody>
                  <a:tcPr/>
                </a:tc>
                <a:tc>
                  <a:txBody>
                    <a:bodyPr/>
                    <a:lstStyle/>
                    <a:p>
                      <a:endParaRPr lang="en-US" sz="1200">
                        <a:latin typeface="Century Gothic" panose="020B0502020202020204" pitchFamily="34" charset="0"/>
                      </a:endParaRPr>
                    </a:p>
                  </a:txBody>
                  <a:tcPr/>
                </a:tc>
                <a:extLst>
                  <a:ext uri="{0D108BD9-81ED-4DB2-BD59-A6C34878D82A}">
                    <a16:rowId xmlns:a16="http://schemas.microsoft.com/office/drawing/2014/main" val="2041005205"/>
                  </a:ext>
                </a:extLst>
              </a:tr>
              <a:tr h="2060249">
                <a:tc>
                  <a:txBody>
                    <a:bodyPr/>
                    <a:lstStyle/>
                    <a:p>
                      <a:endParaRPr lang="en-US" sz="1200">
                        <a:latin typeface="Century Gothic" panose="020B0502020202020204" pitchFamily="34" charset="0"/>
                      </a:endParaRPr>
                    </a:p>
                  </a:txBody>
                  <a:tcPr/>
                </a:tc>
                <a:tc>
                  <a:txBody>
                    <a:bodyPr/>
                    <a:lstStyle/>
                    <a:p>
                      <a:endParaRPr lang="en-US" sz="1200">
                        <a:latin typeface="Century Gothic" panose="020B0502020202020204" pitchFamily="34" charset="0"/>
                      </a:endParaRPr>
                    </a:p>
                  </a:txBody>
                  <a:tcPr/>
                </a:tc>
                <a:extLst>
                  <a:ext uri="{0D108BD9-81ED-4DB2-BD59-A6C34878D82A}">
                    <a16:rowId xmlns:a16="http://schemas.microsoft.com/office/drawing/2014/main" val="4099963762"/>
                  </a:ext>
                </a:extLst>
              </a:tr>
              <a:tr h="2060249">
                <a:tc>
                  <a:txBody>
                    <a:bodyPr/>
                    <a:lstStyle/>
                    <a:p>
                      <a:endParaRPr lang="en-US" sz="1200">
                        <a:latin typeface="Century Gothic" panose="020B0502020202020204" pitchFamily="34" charset="0"/>
                      </a:endParaRPr>
                    </a:p>
                  </a:txBody>
                  <a:tcPr/>
                </a:tc>
                <a:tc>
                  <a:txBody>
                    <a:bodyPr/>
                    <a:lstStyle/>
                    <a:p>
                      <a:endParaRPr lang="en-US" sz="1200">
                        <a:latin typeface="Century Gothic" panose="020B0502020202020204" pitchFamily="34" charset="0"/>
                      </a:endParaRPr>
                    </a:p>
                  </a:txBody>
                  <a:tcPr/>
                </a:tc>
                <a:extLst>
                  <a:ext uri="{0D108BD9-81ED-4DB2-BD59-A6C34878D82A}">
                    <a16:rowId xmlns:a16="http://schemas.microsoft.com/office/drawing/2014/main" val="3059838401"/>
                  </a:ext>
                </a:extLst>
              </a:tr>
              <a:tr h="2060249">
                <a:tc>
                  <a:txBody>
                    <a:bodyPr/>
                    <a:lstStyle/>
                    <a:p>
                      <a:endParaRPr lang="en-US" sz="1200">
                        <a:latin typeface="Century Gothic" panose="020B0502020202020204" pitchFamily="34" charset="0"/>
                      </a:endParaRPr>
                    </a:p>
                  </a:txBody>
                  <a:tcPr/>
                </a:tc>
                <a:tc>
                  <a:txBody>
                    <a:bodyPr/>
                    <a:lstStyle/>
                    <a:p>
                      <a:endParaRPr lang="en-US" sz="1200" dirty="0">
                        <a:latin typeface="Century Gothic" panose="020B0502020202020204" pitchFamily="34" charset="0"/>
                      </a:endParaRPr>
                    </a:p>
                  </a:txBody>
                  <a:tcPr/>
                </a:tc>
                <a:extLst>
                  <a:ext uri="{0D108BD9-81ED-4DB2-BD59-A6C34878D82A}">
                    <a16:rowId xmlns:a16="http://schemas.microsoft.com/office/drawing/2014/main" val="3976866472"/>
                  </a:ext>
                </a:extLst>
              </a:tr>
            </a:tbl>
          </a:graphicData>
        </a:graphic>
      </p:graphicFrame>
      <p:graphicFrame>
        <p:nvGraphicFramePr>
          <p:cNvPr id="9" name="Table 8">
            <a:extLst>
              <a:ext uri="{FF2B5EF4-FFF2-40B4-BE49-F238E27FC236}">
                <a16:creationId xmlns:a16="http://schemas.microsoft.com/office/drawing/2014/main" id="{45B9C265-473A-476F-B11F-85824A6B64B3}"/>
              </a:ext>
            </a:extLst>
          </p:cNvPr>
          <p:cNvGraphicFramePr>
            <a:graphicFrameLocks noGrp="1"/>
          </p:cNvGraphicFramePr>
          <p:nvPr>
            <p:extLst/>
          </p:nvPr>
        </p:nvGraphicFramePr>
        <p:xfrm>
          <a:off x="1214439" y="3149600"/>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accent2"/>
                          </a:solidFill>
                          <a:latin typeface="Century Gothic" panose="020B0502020202020204" pitchFamily="34" charset="0"/>
                        </a:rPr>
                        <a:t>L</a:t>
                      </a:r>
                    </a:p>
                  </a:txBody>
                  <a:tcPr anchor="ctr"/>
                </a:tc>
                <a:tc>
                  <a:txBody>
                    <a:bodyPr/>
                    <a:lstStyle/>
                    <a:p>
                      <a:pPr algn="ctr"/>
                      <a:r>
                        <a:rPr lang="en-US" sz="1600" b="1" dirty="0">
                          <a:solidFill>
                            <a:schemeClr val="accent2"/>
                          </a:solidFill>
                          <a:latin typeface="Century Gothic" panose="020B0502020202020204" pitchFamily="34" charset="0"/>
                        </a:rPr>
                        <a:t>N</a:t>
                      </a:r>
                    </a:p>
                  </a:txBody>
                  <a:tcPr anchor="ctr">
                    <a:solidFill>
                      <a:schemeClr val="bg1">
                        <a:lumMod val="75000"/>
                      </a:schemeClr>
                    </a:solidFill>
                  </a:tcPr>
                </a:tc>
                <a:tc>
                  <a:txBody>
                    <a:bodyPr/>
                    <a:lstStyle/>
                    <a:p>
                      <a:pPr algn="ctr"/>
                      <a:r>
                        <a:rPr lang="en-US" sz="1600" b="1" dirty="0">
                          <a:solidFill>
                            <a:schemeClr val="accent2"/>
                          </a:solidFill>
                          <a:latin typeface="Century Gothic" panose="020B0502020202020204" pitchFamily="34" charset="0"/>
                        </a:rPr>
                        <a:t>S</a:t>
                      </a:r>
                    </a:p>
                  </a:txBody>
                  <a:tcPr anchor="ctr"/>
                </a:tc>
                <a:extLst>
                  <a:ext uri="{0D108BD9-81ED-4DB2-BD59-A6C34878D82A}">
                    <a16:rowId xmlns:a16="http://schemas.microsoft.com/office/drawing/2014/main" val="382101829"/>
                  </a:ext>
                </a:extLst>
              </a:tr>
            </a:tbl>
          </a:graphicData>
        </a:graphic>
      </p:graphicFrame>
      <p:graphicFrame>
        <p:nvGraphicFramePr>
          <p:cNvPr id="10" name="Table 9">
            <a:extLst>
              <a:ext uri="{FF2B5EF4-FFF2-40B4-BE49-F238E27FC236}">
                <a16:creationId xmlns:a16="http://schemas.microsoft.com/office/drawing/2014/main" id="{ADB588F6-3F8F-4BBA-ADF7-A27500200334}"/>
              </a:ext>
            </a:extLst>
          </p:cNvPr>
          <p:cNvGraphicFramePr>
            <a:graphicFrameLocks noGrp="1"/>
          </p:cNvGraphicFramePr>
          <p:nvPr>
            <p:extLst/>
          </p:nvPr>
        </p:nvGraphicFramePr>
        <p:xfrm>
          <a:off x="5253396" y="3149600"/>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accent2"/>
                          </a:solidFill>
                          <a:latin typeface="Century Gothic" panose="020B0502020202020204" pitchFamily="34" charset="0"/>
                        </a:rPr>
                        <a:t>E</a:t>
                      </a:r>
                    </a:p>
                  </a:txBody>
                  <a:tcPr anchor="ctr">
                    <a:solidFill>
                      <a:schemeClr val="bg1">
                        <a:lumMod val="75000"/>
                      </a:schemeClr>
                    </a:solidFill>
                  </a:tcPr>
                </a:tc>
                <a:tc>
                  <a:txBody>
                    <a:bodyPr/>
                    <a:lstStyle/>
                    <a:p>
                      <a:pPr algn="ctr"/>
                      <a:r>
                        <a:rPr lang="en-US" sz="1600" b="1" dirty="0">
                          <a:solidFill>
                            <a:schemeClr val="accent2"/>
                          </a:solidFill>
                          <a:latin typeface="Century Gothic" panose="020B0502020202020204" pitchFamily="34" charset="0"/>
                        </a:rPr>
                        <a:t>A</a:t>
                      </a:r>
                    </a:p>
                  </a:txBody>
                  <a:tcPr anchor="ctr"/>
                </a:tc>
                <a:tc>
                  <a:txBody>
                    <a:bodyPr/>
                    <a:lstStyle/>
                    <a:p>
                      <a:pPr algn="ctr"/>
                      <a:r>
                        <a:rPr lang="en-US" sz="1600" b="1" dirty="0">
                          <a:solidFill>
                            <a:schemeClr val="accent2"/>
                          </a:solidFill>
                          <a:latin typeface="Century Gothic" panose="020B0502020202020204" pitchFamily="34" charset="0"/>
                        </a:rPr>
                        <a:t>C</a:t>
                      </a:r>
                    </a:p>
                  </a:txBody>
                  <a:tcPr anchor="ctr">
                    <a:solidFill>
                      <a:schemeClr val="bg1">
                        <a:lumMod val="75000"/>
                      </a:schemeClr>
                    </a:solidFill>
                  </a:tcPr>
                </a:tc>
                <a:extLst>
                  <a:ext uri="{0D108BD9-81ED-4DB2-BD59-A6C34878D82A}">
                    <a16:rowId xmlns:a16="http://schemas.microsoft.com/office/drawing/2014/main" val="382101829"/>
                  </a:ext>
                </a:extLst>
              </a:tr>
            </a:tbl>
          </a:graphicData>
        </a:graphic>
      </p:graphicFrame>
      <p:graphicFrame>
        <p:nvGraphicFramePr>
          <p:cNvPr id="13" name="Table 12">
            <a:extLst>
              <a:ext uri="{FF2B5EF4-FFF2-40B4-BE49-F238E27FC236}">
                <a16:creationId xmlns:a16="http://schemas.microsoft.com/office/drawing/2014/main" id="{6EBD96E5-3762-44F7-8157-1A86F8C46209}"/>
              </a:ext>
            </a:extLst>
          </p:cNvPr>
          <p:cNvGraphicFramePr>
            <a:graphicFrameLocks noGrp="1"/>
          </p:cNvGraphicFramePr>
          <p:nvPr>
            <p:extLst/>
          </p:nvPr>
        </p:nvGraphicFramePr>
        <p:xfrm>
          <a:off x="1214439" y="5218184"/>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accent2"/>
                          </a:solidFill>
                          <a:latin typeface="Century Gothic" panose="020B0502020202020204" pitchFamily="34" charset="0"/>
                        </a:rPr>
                        <a:t>R</a:t>
                      </a:r>
                    </a:p>
                  </a:txBody>
                  <a:tcPr anchor="ctr"/>
                </a:tc>
                <a:tc>
                  <a:txBody>
                    <a:bodyPr/>
                    <a:lstStyle/>
                    <a:p>
                      <a:pPr algn="ctr"/>
                      <a:r>
                        <a:rPr lang="en-US" sz="1600" b="1" dirty="0">
                          <a:solidFill>
                            <a:schemeClr val="accent2"/>
                          </a:solidFill>
                          <a:latin typeface="Century Gothic" panose="020B0502020202020204" pitchFamily="34" charset="0"/>
                        </a:rPr>
                        <a:t>E</a:t>
                      </a:r>
                    </a:p>
                  </a:txBody>
                  <a:tcPr anchor="ctr">
                    <a:solidFill>
                      <a:schemeClr val="bg1">
                        <a:lumMod val="75000"/>
                      </a:schemeClr>
                    </a:solidFill>
                  </a:tcPr>
                </a:tc>
                <a:tc>
                  <a:txBody>
                    <a:bodyPr/>
                    <a:lstStyle/>
                    <a:p>
                      <a:pPr algn="ctr"/>
                      <a:r>
                        <a:rPr lang="en-US" sz="1600" b="1" dirty="0">
                          <a:solidFill>
                            <a:schemeClr val="accent2"/>
                          </a:solidFill>
                          <a:latin typeface="Century Gothic" panose="020B0502020202020204" pitchFamily="34" charset="0"/>
                        </a:rPr>
                        <a:t>C</a:t>
                      </a:r>
                    </a:p>
                  </a:txBody>
                  <a:tcPr anchor="ctr"/>
                </a:tc>
                <a:extLst>
                  <a:ext uri="{0D108BD9-81ED-4DB2-BD59-A6C34878D82A}">
                    <a16:rowId xmlns:a16="http://schemas.microsoft.com/office/drawing/2014/main" val="382101829"/>
                  </a:ext>
                </a:extLst>
              </a:tr>
            </a:tbl>
          </a:graphicData>
        </a:graphic>
      </p:graphicFrame>
      <p:graphicFrame>
        <p:nvGraphicFramePr>
          <p:cNvPr id="14" name="Table 13">
            <a:extLst>
              <a:ext uri="{FF2B5EF4-FFF2-40B4-BE49-F238E27FC236}">
                <a16:creationId xmlns:a16="http://schemas.microsoft.com/office/drawing/2014/main" id="{98210B09-CA95-44F9-B998-38DD16972451}"/>
              </a:ext>
            </a:extLst>
          </p:cNvPr>
          <p:cNvGraphicFramePr>
            <a:graphicFrameLocks noGrp="1"/>
          </p:cNvGraphicFramePr>
          <p:nvPr>
            <p:extLst/>
          </p:nvPr>
        </p:nvGraphicFramePr>
        <p:xfrm>
          <a:off x="5253396" y="5218184"/>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accent2"/>
                          </a:solidFill>
                          <a:latin typeface="Century Gothic" panose="020B0502020202020204" pitchFamily="34" charset="0"/>
                        </a:rPr>
                        <a:t>S</a:t>
                      </a:r>
                    </a:p>
                  </a:txBody>
                  <a:tcPr anchor="ctr">
                    <a:solidFill>
                      <a:schemeClr val="bg1">
                        <a:lumMod val="75000"/>
                      </a:schemeClr>
                    </a:solidFill>
                  </a:tcPr>
                </a:tc>
                <a:tc>
                  <a:txBody>
                    <a:bodyPr/>
                    <a:lstStyle/>
                    <a:p>
                      <a:pPr algn="ctr"/>
                      <a:r>
                        <a:rPr lang="en-US" sz="1600" b="1" dirty="0">
                          <a:solidFill>
                            <a:schemeClr val="accent2"/>
                          </a:solidFill>
                          <a:latin typeface="Century Gothic" panose="020B0502020202020204" pitchFamily="34" charset="0"/>
                        </a:rPr>
                        <a:t>O</a:t>
                      </a:r>
                    </a:p>
                  </a:txBody>
                  <a:tcPr anchor="ctr">
                    <a:solidFill>
                      <a:schemeClr val="bg1"/>
                    </a:solidFill>
                  </a:tcPr>
                </a:tc>
                <a:tc>
                  <a:txBody>
                    <a:bodyPr/>
                    <a:lstStyle/>
                    <a:p>
                      <a:pPr algn="ctr"/>
                      <a:r>
                        <a:rPr lang="en-US" sz="1600" b="1" dirty="0">
                          <a:solidFill>
                            <a:schemeClr val="accent2"/>
                          </a:solidFill>
                          <a:latin typeface="Century Gothic" panose="020B0502020202020204" pitchFamily="34" charset="0"/>
                        </a:rPr>
                        <a:t>S</a:t>
                      </a:r>
                    </a:p>
                  </a:txBody>
                  <a:tcPr anchor="ctr">
                    <a:solidFill>
                      <a:schemeClr val="bg1">
                        <a:lumMod val="75000"/>
                      </a:schemeClr>
                    </a:solidFill>
                  </a:tcPr>
                </a:tc>
                <a:extLst>
                  <a:ext uri="{0D108BD9-81ED-4DB2-BD59-A6C34878D82A}">
                    <a16:rowId xmlns:a16="http://schemas.microsoft.com/office/drawing/2014/main" val="382101829"/>
                  </a:ext>
                </a:extLst>
              </a:tr>
            </a:tbl>
          </a:graphicData>
        </a:graphic>
      </p:graphicFrame>
      <p:graphicFrame>
        <p:nvGraphicFramePr>
          <p:cNvPr id="15" name="Table 14">
            <a:extLst>
              <a:ext uri="{FF2B5EF4-FFF2-40B4-BE49-F238E27FC236}">
                <a16:creationId xmlns:a16="http://schemas.microsoft.com/office/drawing/2014/main" id="{A6E29913-A48A-418B-8ACC-BC6A07307D06}"/>
              </a:ext>
            </a:extLst>
          </p:cNvPr>
          <p:cNvGraphicFramePr>
            <a:graphicFrameLocks noGrp="1"/>
          </p:cNvGraphicFramePr>
          <p:nvPr>
            <p:extLst/>
          </p:nvPr>
        </p:nvGraphicFramePr>
        <p:xfrm>
          <a:off x="1214439" y="7286768"/>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accent2"/>
                          </a:solidFill>
                          <a:latin typeface="Century Gothic" panose="020B0502020202020204" pitchFamily="34" charset="0"/>
                        </a:rPr>
                        <a:t>I</a:t>
                      </a:r>
                    </a:p>
                  </a:txBody>
                  <a:tcPr anchor="ctr">
                    <a:solidFill>
                      <a:schemeClr val="bg1">
                        <a:lumMod val="75000"/>
                      </a:schemeClr>
                    </a:solidFill>
                  </a:tcPr>
                </a:tc>
                <a:tc>
                  <a:txBody>
                    <a:bodyPr/>
                    <a:lstStyle/>
                    <a:p>
                      <a:pPr algn="ctr"/>
                      <a:r>
                        <a:rPr lang="en-US" sz="1600" b="1" dirty="0">
                          <a:solidFill>
                            <a:schemeClr val="accent2"/>
                          </a:solidFill>
                          <a:latin typeface="Century Gothic" panose="020B0502020202020204" pitchFamily="34" charset="0"/>
                        </a:rPr>
                        <a:t>T</a:t>
                      </a:r>
                    </a:p>
                  </a:txBody>
                  <a:tcPr anchor="ctr"/>
                </a:tc>
                <a:tc>
                  <a:txBody>
                    <a:bodyPr/>
                    <a:lstStyle/>
                    <a:p>
                      <a:pPr algn="ctr"/>
                      <a:r>
                        <a:rPr lang="en-US" sz="1600" b="1" dirty="0">
                          <a:solidFill>
                            <a:schemeClr val="accent2"/>
                          </a:solidFill>
                          <a:latin typeface="Century Gothic" panose="020B0502020202020204" pitchFamily="34" charset="0"/>
                        </a:rPr>
                        <a:t>L</a:t>
                      </a:r>
                    </a:p>
                  </a:txBody>
                  <a:tcPr anchor="ctr"/>
                </a:tc>
                <a:extLst>
                  <a:ext uri="{0D108BD9-81ED-4DB2-BD59-A6C34878D82A}">
                    <a16:rowId xmlns:a16="http://schemas.microsoft.com/office/drawing/2014/main" val="382101829"/>
                  </a:ext>
                </a:extLst>
              </a:tr>
            </a:tbl>
          </a:graphicData>
        </a:graphic>
      </p:graphicFrame>
      <p:graphicFrame>
        <p:nvGraphicFramePr>
          <p:cNvPr id="16" name="Table 15">
            <a:extLst>
              <a:ext uri="{FF2B5EF4-FFF2-40B4-BE49-F238E27FC236}">
                <a16:creationId xmlns:a16="http://schemas.microsoft.com/office/drawing/2014/main" id="{21752C1E-271E-43D8-A70F-7B943D626D2E}"/>
              </a:ext>
            </a:extLst>
          </p:cNvPr>
          <p:cNvGraphicFramePr>
            <a:graphicFrameLocks noGrp="1"/>
          </p:cNvGraphicFramePr>
          <p:nvPr>
            <p:extLst/>
          </p:nvPr>
        </p:nvGraphicFramePr>
        <p:xfrm>
          <a:off x="5253396" y="7286768"/>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endParaRPr lang="en-US" sz="1600" b="1" dirty="0">
                        <a:solidFill>
                          <a:schemeClr val="accent2"/>
                        </a:solidFill>
                        <a:latin typeface="Century Gothic" panose="020B0502020202020204" pitchFamily="34" charset="0"/>
                      </a:endParaRPr>
                    </a:p>
                  </a:txBody>
                  <a:tcPr anchor="ctr"/>
                </a:tc>
                <a:tc>
                  <a:txBody>
                    <a:bodyPr/>
                    <a:lstStyle/>
                    <a:p>
                      <a:pPr algn="ctr"/>
                      <a:endParaRPr lang="en-US" sz="1600" b="1" dirty="0">
                        <a:solidFill>
                          <a:schemeClr val="accent2"/>
                        </a:solidFill>
                        <a:latin typeface="Century Gothic" panose="020B0502020202020204" pitchFamily="34" charset="0"/>
                      </a:endParaRPr>
                    </a:p>
                  </a:txBody>
                  <a:tcPr anchor="ct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extLst>
                  <a:ext uri="{0D108BD9-81ED-4DB2-BD59-A6C34878D82A}">
                    <a16:rowId xmlns:a16="http://schemas.microsoft.com/office/drawing/2014/main" val="382101829"/>
                  </a:ext>
                </a:extLst>
              </a:tr>
            </a:tbl>
          </a:graphicData>
        </a:graphic>
      </p:graphicFrame>
      <p:graphicFrame>
        <p:nvGraphicFramePr>
          <p:cNvPr id="17" name="Table 16">
            <a:extLst>
              <a:ext uri="{FF2B5EF4-FFF2-40B4-BE49-F238E27FC236}">
                <a16:creationId xmlns:a16="http://schemas.microsoft.com/office/drawing/2014/main" id="{9FE3CD9D-30EF-43BF-B4B9-A2B12D79A457}"/>
              </a:ext>
            </a:extLst>
          </p:cNvPr>
          <p:cNvGraphicFramePr>
            <a:graphicFrameLocks noGrp="1"/>
          </p:cNvGraphicFramePr>
          <p:nvPr>
            <p:extLst/>
          </p:nvPr>
        </p:nvGraphicFramePr>
        <p:xfrm>
          <a:off x="1214439" y="9355352"/>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accent2"/>
                          </a:solidFill>
                          <a:latin typeface="Century Gothic" panose="020B0502020202020204" pitchFamily="34" charset="0"/>
                        </a:rPr>
                        <a:t>T</a:t>
                      </a:r>
                    </a:p>
                  </a:txBody>
                  <a:tcPr anchor="ctr">
                    <a:solidFill>
                      <a:schemeClr val="bg1">
                        <a:lumMod val="75000"/>
                      </a:schemeClr>
                    </a:solidFill>
                  </a:tcPr>
                </a:tc>
                <a:tc>
                  <a:txBody>
                    <a:bodyPr/>
                    <a:lstStyle/>
                    <a:p>
                      <a:pPr algn="ctr"/>
                      <a:r>
                        <a:rPr lang="en-US" sz="1600" b="1" dirty="0">
                          <a:solidFill>
                            <a:schemeClr val="accent2"/>
                          </a:solidFill>
                          <a:latin typeface="Century Gothic" panose="020B0502020202020204" pitchFamily="34" charset="0"/>
                        </a:rPr>
                        <a:t>M</a:t>
                      </a:r>
                    </a:p>
                  </a:txBody>
                  <a:tcPr anchor="ctr"/>
                </a:tc>
                <a:tc>
                  <a:txBody>
                    <a:bodyPr/>
                    <a:lstStyle/>
                    <a:p>
                      <a:pPr algn="ctr"/>
                      <a:r>
                        <a:rPr lang="en-US" sz="1600" b="1" dirty="0">
                          <a:solidFill>
                            <a:schemeClr val="accent2"/>
                          </a:solidFill>
                          <a:latin typeface="Century Gothic" panose="020B0502020202020204" pitchFamily="34" charset="0"/>
                        </a:rPr>
                        <a:t>Y</a:t>
                      </a:r>
                    </a:p>
                  </a:txBody>
                  <a:tcPr anchor="ctr">
                    <a:solidFill>
                      <a:schemeClr val="bg1">
                        <a:lumMod val="75000"/>
                      </a:schemeClr>
                    </a:solidFill>
                  </a:tcPr>
                </a:tc>
                <a:extLst>
                  <a:ext uri="{0D108BD9-81ED-4DB2-BD59-A6C34878D82A}">
                    <a16:rowId xmlns:a16="http://schemas.microsoft.com/office/drawing/2014/main" val="382101829"/>
                  </a:ext>
                </a:extLst>
              </a:tr>
            </a:tbl>
          </a:graphicData>
        </a:graphic>
      </p:graphicFrame>
      <p:graphicFrame>
        <p:nvGraphicFramePr>
          <p:cNvPr id="18" name="Table 17">
            <a:extLst>
              <a:ext uri="{FF2B5EF4-FFF2-40B4-BE49-F238E27FC236}">
                <a16:creationId xmlns:a16="http://schemas.microsoft.com/office/drawing/2014/main" id="{BA90A27F-FF4E-4DB1-8A53-3F3E0E266F09}"/>
              </a:ext>
            </a:extLst>
          </p:cNvPr>
          <p:cNvGraphicFramePr>
            <a:graphicFrameLocks noGrp="1"/>
          </p:cNvGraphicFramePr>
          <p:nvPr>
            <p:extLst/>
          </p:nvPr>
        </p:nvGraphicFramePr>
        <p:xfrm>
          <a:off x="5253396" y="9355352"/>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endParaRPr lang="en-US" sz="1600" b="1" dirty="0">
                        <a:solidFill>
                          <a:schemeClr val="accent2"/>
                        </a:solidFill>
                        <a:latin typeface="Century Gothic" panose="020B0502020202020204" pitchFamily="34" charset="0"/>
                      </a:endParaRPr>
                    </a:p>
                  </a:txBody>
                  <a:tcPr anchor="ct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extLst>
                  <a:ext uri="{0D108BD9-81ED-4DB2-BD59-A6C34878D82A}">
                    <a16:rowId xmlns:a16="http://schemas.microsoft.com/office/drawing/2014/main" val="382101829"/>
                  </a:ext>
                </a:extLst>
              </a:tr>
            </a:tbl>
          </a:graphicData>
        </a:graphic>
      </p:graphicFrame>
      <p:sp>
        <p:nvSpPr>
          <p:cNvPr id="19" name="TextBox 18">
            <a:extLst>
              <a:ext uri="{FF2B5EF4-FFF2-40B4-BE49-F238E27FC236}">
                <a16:creationId xmlns:a16="http://schemas.microsoft.com/office/drawing/2014/main" id="{30C8D8C7-96CD-41BE-8F7C-C64CFB04F4C7}"/>
              </a:ext>
            </a:extLst>
          </p:cNvPr>
          <p:cNvSpPr txBox="1"/>
          <p:nvPr/>
        </p:nvSpPr>
        <p:spPr>
          <a:xfrm>
            <a:off x="216470" y="2651550"/>
            <a:ext cx="3571875" cy="461665"/>
          </a:xfrm>
          <a:prstGeom prst="rect">
            <a:avLst/>
          </a:prstGeom>
          <a:noFill/>
        </p:spPr>
        <p:txBody>
          <a:bodyPr wrap="square" rtlCol="0">
            <a:spAutoFit/>
          </a:bodyPr>
          <a:lstStyle/>
          <a:p>
            <a:pPr algn="ctr"/>
            <a:r>
              <a:rPr lang="en-US" sz="1200" dirty="0">
                <a:latin typeface="Century Gothic" panose="020B0502020202020204" pitchFamily="34" charset="0"/>
              </a:rPr>
              <a:t>Abraham Lincoln was elected president in 1860.</a:t>
            </a:r>
          </a:p>
        </p:txBody>
      </p:sp>
      <p:sp>
        <p:nvSpPr>
          <p:cNvPr id="20" name="TextBox 19">
            <a:extLst>
              <a:ext uri="{FF2B5EF4-FFF2-40B4-BE49-F238E27FC236}">
                <a16:creationId xmlns:a16="http://schemas.microsoft.com/office/drawing/2014/main" id="{201ED936-F05E-4270-B89E-0235378B05C6}"/>
              </a:ext>
            </a:extLst>
          </p:cNvPr>
          <p:cNvSpPr txBox="1"/>
          <p:nvPr/>
        </p:nvSpPr>
        <p:spPr>
          <a:xfrm>
            <a:off x="215004" y="6577470"/>
            <a:ext cx="3558351" cy="646331"/>
          </a:xfrm>
          <a:prstGeom prst="rect">
            <a:avLst/>
          </a:prstGeom>
          <a:noFill/>
        </p:spPr>
        <p:txBody>
          <a:bodyPr wrap="square" rtlCol="0">
            <a:spAutoFit/>
          </a:bodyPr>
          <a:lstStyle/>
          <a:p>
            <a:pPr algn="ctr"/>
            <a:r>
              <a:rPr lang="en-US" sz="1200" dirty="0">
                <a:latin typeface="Century Gothic" panose="020B0502020202020204" pitchFamily="34" charset="0"/>
              </a:rPr>
              <a:t>Cultural and economic differences fueled sectionalism and led to the North &amp; South feeling divided.</a:t>
            </a:r>
          </a:p>
        </p:txBody>
      </p:sp>
      <p:sp>
        <p:nvSpPr>
          <p:cNvPr id="21" name="TextBox 20">
            <a:extLst>
              <a:ext uri="{FF2B5EF4-FFF2-40B4-BE49-F238E27FC236}">
                <a16:creationId xmlns:a16="http://schemas.microsoft.com/office/drawing/2014/main" id="{2B3F24B2-E4DF-4DAC-8DA4-4553C34C656F}"/>
              </a:ext>
            </a:extLst>
          </p:cNvPr>
          <p:cNvSpPr txBox="1"/>
          <p:nvPr/>
        </p:nvSpPr>
        <p:spPr>
          <a:xfrm>
            <a:off x="216470" y="4499083"/>
            <a:ext cx="3571875" cy="646331"/>
          </a:xfrm>
          <a:prstGeom prst="rect">
            <a:avLst/>
          </a:prstGeom>
          <a:noFill/>
        </p:spPr>
        <p:txBody>
          <a:bodyPr wrap="square" rtlCol="0">
            <a:spAutoFit/>
          </a:bodyPr>
          <a:lstStyle/>
          <a:p>
            <a:pPr algn="ctr"/>
            <a:r>
              <a:rPr lang="en-US" sz="1200" dirty="0">
                <a:latin typeface="Century Gothic" panose="020B0502020202020204" pitchFamily="34" charset="0"/>
              </a:rPr>
              <a:t>Americans disagreed about whether or not slavery should be allowed in the territories as they expanded westward.</a:t>
            </a:r>
          </a:p>
        </p:txBody>
      </p:sp>
      <p:sp>
        <p:nvSpPr>
          <p:cNvPr id="22" name="TextBox 21">
            <a:extLst>
              <a:ext uri="{FF2B5EF4-FFF2-40B4-BE49-F238E27FC236}">
                <a16:creationId xmlns:a16="http://schemas.microsoft.com/office/drawing/2014/main" id="{AB9AE87C-262E-4121-8510-66C0D1079C1E}"/>
              </a:ext>
            </a:extLst>
          </p:cNvPr>
          <p:cNvSpPr txBox="1"/>
          <p:nvPr/>
        </p:nvSpPr>
        <p:spPr>
          <a:xfrm>
            <a:off x="4016803" y="4516178"/>
            <a:ext cx="3558351" cy="461665"/>
          </a:xfrm>
          <a:prstGeom prst="rect">
            <a:avLst/>
          </a:prstGeom>
          <a:noFill/>
        </p:spPr>
        <p:txBody>
          <a:bodyPr wrap="square" rtlCol="0">
            <a:spAutoFit/>
          </a:bodyPr>
          <a:lstStyle/>
          <a:p>
            <a:pPr algn="ctr"/>
            <a:r>
              <a:rPr lang="en-US" sz="1200" dirty="0">
                <a:latin typeface="Century Gothic" panose="020B0502020202020204" pitchFamily="34" charset="0"/>
              </a:rPr>
              <a:t>The South was economically devastated and faced a long effort to restore stability.</a:t>
            </a:r>
          </a:p>
        </p:txBody>
      </p:sp>
      <p:sp>
        <p:nvSpPr>
          <p:cNvPr id="23" name="TextBox 22">
            <a:extLst>
              <a:ext uri="{FF2B5EF4-FFF2-40B4-BE49-F238E27FC236}">
                <a16:creationId xmlns:a16="http://schemas.microsoft.com/office/drawing/2014/main" id="{04BD65A5-64A0-4CC3-B905-6544BA30E216}"/>
              </a:ext>
            </a:extLst>
          </p:cNvPr>
          <p:cNvSpPr txBox="1"/>
          <p:nvPr/>
        </p:nvSpPr>
        <p:spPr>
          <a:xfrm>
            <a:off x="4003279" y="2687698"/>
            <a:ext cx="3571875" cy="276999"/>
          </a:xfrm>
          <a:prstGeom prst="rect">
            <a:avLst/>
          </a:prstGeom>
          <a:noFill/>
        </p:spPr>
        <p:txBody>
          <a:bodyPr wrap="square" rtlCol="0">
            <a:spAutoFit/>
          </a:bodyPr>
          <a:lstStyle/>
          <a:p>
            <a:pPr algn="ctr"/>
            <a:r>
              <a:rPr lang="en-US" sz="1200" dirty="0">
                <a:latin typeface="Century Gothic" panose="020B0502020202020204" pitchFamily="34" charset="0"/>
              </a:rPr>
              <a:t>Slavery was abolished.</a:t>
            </a:r>
          </a:p>
        </p:txBody>
      </p:sp>
      <p:sp>
        <p:nvSpPr>
          <p:cNvPr id="24" name="TextBox 23">
            <a:extLst>
              <a:ext uri="{FF2B5EF4-FFF2-40B4-BE49-F238E27FC236}">
                <a16:creationId xmlns:a16="http://schemas.microsoft.com/office/drawing/2014/main" id="{6BA359D3-E791-4A0A-A28B-D81ADEAF4F88}"/>
              </a:ext>
            </a:extLst>
          </p:cNvPr>
          <p:cNvSpPr txBox="1"/>
          <p:nvPr/>
        </p:nvSpPr>
        <p:spPr>
          <a:xfrm>
            <a:off x="215004" y="8811053"/>
            <a:ext cx="3558351" cy="461665"/>
          </a:xfrm>
          <a:prstGeom prst="rect">
            <a:avLst/>
          </a:prstGeom>
          <a:noFill/>
        </p:spPr>
        <p:txBody>
          <a:bodyPr wrap="square" rtlCol="0">
            <a:spAutoFit/>
          </a:bodyPr>
          <a:lstStyle/>
          <a:p>
            <a:pPr algn="ctr"/>
            <a:r>
              <a:rPr lang="en-US" sz="1200" dirty="0">
                <a:latin typeface="Century Gothic" panose="020B0502020202020204" pitchFamily="34" charset="0"/>
              </a:rPr>
              <a:t>South Carolina seceded from the Union, followed by other states.</a:t>
            </a:r>
          </a:p>
        </p:txBody>
      </p:sp>
      <p:sp>
        <p:nvSpPr>
          <p:cNvPr id="25" name="TextBox 24">
            <a:extLst>
              <a:ext uri="{FF2B5EF4-FFF2-40B4-BE49-F238E27FC236}">
                <a16:creationId xmlns:a16="http://schemas.microsoft.com/office/drawing/2014/main" id="{A46B9A46-37B1-4A05-AC1C-1416C5B0464D}"/>
              </a:ext>
            </a:extLst>
          </p:cNvPr>
          <p:cNvSpPr txBox="1"/>
          <p:nvPr/>
        </p:nvSpPr>
        <p:spPr>
          <a:xfrm>
            <a:off x="526145" y="1663104"/>
            <a:ext cx="6720111" cy="646331"/>
          </a:xfrm>
          <a:prstGeom prst="rect">
            <a:avLst/>
          </a:prstGeom>
          <a:solidFill>
            <a:schemeClr val="accent2">
              <a:lumMod val="20000"/>
              <a:lumOff val="80000"/>
            </a:schemeClr>
          </a:solidFill>
        </p:spPr>
        <p:txBody>
          <a:bodyPr wrap="square" rtlCol="0">
            <a:spAutoFit/>
          </a:bodyPr>
          <a:lstStyle/>
          <a:p>
            <a:pPr algn="ctr"/>
            <a:r>
              <a:rPr lang="en-US" sz="1200" b="1" dirty="0">
                <a:latin typeface="Century Gothic" panose="020B0502020202020204" pitchFamily="34" charset="0"/>
              </a:rPr>
              <a:t>STEP 1: </a:t>
            </a:r>
            <a:r>
              <a:rPr lang="en-US" sz="1200" dirty="0">
                <a:latin typeface="Century Gothic" panose="020B0502020202020204" pitchFamily="34" charset="0"/>
              </a:rPr>
              <a:t>Make your list of causes and effects for whatever </a:t>
            </a:r>
          </a:p>
          <a:p>
            <a:pPr algn="ctr"/>
            <a:r>
              <a:rPr lang="en-US" sz="1200" dirty="0">
                <a:latin typeface="Century Gothic" panose="020B0502020202020204" pitchFamily="34" charset="0"/>
              </a:rPr>
              <a:t>content you’re working with. You should have six total, </a:t>
            </a:r>
          </a:p>
          <a:p>
            <a:pPr algn="ctr"/>
            <a:r>
              <a:rPr lang="en-US" sz="1200" dirty="0">
                <a:latin typeface="Century Gothic" panose="020B0502020202020204" pitchFamily="34" charset="0"/>
              </a:rPr>
              <a:t>but this can be divided however you want. </a:t>
            </a:r>
          </a:p>
        </p:txBody>
      </p:sp>
      <p:sp>
        <p:nvSpPr>
          <p:cNvPr id="26" name="TextBox 25">
            <a:extLst>
              <a:ext uri="{FF2B5EF4-FFF2-40B4-BE49-F238E27FC236}">
                <a16:creationId xmlns:a16="http://schemas.microsoft.com/office/drawing/2014/main" id="{B951C862-B424-431D-A218-F617629B8BD0}"/>
              </a:ext>
            </a:extLst>
          </p:cNvPr>
          <p:cNvSpPr txBox="1"/>
          <p:nvPr/>
        </p:nvSpPr>
        <p:spPr>
          <a:xfrm>
            <a:off x="526145" y="3705343"/>
            <a:ext cx="6720111" cy="646331"/>
          </a:xfrm>
          <a:prstGeom prst="rect">
            <a:avLst/>
          </a:prstGeom>
          <a:solidFill>
            <a:schemeClr val="accent2">
              <a:lumMod val="20000"/>
              <a:lumOff val="80000"/>
            </a:schemeClr>
          </a:solidFill>
        </p:spPr>
        <p:txBody>
          <a:bodyPr wrap="square" rtlCol="0">
            <a:spAutoFit/>
          </a:bodyPr>
          <a:lstStyle/>
          <a:p>
            <a:pPr algn="ctr"/>
            <a:r>
              <a:rPr lang="en-US" sz="1200" b="1" dirty="0">
                <a:latin typeface="Century Gothic" panose="020B0502020202020204" pitchFamily="34" charset="0"/>
              </a:rPr>
              <a:t>STEP 2: </a:t>
            </a:r>
            <a:r>
              <a:rPr lang="en-US" sz="1200" dirty="0">
                <a:latin typeface="Century Gothic" panose="020B0502020202020204" pitchFamily="34" charset="0"/>
              </a:rPr>
              <a:t>Choose your code word. If you have students decode a message, this could be one of the words they’ll need. I chose “necessity” because I will have students work with a Grant quote including this word in Task #4.</a:t>
            </a:r>
          </a:p>
        </p:txBody>
      </p:sp>
      <p:sp>
        <p:nvSpPr>
          <p:cNvPr id="27" name="TextBox 26">
            <a:extLst>
              <a:ext uri="{FF2B5EF4-FFF2-40B4-BE49-F238E27FC236}">
                <a16:creationId xmlns:a16="http://schemas.microsoft.com/office/drawing/2014/main" id="{B12BEE69-BA8E-476D-9290-DF4E70398973}"/>
              </a:ext>
            </a:extLst>
          </p:cNvPr>
          <p:cNvSpPr txBox="1"/>
          <p:nvPr/>
        </p:nvSpPr>
        <p:spPr>
          <a:xfrm>
            <a:off x="526145" y="5778559"/>
            <a:ext cx="6720111" cy="830997"/>
          </a:xfrm>
          <a:prstGeom prst="rect">
            <a:avLst/>
          </a:prstGeom>
          <a:solidFill>
            <a:schemeClr val="accent2">
              <a:lumMod val="20000"/>
              <a:lumOff val="80000"/>
            </a:schemeClr>
          </a:solidFill>
        </p:spPr>
        <p:txBody>
          <a:bodyPr wrap="square" rtlCol="0">
            <a:spAutoFit/>
          </a:bodyPr>
          <a:lstStyle/>
          <a:p>
            <a:pPr algn="ctr"/>
            <a:r>
              <a:rPr lang="en-US" sz="1200" b="1" dirty="0">
                <a:latin typeface="Century Gothic" panose="020B0502020202020204" pitchFamily="34" charset="0"/>
              </a:rPr>
              <a:t>STEP 3: </a:t>
            </a:r>
            <a:r>
              <a:rPr lang="en-US" sz="1200" dirty="0">
                <a:latin typeface="Century Gothic" panose="020B0502020202020204" pitchFamily="34" charset="0"/>
              </a:rPr>
              <a:t>Write your code word with one or two letters per card. “Shade” those boxes under the </a:t>
            </a:r>
            <a:r>
              <a:rPr lang="en-US" sz="1200" b="1" dirty="0">
                <a:latin typeface="Century Gothic" panose="020B0502020202020204" pitchFamily="34" charset="0"/>
              </a:rPr>
              <a:t>Design Tab</a:t>
            </a:r>
            <a:r>
              <a:rPr lang="en-US" sz="1200" dirty="0">
                <a:latin typeface="Century Gothic" panose="020B0502020202020204" pitchFamily="34" charset="0"/>
              </a:rPr>
              <a:t> in PPT. Fill in the rest of the letters with distractors. Make sure to shade some boxes in your extra causes/effects spaces so that students don’t know how many of each they need.</a:t>
            </a:r>
          </a:p>
        </p:txBody>
      </p:sp>
      <p:sp>
        <p:nvSpPr>
          <p:cNvPr id="28" name="TextBox 27">
            <a:extLst>
              <a:ext uri="{FF2B5EF4-FFF2-40B4-BE49-F238E27FC236}">
                <a16:creationId xmlns:a16="http://schemas.microsoft.com/office/drawing/2014/main" id="{915E7850-2F75-4279-BA0B-E66FF99055EC}"/>
              </a:ext>
            </a:extLst>
          </p:cNvPr>
          <p:cNvSpPr txBox="1"/>
          <p:nvPr/>
        </p:nvSpPr>
        <p:spPr>
          <a:xfrm>
            <a:off x="526145" y="7836439"/>
            <a:ext cx="6720111" cy="1015663"/>
          </a:xfrm>
          <a:prstGeom prst="rect">
            <a:avLst/>
          </a:prstGeom>
          <a:solidFill>
            <a:schemeClr val="accent2">
              <a:lumMod val="20000"/>
              <a:lumOff val="80000"/>
            </a:schemeClr>
          </a:solidFill>
        </p:spPr>
        <p:txBody>
          <a:bodyPr wrap="square" rtlCol="0">
            <a:spAutoFit/>
          </a:bodyPr>
          <a:lstStyle/>
          <a:p>
            <a:pPr algn="ctr"/>
            <a:r>
              <a:rPr lang="en-US" sz="1200" b="1" dirty="0">
                <a:latin typeface="Century Gothic" panose="020B0502020202020204" pitchFamily="34" charset="0"/>
              </a:rPr>
              <a:t>STEP 4: </a:t>
            </a:r>
            <a:r>
              <a:rPr lang="en-US" sz="1200" dirty="0">
                <a:latin typeface="Century Gothic" panose="020B0502020202020204" pitchFamily="34" charset="0"/>
              </a:rPr>
              <a:t>Shade the appropriate boxes on your </a:t>
            </a:r>
            <a:r>
              <a:rPr lang="en-US" sz="1200" b="1" dirty="0">
                <a:latin typeface="Century Gothic" panose="020B0502020202020204" pitchFamily="34" charset="0"/>
              </a:rPr>
              <a:t>Mat</a:t>
            </a:r>
            <a:r>
              <a:rPr lang="en-US" sz="1200" dirty="0">
                <a:latin typeface="Century Gothic" panose="020B0502020202020204" pitchFamily="34" charset="0"/>
              </a:rPr>
              <a:t>. Copy the boxes with letters to the appropriate card on your </a:t>
            </a:r>
            <a:r>
              <a:rPr lang="en-US" sz="1200" b="1" dirty="0">
                <a:latin typeface="Century Gothic" panose="020B0502020202020204" pitchFamily="34" charset="0"/>
              </a:rPr>
              <a:t>Clue Cards </a:t>
            </a:r>
            <a:r>
              <a:rPr lang="en-US" sz="1200" dirty="0">
                <a:latin typeface="Century Gothic" panose="020B0502020202020204" pitchFamily="34" charset="0"/>
              </a:rPr>
              <a:t>page. Turn the shading back to white. (You can also just type in the letters by hand on the correct cards) Remember that you can assign any numbers to your clues as long as they end up in order on the mat. (for instance, my causes are </a:t>
            </a:r>
            <a:r>
              <a:rPr lang="en-US" sz="1200" b="1" dirty="0">
                <a:latin typeface="Century Gothic" panose="020B0502020202020204" pitchFamily="34" charset="0"/>
              </a:rPr>
              <a:t>1 – 2 – 4 – 6 </a:t>
            </a:r>
            <a:r>
              <a:rPr lang="en-US" sz="1200" dirty="0">
                <a:latin typeface="Century Gothic" panose="020B0502020202020204" pitchFamily="34" charset="0"/>
              </a:rPr>
              <a:t>and my effects are </a:t>
            </a:r>
            <a:r>
              <a:rPr lang="en-US" sz="1200" b="1" dirty="0">
                <a:latin typeface="Century Gothic" panose="020B0502020202020204" pitchFamily="34" charset="0"/>
              </a:rPr>
              <a:t>3 – 5</a:t>
            </a:r>
            <a:r>
              <a:rPr lang="en-US" sz="1200" dirty="0">
                <a:latin typeface="Century Gothic" panose="020B0502020202020204" pitchFamily="34" charset="0"/>
              </a:rPr>
              <a:t>)</a:t>
            </a:r>
          </a:p>
        </p:txBody>
      </p:sp>
      <p:cxnSp>
        <p:nvCxnSpPr>
          <p:cNvPr id="30" name="Straight Arrow Connector 29">
            <a:extLst>
              <a:ext uri="{FF2B5EF4-FFF2-40B4-BE49-F238E27FC236}">
                <a16:creationId xmlns:a16="http://schemas.microsoft.com/office/drawing/2014/main" id="{1F983E92-3134-47D4-9D41-AF4C89D06D2A}"/>
              </a:ext>
            </a:extLst>
          </p:cNvPr>
          <p:cNvCxnSpPr/>
          <p:nvPr/>
        </p:nvCxnSpPr>
        <p:spPr>
          <a:xfrm>
            <a:off x="5111646" y="6692797"/>
            <a:ext cx="1319134" cy="68442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A89394F8-DC26-4AA0-9C71-12ADB615E0A6}"/>
              </a:ext>
            </a:extLst>
          </p:cNvPr>
          <p:cNvPicPr>
            <a:picLocks noChangeAspect="1"/>
          </p:cNvPicPr>
          <p:nvPr/>
        </p:nvPicPr>
        <p:blipFill>
          <a:blip r:embed="rId2"/>
          <a:stretch>
            <a:fillRect/>
          </a:stretch>
        </p:blipFill>
        <p:spPr>
          <a:xfrm>
            <a:off x="438613" y="177307"/>
            <a:ext cx="6895174" cy="859611"/>
          </a:xfrm>
          <a:prstGeom prst="rect">
            <a:avLst/>
          </a:prstGeom>
        </p:spPr>
      </p:pic>
    </p:spTree>
    <p:extLst>
      <p:ext uri="{BB962C8B-B14F-4D97-AF65-F5344CB8AC3E}">
        <p14:creationId xmlns:p14="http://schemas.microsoft.com/office/powerpoint/2010/main" val="235720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3CE39C-C378-4684-AC60-AEBD5BD66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2018284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7DAAAD-0A2C-49D5-BC29-73BA18257618}"/>
              </a:ext>
            </a:extLst>
          </p:cNvPr>
          <p:cNvSpPr/>
          <p:nvPr/>
        </p:nvSpPr>
        <p:spPr>
          <a:xfrm>
            <a:off x="18288" y="18288"/>
            <a:ext cx="7735824" cy="1002182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3B434DF-3551-4B3D-829A-6792632396E9}"/>
              </a:ext>
            </a:extLst>
          </p:cNvPr>
          <p:cNvGrpSpPr/>
          <p:nvPr/>
        </p:nvGrpSpPr>
        <p:grpSpPr>
          <a:xfrm>
            <a:off x="18288" y="21771"/>
            <a:ext cx="4179995" cy="830997"/>
            <a:chOff x="2272553" y="62112"/>
            <a:chExt cx="4179995" cy="830997"/>
          </a:xfrm>
        </p:grpSpPr>
        <p:sp>
          <p:nvSpPr>
            <p:cNvPr id="4" name="TextBox 3">
              <a:extLst>
                <a:ext uri="{FF2B5EF4-FFF2-40B4-BE49-F238E27FC236}">
                  <a16:creationId xmlns:a16="http://schemas.microsoft.com/office/drawing/2014/main" id="{B8286B3B-0DDB-4840-8E82-E273D58D370D}"/>
                </a:ext>
              </a:extLst>
            </p:cNvPr>
            <p:cNvSpPr txBox="1"/>
            <p:nvPr/>
          </p:nvSpPr>
          <p:spPr>
            <a:xfrm>
              <a:off x="2272553" y="165512"/>
              <a:ext cx="1277471" cy="584775"/>
            </a:xfrm>
            <a:prstGeom prst="rect">
              <a:avLst/>
            </a:prstGeom>
            <a:noFill/>
          </p:spPr>
          <p:txBody>
            <a:bodyPr wrap="square" rtlCol="0">
              <a:spAutoFit/>
            </a:bodyPr>
            <a:lstStyle/>
            <a:p>
              <a:pPr algn="ctr"/>
              <a:r>
                <a:rPr lang="en-US" sz="3200" b="1" dirty="0">
                  <a:latin typeface="KG Sorry Not Sorry" panose="02000506000000020004" pitchFamily="2" charset="0"/>
                </a:rPr>
                <a:t>TASK 3:</a:t>
              </a:r>
            </a:p>
          </p:txBody>
        </p:sp>
        <p:sp>
          <p:nvSpPr>
            <p:cNvPr id="5" name="TextBox 4">
              <a:extLst>
                <a:ext uri="{FF2B5EF4-FFF2-40B4-BE49-F238E27FC236}">
                  <a16:creationId xmlns:a16="http://schemas.microsoft.com/office/drawing/2014/main" id="{6FDCB21A-C398-49B8-A100-91BA2F16C159}"/>
                </a:ext>
              </a:extLst>
            </p:cNvPr>
            <p:cNvSpPr txBox="1"/>
            <p:nvPr/>
          </p:nvSpPr>
          <p:spPr>
            <a:xfrm>
              <a:off x="3256630" y="62112"/>
              <a:ext cx="3195918" cy="830997"/>
            </a:xfrm>
            <a:prstGeom prst="rect">
              <a:avLst/>
            </a:prstGeom>
            <a:noFill/>
          </p:spPr>
          <p:txBody>
            <a:bodyPr wrap="square" rtlCol="0">
              <a:spAutoFit/>
            </a:bodyPr>
            <a:lstStyle/>
            <a:p>
              <a:pPr algn="ctr"/>
              <a:r>
                <a:rPr lang="en-US" sz="4800" dirty="0">
                  <a:latin typeface="KG Eyes Wide Open" panose="02000506000000020004" pitchFamily="2" charset="0"/>
                </a:rPr>
                <a:t>Cause &amp; Effect</a:t>
              </a:r>
            </a:p>
          </p:txBody>
        </p:sp>
      </p:grpSp>
      <p:sp>
        <p:nvSpPr>
          <p:cNvPr id="7" name="TextBox 6">
            <a:extLst>
              <a:ext uri="{FF2B5EF4-FFF2-40B4-BE49-F238E27FC236}">
                <a16:creationId xmlns:a16="http://schemas.microsoft.com/office/drawing/2014/main" id="{16D14761-693E-4CE9-BE7D-85A74BC2FA54}"/>
              </a:ext>
            </a:extLst>
          </p:cNvPr>
          <p:cNvSpPr txBox="1"/>
          <p:nvPr/>
        </p:nvSpPr>
        <p:spPr>
          <a:xfrm>
            <a:off x="4159982" y="147224"/>
            <a:ext cx="3491394" cy="707886"/>
          </a:xfrm>
          <a:prstGeom prst="rect">
            <a:avLst/>
          </a:prstGeom>
          <a:noFill/>
          <a:ln>
            <a:solidFill>
              <a:schemeClr val="tx1"/>
            </a:solidFill>
          </a:ln>
        </p:spPr>
        <p:txBody>
          <a:bodyPr wrap="square" rtlCol="0">
            <a:spAutoFit/>
          </a:bodyPr>
          <a:lstStyle/>
          <a:p>
            <a:pPr algn="ctr"/>
            <a:r>
              <a:rPr lang="en-US" sz="1000" b="1" u="sng" dirty="0">
                <a:latin typeface="Century Gothic" panose="020B0502020202020204" pitchFamily="34" charset="0"/>
              </a:rPr>
              <a:t>Instructions:</a:t>
            </a:r>
            <a:r>
              <a:rPr lang="en-US" sz="1000" dirty="0">
                <a:latin typeface="Century Gothic" panose="020B0502020202020204" pitchFamily="34" charset="0"/>
              </a:rPr>
              <a:t> Sort all of the Cause &amp; Effect cards (6 total) into the correct column. Place them in order according to their numbers, starting with the smallest. Then, read left to right to reveal a secret word.</a:t>
            </a:r>
          </a:p>
        </p:txBody>
      </p:sp>
      <p:graphicFrame>
        <p:nvGraphicFramePr>
          <p:cNvPr id="8" name="Table 7">
            <a:extLst>
              <a:ext uri="{FF2B5EF4-FFF2-40B4-BE49-F238E27FC236}">
                <a16:creationId xmlns:a16="http://schemas.microsoft.com/office/drawing/2014/main" id="{463754F8-B675-471F-ACDE-90BC2DB3F316}"/>
              </a:ext>
            </a:extLst>
          </p:cNvPr>
          <p:cNvGraphicFramePr>
            <a:graphicFrameLocks noGrp="1"/>
          </p:cNvGraphicFramePr>
          <p:nvPr>
            <p:extLst/>
          </p:nvPr>
        </p:nvGraphicFramePr>
        <p:xfrm>
          <a:off x="122296" y="984046"/>
          <a:ext cx="7527808" cy="8820116"/>
        </p:xfrm>
        <a:graphic>
          <a:graphicData uri="http://schemas.openxmlformats.org/drawingml/2006/table">
            <a:tbl>
              <a:tblPr firstRow="1" bandRow="1">
                <a:tableStyleId>{5940675A-B579-460E-94D1-54222C63F5DA}</a:tableStyleId>
              </a:tblPr>
              <a:tblGrid>
                <a:gridCol w="3763904">
                  <a:extLst>
                    <a:ext uri="{9D8B030D-6E8A-4147-A177-3AD203B41FA5}">
                      <a16:colId xmlns:a16="http://schemas.microsoft.com/office/drawing/2014/main" val="2535861554"/>
                    </a:ext>
                  </a:extLst>
                </a:gridCol>
                <a:gridCol w="3763904">
                  <a:extLst>
                    <a:ext uri="{9D8B030D-6E8A-4147-A177-3AD203B41FA5}">
                      <a16:colId xmlns:a16="http://schemas.microsoft.com/office/drawing/2014/main" val="1845906068"/>
                    </a:ext>
                  </a:extLst>
                </a:gridCol>
              </a:tblGrid>
              <a:tr h="573864">
                <a:tc>
                  <a:txBody>
                    <a:bodyPr/>
                    <a:lstStyle/>
                    <a:p>
                      <a:pPr algn="ctr"/>
                      <a:r>
                        <a:rPr lang="en-US" sz="3200" dirty="0">
                          <a:latin typeface="KG Sorry Not Sorry Chub" panose="02000506000000020004" pitchFamily="2" charset="0"/>
                        </a:rPr>
                        <a:t>Causes</a:t>
                      </a:r>
                    </a:p>
                  </a:txBody>
                  <a:tcPr anchor="ctr">
                    <a:solidFill>
                      <a:schemeClr val="bg1">
                        <a:lumMod val="75000"/>
                      </a:schemeClr>
                    </a:solidFill>
                  </a:tcPr>
                </a:tc>
                <a:tc>
                  <a:txBody>
                    <a:bodyPr/>
                    <a:lstStyle/>
                    <a:p>
                      <a:pPr algn="ctr"/>
                      <a:r>
                        <a:rPr lang="en-US" sz="3200" dirty="0">
                          <a:latin typeface="KG Sorry Not Sorry Chub" panose="02000506000000020004" pitchFamily="2" charset="0"/>
                        </a:rPr>
                        <a:t>Effects</a:t>
                      </a:r>
                    </a:p>
                  </a:txBody>
                  <a:tcPr anchor="ctr">
                    <a:solidFill>
                      <a:schemeClr val="bg1">
                        <a:lumMod val="75000"/>
                      </a:schemeClr>
                    </a:solidFill>
                  </a:tcPr>
                </a:tc>
                <a:extLst>
                  <a:ext uri="{0D108BD9-81ED-4DB2-BD59-A6C34878D82A}">
                    <a16:rowId xmlns:a16="http://schemas.microsoft.com/office/drawing/2014/main" val="3312283516"/>
                  </a:ext>
                </a:extLst>
              </a:tr>
              <a:tr h="2060249">
                <a:tc>
                  <a:txBody>
                    <a:bodyPr/>
                    <a:lstStyle/>
                    <a:p>
                      <a:endParaRPr lang="en-US" sz="1200">
                        <a:latin typeface="Century Gothic" panose="020B0502020202020204" pitchFamily="34" charset="0"/>
                      </a:endParaRPr>
                    </a:p>
                  </a:txBody>
                  <a:tcPr/>
                </a:tc>
                <a:tc>
                  <a:txBody>
                    <a:bodyPr/>
                    <a:lstStyle/>
                    <a:p>
                      <a:endParaRPr lang="en-US" sz="1200">
                        <a:latin typeface="Century Gothic" panose="020B0502020202020204" pitchFamily="34" charset="0"/>
                      </a:endParaRPr>
                    </a:p>
                  </a:txBody>
                  <a:tcPr/>
                </a:tc>
                <a:extLst>
                  <a:ext uri="{0D108BD9-81ED-4DB2-BD59-A6C34878D82A}">
                    <a16:rowId xmlns:a16="http://schemas.microsoft.com/office/drawing/2014/main" val="2041005205"/>
                  </a:ext>
                </a:extLst>
              </a:tr>
              <a:tr h="2060249">
                <a:tc>
                  <a:txBody>
                    <a:bodyPr/>
                    <a:lstStyle/>
                    <a:p>
                      <a:endParaRPr lang="en-US" sz="1200">
                        <a:latin typeface="Century Gothic" panose="020B0502020202020204" pitchFamily="34" charset="0"/>
                      </a:endParaRPr>
                    </a:p>
                  </a:txBody>
                  <a:tcPr/>
                </a:tc>
                <a:tc>
                  <a:txBody>
                    <a:bodyPr/>
                    <a:lstStyle/>
                    <a:p>
                      <a:endParaRPr lang="en-US" sz="1200">
                        <a:latin typeface="Century Gothic" panose="020B0502020202020204" pitchFamily="34" charset="0"/>
                      </a:endParaRPr>
                    </a:p>
                  </a:txBody>
                  <a:tcPr/>
                </a:tc>
                <a:extLst>
                  <a:ext uri="{0D108BD9-81ED-4DB2-BD59-A6C34878D82A}">
                    <a16:rowId xmlns:a16="http://schemas.microsoft.com/office/drawing/2014/main" val="4099963762"/>
                  </a:ext>
                </a:extLst>
              </a:tr>
              <a:tr h="2060249">
                <a:tc>
                  <a:txBody>
                    <a:bodyPr/>
                    <a:lstStyle/>
                    <a:p>
                      <a:endParaRPr lang="en-US" sz="1200">
                        <a:latin typeface="Century Gothic" panose="020B0502020202020204" pitchFamily="34" charset="0"/>
                      </a:endParaRPr>
                    </a:p>
                  </a:txBody>
                  <a:tcPr/>
                </a:tc>
                <a:tc>
                  <a:txBody>
                    <a:bodyPr/>
                    <a:lstStyle/>
                    <a:p>
                      <a:endParaRPr lang="en-US" sz="1200">
                        <a:latin typeface="Century Gothic" panose="020B0502020202020204" pitchFamily="34" charset="0"/>
                      </a:endParaRPr>
                    </a:p>
                  </a:txBody>
                  <a:tcPr/>
                </a:tc>
                <a:extLst>
                  <a:ext uri="{0D108BD9-81ED-4DB2-BD59-A6C34878D82A}">
                    <a16:rowId xmlns:a16="http://schemas.microsoft.com/office/drawing/2014/main" val="3059838401"/>
                  </a:ext>
                </a:extLst>
              </a:tr>
              <a:tr h="2060249">
                <a:tc>
                  <a:txBody>
                    <a:bodyPr/>
                    <a:lstStyle/>
                    <a:p>
                      <a:endParaRPr lang="en-US" sz="1200">
                        <a:latin typeface="Century Gothic" panose="020B0502020202020204" pitchFamily="34" charset="0"/>
                      </a:endParaRPr>
                    </a:p>
                  </a:txBody>
                  <a:tcPr/>
                </a:tc>
                <a:tc>
                  <a:txBody>
                    <a:bodyPr/>
                    <a:lstStyle/>
                    <a:p>
                      <a:endParaRPr lang="en-US" sz="1200" dirty="0">
                        <a:latin typeface="Century Gothic" panose="020B0502020202020204" pitchFamily="34" charset="0"/>
                      </a:endParaRPr>
                    </a:p>
                  </a:txBody>
                  <a:tcPr/>
                </a:tc>
                <a:extLst>
                  <a:ext uri="{0D108BD9-81ED-4DB2-BD59-A6C34878D82A}">
                    <a16:rowId xmlns:a16="http://schemas.microsoft.com/office/drawing/2014/main" val="3976866472"/>
                  </a:ext>
                </a:extLst>
              </a:tr>
            </a:tbl>
          </a:graphicData>
        </a:graphic>
      </p:graphicFrame>
      <p:graphicFrame>
        <p:nvGraphicFramePr>
          <p:cNvPr id="17" name="Table 16">
            <a:extLst>
              <a:ext uri="{FF2B5EF4-FFF2-40B4-BE49-F238E27FC236}">
                <a16:creationId xmlns:a16="http://schemas.microsoft.com/office/drawing/2014/main" id="{AFF9AE87-26BB-419B-8B40-621257D45BDB}"/>
              </a:ext>
            </a:extLst>
          </p:cNvPr>
          <p:cNvGraphicFramePr>
            <a:graphicFrameLocks noGrp="1"/>
          </p:cNvGraphicFramePr>
          <p:nvPr>
            <p:extLst/>
          </p:nvPr>
        </p:nvGraphicFramePr>
        <p:xfrm>
          <a:off x="1295759" y="3171634"/>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endParaRPr lang="en-US" sz="1600" b="1" dirty="0">
                        <a:solidFill>
                          <a:schemeClr val="accent2"/>
                        </a:solidFill>
                        <a:latin typeface="Century Gothic" panose="020B0502020202020204" pitchFamily="34" charset="0"/>
                      </a:endParaRPr>
                    </a:p>
                  </a:txBody>
                  <a:tcPr anchor="ct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tc>
                  <a:txBody>
                    <a:bodyPr/>
                    <a:lstStyle/>
                    <a:p>
                      <a:pPr algn="ctr"/>
                      <a:endParaRPr lang="en-US" sz="1600" b="1" dirty="0">
                        <a:solidFill>
                          <a:schemeClr val="accent2"/>
                        </a:solidFill>
                        <a:latin typeface="Century Gothic" panose="020B0502020202020204" pitchFamily="34" charset="0"/>
                      </a:endParaRPr>
                    </a:p>
                  </a:txBody>
                  <a:tcPr anchor="ctr"/>
                </a:tc>
                <a:extLst>
                  <a:ext uri="{0D108BD9-81ED-4DB2-BD59-A6C34878D82A}">
                    <a16:rowId xmlns:a16="http://schemas.microsoft.com/office/drawing/2014/main" val="382101829"/>
                  </a:ext>
                </a:extLst>
              </a:tr>
            </a:tbl>
          </a:graphicData>
        </a:graphic>
      </p:graphicFrame>
      <p:graphicFrame>
        <p:nvGraphicFramePr>
          <p:cNvPr id="18" name="Table 17">
            <a:extLst>
              <a:ext uri="{FF2B5EF4-FFF2-40B4-BE49-F238E27FC236}">
                <a16:creationId xmlns:a16="http://schemas.microsoft.com/office/drawing/2014/main" id="{588AC738-C237-4C52-9B92-7785DFE4CB3F}"/>
              </a:ext>
            </a:extLst>
          </p:cNvPr>
          <p:cNvGraphicFramePr>
            <a:graphicFrameLocks noGrp="1"/>
          </p:cNvGraphicFramePr>
          <p:nvPr>
            <p:extLst/>
          </p:nvPr>
        </p:nvGraphicFramePr>
        <p:xfrm>
          <a:off x="5172078" y="3171634"/>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tc>
                  <a:txBody>
                    <a:bodyPr/>
                    <a:lstStyle/>
                    <a:p>
                      <a:pPr algn="ctr"/>
                      <a:endParaRPr lang="en-US" sz="1600" b="1" dirty="0">
                        <a:solidFill>
                          <a:schemeClr val="accent2"/>
                        </a:solidFill>
                        <a:latin typeface="Century Gothic" panose="020B0502020202020204" pitchFamily="34" charset="0"/>
                      </a:endParaRPr>
                    </a:p>
                  </a:txBody>
                  <a:tcPr anchor="ct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extLst>
                  <a:ext uri="{0D108BD9-81ED-4DB2-BD59-A6C34878D82A}">
                    <a16:rowId xmlns:a16="http://schemas.microsoft.com/office/drawing/2014/main" val="382101829"/>
                  </a:ext>
                </a:extLst>
              </a:tr>
            </a:tbl>
          </a:graphicData>
        </a:graphic>
      </p:graphicFrame>
      <p:graphicFrame>
        <p:nvGraphicFramePr>
          <p:cNvPr id="19" name="Table 18">
            <a:extLst>
              <a:ext uri="{FF2B5EF4-FFF2-40B4-BE49-F238E27FC236}">
                <a16:creationId xmlns:a16="http://schemas.microsoft.com/office/drawing/2014/main" id="{7714A638-3DD7-4D77-ADA1-3791020D0618}"/>
              </a:ext>
            </a:extLst>
          </p:cNvPr>
          <p:cNvGraphicFramePr>
            <a:graphicFrameLocks noGrp="1"/>
          </p:cNvGraphicFramePr>
          <p:nvPr>
            <p:extLst/>
          </p:nvPr>
        </p:nvGraphicFramePr>
        <p:xfrm>
          <a:off x="1295759" y="5240218"/>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endParaRPr lang="en-US" sz="1600" b="1" dirty="0">
                        <a:solidFill>
                          <a:schemeClr val="accent2"/>
                        </a:solidFill>
                        <a:latin typeface="Century Gothic" panose="020B0502020202020204" pitchFamily="34" charset="0"/>
                      </a:endParaRPr>
                    </a:p>
                  </a:txBody>
                  <a:tcPr anchor="ct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tc>
                  <a:txBody>
                    <a:bodyPr/>
                    <a:lstStyle/>
                    <a:p>
                      <a:pPr algn="ctr"/>
                      <a:endParaRPr lang="en-US" sz="1600" b="1" dirty="0">
                        <a:solidFill>
                          <a:schemeClr val="accent2"/>
                        </a:solidFill>
                        <a:latin typeface="Century Gothic" panose="020B0502020202020204" pitchFamily="34" charset="0"/>
                      </a:endParaRPr>
                    </a:p>
                  </a:txBody>
                  <a:tcPr anchor="ctr"/>
                </a:tc>
                <a:extLst>
                  <a:ext uri="{0D108BD9-81ED-4DB2-BD59-A6C34878D82A}">
                    <a16:rowId xmlns:a16="http://schemas.microsoft.com/office/drawing/2014/main" val="382101829"/>
                  </a:ext>
                </a:extLst>
              </a:tr>
            </a:tbl>
          </a:graphicData>
        </a:graphic>
      </p:graphicFrame>
      <p:graphicFrame>
        <p:nvGraphicFramePr>
          <p:cNvPr id="20" name="Table 19">
            <a:extLst>
              <a:ext uri="{FF2B5EF4-FFF2-40B4-BE49-F238E27FC236}">
                <a16:creationId xmlns:a16="http://schemas.microsoft.com/office/drawing/2014/main" id="{73A481F4-B078-46AE-BA09-CB4C937E7AB9}"/>
              </a:ext>
            </a:extLst>
          </p:cNvPr>
          <p:cNvGraphicFramePr>
            <a:graphicFrameLocks noGrp="1"/>
          </p:cNvGraphicFramePr>
          <p:nvPr>
            <p:extLst/>
          </p:nvPr>
        </p:nvGraphicFramePr>
        <p:xfrm>
          <a:off x="5172078" y="5240218"/>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solidFill>
                  </a:tcP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extLst>
                  <a:ext uri="{0D108BD9-81ED-4DB2-BD59-A6C34878D82A}">
                    <a16:rowId xmlns:a16="http://schemas.microsoft.com/office/drawing/2014/main" val="382101829"/>
                  </a:ext>
                </a:extLst>
              </a:tr>
            </a:tbl>
          </a:graphicData>
        </a:graphic>
      </p:graphicFrame>
      <p:graphicFrame>
        <p:nvGraphicFramePr>
          <p:cNvPr id="21" name="Table 20">
            <a:extLst>
              <a:ext uri="{FF2B5EF4-FFF2-40B4-BE49-F238E27FC236}">
                <a16:creationId xmlns:a16="http://schemas.microsoft.com/office/drawing/2014/main" id="{3C9C9B82-9413-4C48-93A9-B704B10321BC}"/>
              </a:ext>
            </a:extLst>
          </p:cNvPr>
          <p:cNvGraphicFramePr>
            <a:graphicFrameLocks noGrp="1"/>
          </p:cNvGraphicFramePr>
          <p:nvPr>
            <p:extLst/>
          </p:nvPr>
        </p:nvGraphicFramePr>
        <p:xfrm>
          <a:off x="1295759" y="7308802"/>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tc>
                  <a:txBody>
                    <a:bodyPr/>
                    <a:lstStyle/>
                    <a:p>
                      <a:pPr algn="ctr"/>
                      <a:endParaRPr lang="en-US" sz="1600" b="1" dirty="0">
                        <a:solidFill>
                          <a:schemeClr val="accent2"/>
                        </a:solidFill>
                        <a:latin typeface="Century Gothic" panose="020B0502020202020204" pitchFamily="34" charset="0"/>
                      </a:endParaRPr>
                    </a:p>
                  </a:txBody>
                  <a:tcPr anchor="ctr"/>
                </a:tc>
                <a:tc>
                  <a:txBody>
                    <a:bodyPr/>
                    <a:lstStyle/>
                    <a:p>
                      <a:pPr algn="ctr"/>
                      <a:endParaRPr lang="en-US" sz="1600" b="1" dirty="0">
                        <a:solidFill>
                          <a:schemeClr val="accent2"/>
                        </a:solidFill>
                        <a:latin typeface="Century Gothic" panose="020B0502020202020204" pitchFamily="34" charset="0"/>
                      </a:endParaRPr>
                    </a:p>
                  </a:txBody>
                  <a:tcPr anchor="ctr"/>
                </a:tc>
                <a:extLst>
                  <a:ext uri="{0D108BD9-81ED-4DB2-BD59-A6C34878D82A}">
                    <a16:rowId xmlns:a16="http://schemas.microsoft.com/office/drawing/2014/main" val="382101829"/>
                  </a:ext>
                </a:extLst>
              </a:tr>
            </a:tbl>
          </a:graphicData>
        </a:graphic>
      </p:graphicFrame>
      <p:graphicFrame>
        <p:nvGraphicFramePr>
          <p:cNvPr id="22" name="Table 21">
            <a:extLst>
              <a:ext uri="{FF2B5EF4-FFF2-40B4-BE49-F238E27FC236}">
                <a16:creationId xmlns:a16="http://schemas.microsoft.com/office/drawing/2014/main" id="{D29C68E9-D32E-40B1-82AB-051B64B719D6}"/>
              </a:ext>
            </a:extLst>
          </p:cNvPr>
          <p:cNvGraphicFramePr>
            <a:graphicFrameLocks noGrp="1"/>
          </p:cNvGraphicFramePr>
          <p:nvPr>
            <p:extLst/>
          </p:nvPr>
        </p:nvGraphicFramePr>
        <p:xfrm>
          <a:off x="5172078" y="7308802"/>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endParaRPr lang="en-US" sz="1600" b="1" dirty="0">
                        <a:solidFill>
                          <a:schemeClr val="accent2"/>
                        </a:solidFill>
                        <a:latin typeface="Century Gothic" panose="020B0502020202020204" pitchFamily="34" charset="0"/>
                      </a:endParaRPr>
                    </a:p>
                  </a:txBody>
                  <a:tcPr anchor="ctr"/>
                </a:tc>
                <a:tc>
                  <a:txBody>
                    <a:bodyPr/>
                    <a:lstStyle/>
                    <a:p>
                      <a:pPr algn="ctr"/>
                      <a:endParaRPr lang="en-US" sz="1600" b="1" dirty="0">
                        <a:solidFill>
                          <a:schemeClr val="accent2"/>
                        </a:solidFill>
                        <a:latin typeface="Century Gothic" panose="020B0502020202020204" pitchFamily="34" charset="0"/>
                      </a:endParaRPr>
                    </a:p>
                  </a:txBody>
                  <a:tcPr anchor="ct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extLst>
                  <a:ext uri="{0D108BD9-81ED-4DB2-BD59-A6C34878D82A}">
                    <a16:rowId xmlns:a16="http://schemas.microsoft.com/office/drawing/2014/main" val="382101829"/>
                  </a:ext>
                </a:extLst>
              </a:tr>
            </a:tbl>
          </a:graphicData>
        </a:graphic>
      </p:graphicFrame>
      <p:graphicFrame>
        <p:nvGraphicFramePr>
          <p:cNvPr id="23" name="Table 22">
            <a:extLst>
              <a:ext uri="{FF2B5EF4-FFF2-40B4-BE49-F238E27FC236}">
                <a16:creationId xmlns:a16="http://schemas.microsoft.com/office/drawing/2014/main" id="{4AAD74E8-3239-4E80-AEF7-7F2F0AF2C2DF}"/>
              </a:ext>
            </a:extLst>
          </p:cNvPr>
          <p:cNvGraphicFramePr>
            <a:graphicFrameLocks noGrp="1"/>
          </p:cNvGraphicFramePr>
          <p:nvPr>
            <p:extLst/>
          </p:nvPr>
        </p:nvGraphicFramePr>
        <p:xfrm>
          <a:off x="1295759" y="9377386"/>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tc>
                  <a:txBody>
                    <a:bodyPr/>
                    <a:lstStyle/>
                    <a:p>
                      <a:pPr algn="ctr"/>
                      <a:endParaRPr lang="en-US" sz="1600" b="1" dirty="0">
                        <a:solidFill>
                          <a:schemeClr val="accent2"/>
                        </a:solidFill>
                        <a:latin typeface="Century Gothic" panose="020B0502020202020204" pitchFamily="34" charset="0"/>
                      </a:endParaRPr>
                    </a:p>
                  </a:txBody>
                  <a:tcPr anchor="ct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extLst>
                  <a:ext uri="{0D108BD9-81ED-4DB2-BD59-A6C34878D82A}">
                    <a16:rowId xmlns:a16="http://schemas.microsoft.com/office/drawing/2014/main" val="382101829"/>
                  </a:ext>
                </a:extLst>
              </a:tr>
            </a:tbl>
          </a:graphicData>
        </a:graphic>
      </p:graphicFrame>
      <p:graphicFrame>
        <p:nvGraphicFramePr>
          <p:cNvPr id="24" name="Table 23">
            <a:extLst>
              <a:ext uri="{FF2B5EF4-FFF2-40B4-BE49-F238E27FC236}">
                <a16:creationId xmlns:a16="http://schemas.microsoft.com/office/drawing/2014/main" id="{2CE79F6F-67CA-41D2-B651-449C09471688}"/>
              </a:ext>
            </a:extLst>
          </p:cNvPr>
          <p:cNvGraphicFramePr>
            <a:graphicFrameLocks noGrp="1"/>
          </p:cNvGraphicFramePr>
          <p:nvPr>
            <p:extLst/>
          </p:nvPr>
        </p:nvGraphicFramePr>
        <p:xfrm>
          <a:off x="5172078" y="9377386"/>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endParaRPr lang="en-US" sz="1600" b="1" dirty="0">
                        <a:solidFill>
                          <a:schemeClr val="accent2"/>
                        </a:solidFill>
                        <a:latin typeface="Century Gothic" panose="020B0502020202020204" pitchFamily="34" charset="0"/>
                      </a:endParaRPr>
                    </a:p>
                  </a:txBody>
                  <a:tcPr anchor="ct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tc>
                  <a:txBody>
                    <a:bodyPr/>
                    <a:lstStyle/>
                    <a:p>
                      <a:pPr algn="ctr"/>
                      <a:endParaRPr lang="en-US" sz="1600" b="1" dirty="0">
                        <a:solidFill>
                          <a:schemeClr val="accent2"/>
                        </a:solidFill>
                        <a:latin typeface="Century Gothic" panose="020B0502020202020204" pitchFamily="34" charset="0"/>
                      </a:endParaRPr>
                    </a:p>
                  </a:txBody>
                  <a:tcPr anchor="ctr">
                    <a:solidFill>
                      <a:schemeClr val="bg1">
                        <a:lumMod val="75000"/>
                      </a:schemeClr>
                    </a:solidFill>
                  </a:tcPr>
                </a:tc>
                <a:extLst>
                  <a:ext uri="{0D108BD9-81ED-4DB2-BD59-A6C34878D82A}">
                    <a16:rowId xmlns:a16="http://schemas.microsoft.com/office/drawing/2014/main" val="382101829"/>
                  </a:ext>
                </a:extLst>
              </a:tr>
            </a:tbl>
          </a:graphicData>
        </a:graphic>
      </p:graphicFrame>
      <p:sp>
        <p:nvSpPr>
          <p:cNvPr id="26" name="TextBox 25">
            <a:extLst>
              <a:ext uri="{FF2B5EF4-FFF2-40B4-BE49-F238E27FC236}">
                <a16:creationId xmlns:a16="http://schemas.microsoft.com/office/drawing/2014/main" id="{A6F18541-1CD7-488C-ADA1-6175073A0D3E}"/>
              </a:ext>
            </a:extLst>
          </p:cNvPr>
          <p:cNvSpPr txBox="1"/>
          <p:nvPr/>
        </p:nvSpPr>
        <p:spPr>
          <a:xfrm>
            <a:off x="526144" y="1717951"/>
            <a:ext cx="6720111" cy="2246769"/>
          </a:xfrm>
          <a:prstGeom prst="rect">
            <a:avLst/>
          </a:prstGeom>
          <a:solidFill>
            <a:schemeClr val="accent2">
              <a:lumMod val="20000"/>
              <a:lumOff val="80000"/>
            </a:schemeClr>
          </a:solidFill>
        </p:spPr>
        <p:txBody>
          <a:bodyPr wrap="square" rtlCol="0">
            <a:spAutoFit/>
          </a:bodyPr>
          <a:lstStyle/>
          <a:p>
            <a:pPr algn="ctr"/>
            <a:r>
              <a:rPr lang="en-US" sz="2000" b="1" dirty="0">
                <a:latin typeface="Century Gothic" panose="020B0502020202020204" pitchFamily="34" charset="0"/>
              </a:rPr>
              <a:t>Task Mat</a:t>
            </a:r>
          </a:p>
          <a:p>
            <a:pPr algn="ctr"/>
            <a:endParaRPr lang="en-US" sz="2000" b="1" dirty="0">
              <a:latin typeface="Century Gothic" panose="020B0502020202020204" pitchFamily="34" charset="0"/>
            </a:endParaRPr>
          </a:p>
          <a:p>
            <a:pPr algn="ctr"/>
            <a:r>
              <a:rPr lang="en-US" sz="2000" dirty="0">
                <a:latin typeface="Century Gothic" panose="020B0502020202020204" pitchFamily="34" charset="0"/>
              </a:rPr>
              <a:t>You’ll need to </a:t>
            </a:r>
            <a:r>
              <a:rPr lang="en-US" sz="2000" dirty="0" err="1">
                <a:latin typeface="Century Gothic" panose="020B0502020202020204" pitchFamily="34" charset="0"/>
              </a:rPr>
              <a:t>reshade</a:t>
            </a:r>
            <a:r>
              <a:rPr lang="en-US" sz="2000" dirty="0">
                <a:latin typeface="Century Gothic" panose="020B0502020202020204" pitchFamily="34" charset="0"/>
              </a:rPr>
              <a:t> these boxes to match your code word. You can do this by selecting the cell, going to </a:t>
            </a:r>
            <a:r>
              <a:rPr lang="en-US" sz="2000" b="1" dirty="0">
                <a:latin typeface="Century Gothic" panose="020B0502020202020204" pitchFamily="34" charset="0"/>
              </a:rPr>
              <a:t>Table Tools </a:t>
            </a:r>
            <a:r>
              <a:rPr lang="en-US" sz="2000" b="1" dirty="0">
                <a:latin typeface="Century Gothic" panose="020B0502020202020204" pitchFamily="34" charset="0"/>
                <a:sym typeface="Wingdings" panose="05000000000000000000" pitchFamily="2" charset="2"/>
              </a:rPr>
              <a:t></a:t>
            </a:r>
            <a:r>
              <a:rPr lang="en-US" sz="2000" b="1" dirty="0">
                <a:latin typeface="Century Gothic" panose="020B0502020202020204" pitchFamily="34" charset="0"/>
              </a:rPr>
              <a:t> Design </a:t>
            </a:r>
            <a:r>
              <a:rPr lang="en-US" sz="2000" b="1" dirty="0">
                <a:latin typeface="Century Gothic" panose="020B0502020202020204" pitchFamily="34" charset="0"/>
                <a:sym typeface="Wingdings" panose="05000000000000000000" pitchFamily="2" charset="2"/>
              </a:rPr>
              <a:t> Shading</a:t>
            </a:r>
            <a:r>
              <a:rPr lang="en-US" sz="2000" dirty="0">
                <a:latin typeface="Century Gothic" panose="020B0502020202020204" pitchFamily="34" charset="0"/>
                <a:sym typeface="Wingdings" panose="05000000000000000000" pitchFamily="2" charset="2"/>
              </a:rPr>
              <a:t>.</a:t>
            </a:r>
          </a:p>
          <a:p>
            <a:pPr algn="ctr"/>
            <a:endParaRPr lang="en-US" sz="2000" dirty="0">
              <a:latin typeface="Century Gothic" panose="020B0502020202020204" pitchFamily="34" charset="0"/>
              <a:sym typeface="Wingdings" panose="05000000000000000000" pitchFamily="2" charset="2"/>
            </a:endParaRPr>
          </a:p>
          <a:p>
            <a:pPr algn="ctr"/>
            <a:r>
              <a:rPr lang="en-US" sz="2000" b="1" dirty="0">
                <a:latin typeface="Century Gothic" panose="020B0502020202020204" pitchFamily="34" charset="0"/>
                <a:sym typeface="Wingdings" panose="05000000000000000000" pitchFamily="2" charset="2"/>
              </a:rPr>
              <a:t>(Delete this box &amp; image)</a:t>
            </a:r>
            <a:endParaRPr lang="en-US" b="1" dirty="0">
              <a:latin typeface="Century Gothic" panose="020B0502020202020204" pitchFamily="34" charset="0"/>
            </a:endParaRPr>
          </a:p>
        </p:txBody>
      </p:sp>
      <p:pic>
        <p:nvPicPr>
          <p:cNvPr id="27" name="Picture 26">
            <a:extLst>
              <a:ext uri="{FF2B5EF4-FFF2-40B4-BE49-F238E27FC236}">
                <a16:creationId xmlns:a16="http://schemas.microsoft.com/office/drawing/2014/main" id="{E351FFCF-D1E7-4AC0-BF27-7A833D12CA89}"/>
              </a:ext>
            </a:extLst>
          </p:cNvPr>
          <p:cNvPicPr>
            <a:picLocks noChangeAspect="1"/>
          </p:cNvPicPr>
          <p:nvPr/>
        </p:nvPicPr>
        <p:blipFill rotWithShape="1">
          <a:blip r:embed="rId2"/>
          <a:srcRect l="53417" r="29798" b="45171"/>
          <a:stretch/>
        </p:blipFill>
        <p:spPr>
          <a:xfrm>
            <a:off x="526144" y="4138910"/>
            <a:ext cx="2945597" cy="5409824"/>
          </a:xfrm>
          <a:prstGeom prst="rect">
            <a:avLst/>
          </a:prstGeom>
        </p:spPr>
      </p:pic>
    </p:spTree>
    <p:extLst>
      <p:ext uri="{BB962C8B-B14F-4D97-AF65-F5344CB8AC3E}">
        <p14:creationId xmlns:p14="http://schemas.microsoft.com/office/powerpoint/2010/main" val="921326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D9C0FD-1B09-43FA-91DD-49B1AFEDE9EB}"/>
              </a:ext>
            </a:extLst>
          </p:cNvPr>
          <p:cNvGraphicFramePr>
            <a:graphicFrameLocks noGrp="1"/>
          </p:cNvGraphicFramePr>
          <p:nvPr>
            <p:extLst/>
          </p:nvPr>
        </p:nvGraphicFramePr>
        <p:xfrm>
          <a:off x="184973" y="183947"/>
          <a:ext cx="7130228" cy="4635702"/>
        </p:xfrm>
        <a:graphic>
          <a:graphicData uri="http://schemas.openxmlformats.org/drawingml/2006/table">
            <a:tbl>
              <a:tblPr firstRow="1" bandRow="1">
                <a:tableStyleId>{5940675A-B579-460E-94D1-54222C63F5DA}</a:tableStyleId>
              </a:tblPr>
              <a:tblGrid>
                <a:gridCol w="3565114">
                  <a:extLst>
                    <a:ext uri="{9D8B030D-6E8A-4147-A177-3AD203B41FA5}">
                      <a16:colId xmlns:a16="http://schemas.microsoft.com/office/drawing/2014/main" val="2535861554"/>
                    </a:ext>
                  </a:extLst>
                </a:gridCol>
                <a:gridCol w="3565114">
                  <a:extLst>
                    <a:ext uri="{9D8B030D-6E8A-4147-A177-3AD203B41FA5}">
                      <a16:colId xmlns:a16="http://schemas.microsoft.com/office/drawing/2014/main" val="1845906068"/>
                    </a:ext>
                  </a:extLst>
                </a:gridCol>
              </a:tblGrid>
              <a:tr h="1545234">
                <a:tc>
                  <a:txBody>
                    <a:bodyPr/>
                    <a:lstStyle/>
                    <a:p>
                      <a:endParaRPr lang="en-US" sz="1200" dirty="0">
                        <a:latin typeface="Century Gothic" panose="020B0502020202020204" pitchFamily="34" charset="0"/>
                      </a:endParaRPr>
                    </a:p>
                  </a:txBody>
                  <a:tcPr/>
                </a:tc>
                <a:tc>
                  <a:txBody>
                    <a:bodyPr/>
                    <a:lstStyle/>
                    <a:p>
                      <a:endParaRPr lang="en-US" sz="1200" dirty="0">
                        <a:latin typeface="Century Gothic" panose="020B0502020202020204" pitchFamily="34" charset="0"/>
                      </a:endParaRPr>
                    </a:p>
                  </a:txBody>
                  <a:tcPr/>
                </a:tc>
                <a:extLst>
                  <a:ext uri="{0D108BD9-81ED-4DB2-BD59-A6C34878D82A}">
                    <a16:rowId xmlns:a16="http://schemas.microsoft.com/office/drawing/2014/main" val="4099963762"/>
                  </a:ext>
                </a:extLst>
              </a:tr>
              <a:tr h="1545234">
                <a:tc>
                  <a:txBody>
                    <a:bodyPr/>
                    <a:lstStyle/>
                    <a:p>
                      <a:endParaRPr lang="en-US" sz="1200">
                        <a:latin typeface="Century Gothic" panose="020B0502020202020204" pitchFamily="34" charset="0"/>
                      </a:endParaRPr>
                    </a:p>
                  </a:txBody>
                  <a:tcPr/>
                </a:tc>
                <a:tc>
                  <a:txBody>
                    <a:bodyPr/>
                    <a:lstStyle/>
                    <a:p>
                      <a:endParaRPr lang="en-US" sz="1200">
                        <a:latin typeface="Century Gothic" panose="020B0502020202020204" pitchFamily="34" charset="0"/>
                      </a:endParaRPr>
                    </a:p>
                  </a:txBody>
                  <a:tcPr/>
                </a:tc>
                <a:extLst>
                  <a:ext uri="{0D108BD9-81ED-4DB2-BD59-A6C34878D82A}">
                    <a16:rowId xmlns:a16="http://schemas.microsoft.com/office/drawing/2014/main" val="3059838401"/>
                  </a:ext>
                </a:extLst>
              </a:tr>
              <a:tr h="1545234">
                <a:tc>
                  <a:txBody>
                    <a:bodyPr/>
                    <a:lstStyle/>
                    <a:p>
                      <a:endParaRPr lang="en-US" sz="1200">
                        <a:latin typeface="Century Gothic" panose="020B0502020202020204" pitchFamily="34" charset="0"/>
                      </a:endParaRPr>
                    </a:p>
                  </a:txBody>
                  <a:tcPr/>
                </a:tc>
                <a:tc>
                  <a:txBody>
                    <a:bodyPr/>
                    <a:lstStyle/>
                    <a:p>
                      <a:endParaRPr lang="en-US" sz="1200" dirty="0">
                        <a:latin typeface="Century Gothic" panose="020B0502020202020204" pitchFamily="34" charset="0"/>
                      </a:endParaRPr>
                    </a:p>
                  </a:txBody>
                  <a:tcPr/>
                </a:tc>
                <a:extLst>
                  <a:ext uri="{0D108BD9-81ED-4DB2-BD59-A6C34878D82A}">
                    <a16:rowId xmlns:a16="http://schemas.microsoft.com/office/drawing/2014/main" val="3976866472"/>
                  </a:ext>
                </a:extLst>
              </a:tr>
            </a:tbl>
          </a:graphicData>
        </a:graphic>
      </p:graphicFrame>
      <p:sp>
        <p:nvSpPr>
          <p:cNvPr id="3" name="TextBox 2">
            <a:extLst>
              <a:ext uri="{FF2B5EF4-FFF2-40B4-BE49-F238E27FC236}">
                <a16:creationId xmlns:a16="http://schemas.microsoft.com/office/drawing/2014/main" id="{B5E5EA42-2753-493A-91EE-B33CA3D36979}"/>
              </a:ext>
            </a:extLst>
          </p:cNvPr>
          <p:cNvSpPr txBox="1"/>
          <p:nvPr/>
        </p:nvSpPr>
        <p:spPr>
          <a:xfrm>
            <a:off x="184973" y="212522"/>
            <a:ext cx="3558352" cy="461665"/>
          </a:xfrm>
          <a:prstGeom prst="rect">
            <a:avLst/>
          </a:prstGeom>
          <a:noFill/>
        </p:spPr>
        <p:txBody>
          <a:bodyPr wrap="square" rtlCol="0">
            <a:spAutoFit/>
          </a:bodyPr>
          <a:lstStyle/>
          <a:p>
            <a:pPr algn="ctr"/>
            <a:r>
              <a:rPr lang="en-US" sz="2400" u="sng" dirty="0">
                <a:latin typeface="Lavanderia Regular" pitchFamily="50" charset="0"/>
              </a:rPr>
              <a:t>Causes &amp; Effects</a:t>
            </a:r>
          </a:p>
        </p:txBody>
      </p:sp>
      <p:sp>
        <p:nvSpPr>
          <p:cNvPr id="4" name="TextBox 3">
            <a:extLst>
              <a:ext uri="{FF2B5EF4-FFF2-40B4-BE49-F238E27FC236}">
                <a16:creationId xmlns:a16="http://schemas.microsoft.com/office/drawing/2014/main" id="{306C9D78-AF60-4C7C-B352-96743C3FD92D}"/>
              </a:ext>
            </a:extLst>
          </p:cNvPr>
          <p:cNvSpPr txBox="1"/>
          <p:nvPr/>
        </p:nvSpPr>
        <p:spPr>
          <a:xfrm>
            <a:off x="200024" y="212522"/>
            <a:ext cx="419101" cy="369332"/>
          </a:xfrm>
          <a:prstGeom prst="rect">
            <a:avLst/>
          </a:prstGeom>
          <a:noFill/>
        </p:spPr>
        <p:txBody>
          <a:bodyPr wrap="square" rtlCol="0">
            <a:spAutoFit/>
          </a:bodyPr>
          <a:lstStyle/>
          <a:p>
            <a:r>
              <a:rPr lang="en-US" dirty="0">
                <a:latin typeface="KG Cold Coffee" panose="02000505000000020004" pitchFamily="2" charset="0"/>
              </a:rPr>
              <a:t>#1</a:t>
            </a:r>
          </a:p>
        </p:txBody>
      </p:sp>
      <p:sp>
        <p:nvSpPr>
          <p:cNvPr id="5" name="TextBox 4">
            <a:extLst>
              <a:ext uri="{FF2B5EF4-FFF2-40B4-BE49-F238E27FC236}">
                <a16:creationId xmlns:a16="http://schemas.microsoft.com/office/drawing/2014/main" id="{6BA261F1-01F0-4F5D-A98B-E298ABDC7A88}"/>
              </a:ext>
            </a:extLst>
          </p:cNvPr>
          <p:cNvSpPr txBox="1"/>
          <p:nvPr/>
        </p:nvSpPr>
        <p:spPr>
          <a:xfrm>
            <a:off x="3750087" y="212522"/>
            <a:ext cx="507588" cy="369332"/>
          </a:xfrm>
          <a:prstGeom prst="rect">
            <a:avLst/>
          </a:prstGeom>
          <a:noFill/>
        </p:spPr>
        <p:txBody>
          <a:bodyPr wrap="square" rtlCol="0">
            <a:spAutoFit/>
          </a:bodyPr>
          <a:lstStyle/>
          <a:p>
            <a:r>
              <a:rPr lang="en-US" dirty="0">
                <a:latin typeface="KG Cold Coffee" panose="02000505000000020004" pitchFamily="2" charset="0"/>
              </a:rPr>
              <a:t>#4</a:t>
            </a:r>
          </a:p>
        </p:txBody>
      </p:sp>
      <p:sp>
        <p:nvSpPr>
          <p:cNvPr id="6" name="TextBox 5">
            <a:extLst>
              <a:ext uri="{FF2B5EF4-FFF2-40B4-BE49-F238E27FC236}">
                <a16:creationId xmlns:a16="http://schemas.microsoft.com/office/drawing/2014/main" id="{41E69F6C-AEB3-4C6D-B110-44AFFEE78607}"/>
              </a:ext>
            </a:extLst>
          </p:cNvPr>
          <p:cNvSpPr txBox="1"/>
          <p:nvPr/>
        </p:nvSpPr>
        <p:spPr>
          <a:xfrm>
            <a:off x="193262" y="1774622"/>
            <a:ext cx="485775" cy="369332"/>
          </a:xfrm>
          <a:prstGeom prst="rect">
            <a:avLst/>
          </a:prstGeom>
          <a:noFill/>
        </p:spPr>
        <p:txBody>
          <a:bodyPr wrap="square" rtlCol="0">
            <a:spAutoFit/>
          </a:bodyPr>
          <a:lstStyle/>
          <a:p>
            <a:r>
              <a:rPr lang="en-US" dirty="0">
                <a:latin typeface="KG Cold Coffee" panose="02000505000000020004" pitchFamily="2" charset="0"/>
              </a:rPr>
              <a:t>#2</a:t>
            </a:r>
          </a:p>
        </p:txBody>
      </p:sp>
      <p:sp>
        <p:nvSpPr>
          <p:cNvPr id="7" name="TextBox 6">
            <a:extLst>
              <a:ext uri="{FF2B5EF4-FFF2-40B4-BE49-F238E27FC236}">
                <a16:creationId xmlns:a16="http://schemas.microsoft.com/office/drawing/2014/main" id="{C3F82CB7-63C4-44AA-911F-5431EC3F20B1}"/>
              </a:ext>
            </a:extLst>
          </p:cNvPr>
          <p:cNvSpPr txBox="1"/>
          <p:nvPr/>
        </p:nvSpPr>
        <p:spPr>
          <a:xfrm>
            <a:off x="3743325" y="1774622"/>
            <a:ext cx="507588" cy="369332"/>
          </a:xfrm>
          <a:prstGeom prst="rect">
            <a:avLst/>
          </a:prstGeom>
          <a:noFill/>
        </p:spPr>
        <p:txBody>
          <a:bodyPr wrap="square" rtlCol="0">
            <a:spAutoFit/>
          </a:bodyPr>
          <a:lstStyle/>
          <a:p>
            <a:r>
              <a:rPr lang="en-US" dirty="0">
                <a:latin typeface="KG Cold Coffee" panose="02000505000000020004" pitchFamily="2" charset="0"/>
              </a:rPr>
              <a:t>#5</a:t>
            </a:r>
          </a:p>
        </p:txBody>
      </p:sp>
      <p:sp>
        <p:nvSpPr>
          <p:cNvPr id="8" name="TextBox 7">
            <a:extLst>
              <a:ext uri="{FF2B5EF4-FFF2-40B4-BE49-F238E27FC236}">
                <a16:creationId xmlns:a16="http://schemas.microsoft.com/office/drawing/2014/main" id="{6A199437-0340-4DC0-B012-517C9FC6EA17}"/>
              </a:ext>
            </a:extLst>
          </p:cNvPr>
          <p:cNvSpPr txBox="1"/>
          <p:nvPr/>
        </p:nvSpPr>
        <p:spPr>
          <a:xfrm>
            <a:off x="187736" y="3316185"/>
            <a:ext cx="491301" cy="369332"/>
          </a:xfrm>
          <a:prstGeom prst="rect">
            <a:avLst/>
          </a:prstGeom>
          <a:noFill/>
        </p:spPr>
        <p:txBody>
          <a:bodyPr wrap="square" rtlCol="0">
            <a:spAutoFit/>
          </a:bodyPr>
          <a:lstStyle/>
          <a:p>
            <a:r>
              <a:rPr lang="en-US" dirty="0">
                <a:latin typeface="KG Cold Coffee" panose="02000505000000020004" pitchFamily="2" charset="0"/>
              </a:rPr>
              <a:t>#3</a:t>
            </a:r>
          </a:p>
        </p:txBody>
      </p:sp>
      <p:sp>
        <p:nvSpPr>
          <p:cNvPr id="9" name="TextBox 8">
            <a:extLst>
              <a:ext uri="{FF2B5EF4-FFF2-40B4-BE49-F238E27FC236}">
                <a16:creationId xmlns:a16="http://schemas.microsoft.com/office/drawing/2014/main" id="{7887956B-FC80-4177-ADFC-72D6043607F9}"/>
              </a:ext>
            </a:extLst>
          </p:cNvPr>
          <p:cNvSpPr txBox="1"/>
          <p:nvPr/>
        </p:nvSpPr>
        <p:spPr>
          <a:xfrm>
            <a:off x="3737799" y="3316185"/>
            <a:ext cx="507588" cy="369332"/>
          </a:xfrm>
          <a:prstGeom prst="rect">
            <a:avLst/>
          </a:prstGeom>
          <a:noFill/>
        </p:spPr>
        <p:txBody>
          <a:bodyPr wrap="square" rtlCol="0">
            <a:spAutoFit/>
          </a:bodyPr>
          <a:lstStyle/>
          <a:p>
            <a:r>
              <a:rPr lang="en-US" dirty="0">
                <a:latin typeface="KG Cold Coffee" panose="02000505000000020004" pitchFamily="2" charset="0"/>
              </a:rPr>
              <a:t>#6</a:t>
            </a:r>
          </a:p>
        </p:txBody>
      </p:sp>
      <p:sp>
        <p:nvSpPr>
          <p:cNvPr id="10" name="TextBox 9">
            <a:extLst>
              <a:ext uri="{FF2B5EF4-FFF2-40B4-BE49-F238E27FC236}">
                <a16:creationId xmlns:a16="http://schemas.microsoft.com/office/drawing/2014/main" id="{1EC3904C-DBBC-4815-88D1-49FF4C9D7762}"/>
              </a:ext>
            </a:extLst>
          </p:cNvPr>
          <p:cNvSpPr txBox="1"/>
          <p:nvPr/>
        </p:nvSpPr>
        <p:spPr>
          <a:xfrm>
            <a:off x="3747324" y="212522"/>
            <a:ext cx="3558352" cy="461665"/>
          </a:xfrm>
          <a:prstGeom prst="rect">
            <a:avLst/>
          </a:prstGeom>
          <a:noFill/>
        </p:spPr>
        <p:txBody>
          <a:bodyPr wrap="square" rtlCol="0">
            <a:spAutoFit/>
          </a:bodyPr>
          <a:lstStyle/>
          <a:p>
            <a:pPr algn="ctr"/>
            <a:r>
              <a:rPr lang="en-US" sz="2400" u="sng" dirty="0">
                <a:latin typeface="Lavanderia Regular" pitchFamily="50" charset="0"/>
              </a:rPr>
              <a:t>Causes &amp; Effects</a:t>
            </a:r>
          </a:p>
        </p:txBody>
      </p:sp>
      <p:sp>
        <p:nvSpPr>
          <p:cNvPr id="11" name="TextBox 10">
            <a:extLst>
              <a:ext uri="{FF2B5EF4-FFF2-40B4-BE49-F238E27FC236}">
                <a16:creationId xmlns:a16="http://schemas.microsoft.com/office/drawing/2014/main" id="{C83E836E-BBB5-4102-8F00-844A8DB4D61E}"/>
              </a:ext>
            </a:extLst>
          </p:cNvPr>
          <p:cNvSpPr txBox="1"/>
          <p:nvPr/>
        </p:nvSpPr>
        <p:spPr>
          <a:xfrm>
            <a:off x="184973" y="1765097"/>
            <a:ext cx="3558352" cy="461665"/>
          </a:xfrm>
          <a:prstGeom prst="rect">
            <a:avLst/>
          </a:prstGeom>
          <a:noFill/>
        </p:spPr>
        <p:txBody>
          <a:bodyPr wrap="square" rtlCol="0">
            <a:spAutoFit/>
          </a:bodyPr>
          <a:lstStyle/>
          <a:p>
            <a:pPr algn="ctr"/>
            <a:r>
              <a:rPr lang="en-US" sz="2400" u="sng" dirty="0">
                <a:latin typeface="Lavanderia Regular" pitchFamily="50" charset="0"/>
              </a:rPr>
              <a:t>Causes &amp; Effects</a:t>
            </a:r>
          </a:p>
        </p:txBody>
      </p:sp>
      <p:sp>
        <p:nvSpPr>
          <p:cNvPr id="12" name="TextBox 11">
            <a:extLst>
              <a:ext uri="{FF2B5EF4-FFF2-40B4-BE49-F238E27FC236}">
                <a16:creationId xmlns:a16="http://schemas.microsoft.com/office/drawing/2014/main" id="{A8C49563-D41A-4B81-A3F0-D16FA5514C10}"/>
              </a:ext>
            </a:extLst>
          </p:cNvPr>
          <p:cNvSpPr txBox="1"/>
          <p:nvPr/>
        </p:nvSpPr>
        <p:spPr>
          <a:xfrm>
            <a:off x="3747324" y="1765097"/>
            <a:ext cx="3558352" cy="461665"/>
          </a:xfrm>
          <a:prstGeom prst="rect">
            <a:avLst/>
          </a:prstGeom>
          <a:noFill/>
        </p:spPr>
        <p:txBody>
          <a:bodyPr wrap="square" rtlCol="0">
            <a:spAutoFit/>
          </a:bodyPr>
          <a:lstStyle/>
          <a:p>
            <a:pPr algn="ctr"/>
            <a:r>
              <a:rPr lang="en-US" sz="2400" u="sng" dirty="0">
                <a:latin typeface="Lavanderia Regular" pitchFamily="50" charset="0"/>
              </a:rPr>
              <a:t>Causes &amp; Effects</a:t>
            </a:r>
          </a:p>
        </p:txBody>
      </p:sp>
      <p:sp>
        <p:nvSpPr>
          <p:cNvPr id="13" name="TextBox 12">
            <a:extLst>
              <a:ext uri="{FF2B5EF4-FFF2-40B4-BE49-F238E27FC236}">
                <a16:creationId xmlns:a16="http://schemas.microsoft.com/office/drawing/2014/main" id="{F0A01CD3-A370-4067-9199-3FF4D7EB4955}"/>
              </a:ext>
            </a:extLst>
          </p:cNvPr>
          <p:cNvSpPr txBox="1"/>
          <p:nvPr/>
        </p:nvSpPr>
        <p:spPr>
          <a:xfrm>
            <a:off x="190499" y="3308202"/>
            <a:ext cx="3558352" cy="461665"/>
          </a:xfrm>
          <a:prstGeom prst="rect">
            <a:avLst/>
          </a:prstGeom>
          <a:noFill/>
        </p:spPr>
        <p:txBody>
          <a:bodyPr wrap="square" rtlCol="0">
            <a:spAutoFit/>
          </a:bodyPr>
          <a:lstStyle/>
          <a:p>
            <a:pPr algn="ctr"/>
            <a:r>
              <a:rPr lang="en-US" sz="2400" u="sng" dirty="0">
                <a:latin typeface="Lavanderia Regular" pitchFamily="50" charset="0"/>
              </a:rPr>
              <a:t>Causes &amp; Effects</a:t>
            </a:r>
          </a:p>
        </p:txBody>
      </p:sp>
      <p:sp>
        <p:nvSpPr>
          <p:cNvPr id="14" name="TextBox 13">
            <a:extLst>
              <a:ext uri="{FF2B5EF4-FFF2-40B4-BE49-F238E27FC236}">
                <a16:creationId xmlns:a16="http://schemas.microsoft.com/office/drawing/2014/main" id="{A23F4B2B-72ED-464C-B4A4-D49DEECA34EA}"/>
              </a:ext>
            </a:extLst>
          </p:cNvPr>
          <p:cNvSpPr txBox="1"/>
          <p:nvPr/>
        </p:nvSpPr>
        <p:spPr>
          <a:xfrm>
            <a:off x="3752850" y="3308202"/>
            <a:ext cx="3558352" cy="461665"/>
          </a:xfrm>
          <a:prstGeom prst="rect">
            <a:avLst/>
          </a:prstGeom>
          <a:noFill/>
        </p:spPr>
        <p:txBody>
          <a:bodyPr wrap="square" rtlCol="0">
            <a:spAutoFit/>
          </a:bodyPr>
          <a:lstStyle/>
          <a:p>
            <a:pPr algn="ctr"/>
            <a:r>
              <a:rPr lang="en-US" sz="2400" u="sng" dirty="0">
                <a:latin typeface="Lavanderia Regular" pitchFamily="50" charset="0"/>
              </a:rPr>
              <a:t>Causes &amp; Effects</a:t>
            </a:r>
          </a:p>
        </p:txBody>
      </p:sp>
      <p:sp>
        <p:nvSpPr>
          <p:cNvPr id="15" name="TextBox 14">
            <a:extLst>
              <a:ext uri="{FF2B5EF4-FFF2-40B4-BE49-F238E27FC236}">
                <a16:creationId xmlns:a16="http://schemas.microsoft.com/office/drawing/2014/main" id="{9C504FE5-D89B-4E4C-9113-5624521A017C}"/>
              </a:ext>
            </a:extLst>
          </p:cNvPr>
          <p:cNvSpPr txBox="1"/>
          <p:nvPr/>
        </p:nvSpPr>
        <p:spPr>
          <a:xfrm>
            <a:off x="184972" y="693237"/>
            <a:ext cx="3571875" cy="461665"/>
          </a:xfrm>
          <a:prstGeom prst="rect">
            <a:avLst/>
          </a:prstGeom>
          <a:noFill/>
        </p:spPr>
        <p:txBody>
          <a:bodyPr wrap="square" rtlCol="0">
            <a:spAutoFit/>
          </a:bodyPr>
          <a:lstStyle/>
          <a:p>
            <a:pPr algn="ctr"/>
            <a:r>
              <a:rPr lang="en-US" sz="1200" dirty="0">
                <a:latin typeface="Century Gothic" panose="020B0502020202020204" pitchFamily="34" charset="0"/>
              </a:rPr>
              <a:t>Abraham Lincoln was elected president in 1860.</a:t>
            </a:r>
          </a:p>
        </p:txBody>
      </p:sp>
      <p:sp>
        <p:nvSpPr>
          <p:cNvPr id="16" name="TextBox 15">
            <a:extLst>
              <a:ext uri="{FF2B5EF4-FFF2-40B4-BE49-F238E27FC236}">
                <a16:creationId xmlns:a16="http://schemas.microsoft.com/office/drawing/2014/main" id="{48254AC3-4FC3-4975-BF2A-8A3AA3493B4B}"/>
              </a:ext>
            </a:extLst>
          </p:cNvPr>
          <p:cNvSpPr txBox="1"/>
          <p:nvPr/>
        </p:nvSpPr>
        <p:spPr>
          <a:xfrm>
            <a:off x="3748816" y="604764"/>
            <a:ext cx="3558351" cy="646331"/>
          </a:xfrm>
          <a:prstGeom prst="rect">
            <a:avLst/>
          </a:prstGeom>
          <a:noFill/>
        </p:spPr>
        <p:txBody>
          <a:bodyPr wrap="square" rtlCol="0">
            <a:spAutoFit/>
          </a:bodyPr>
          <a:lstStyle/>
          <a:p>
            <a:pPr algn="ctr"/>
            <a:r>
              <a:rPr lang="en-US" sz="1200" dirty="0">
                <a:latin typeface="Century Gothic" panose="020B0502020202020204" pitchFamily="34" charset="0"/>
              </a:rPr>
              <a:t>Cultural and economic differences fueled sectionalism and led to the North &amp; South feeling divided.</a:t>
            </a:r>
          </a:p>
        </p:txBody>
      </p:sp>
      <p:sp>
        <p:nvSpPr>
          <p:cNvPr id="17" name="TextBox 16">
            <a:extLst>
              <a:ext uri="{FF2B5EF4-FFF2-40B4-BE49-F238E27FC236}">
                <a16:creationId xmlns:a16="http://schemas.microsoft.com/office/drawing/2014/main" id="{7A36F06C-9216-4C55-8F07-808CB99F831B}"/>
              </a:ext>
            </a:extLst>
          </p:cNvPr>
          <p:cNvSpPr txBox="1"/>
          <p:nvPr/>
        </p:nvSpPr>
        <p:spPr>
          <a:xfrm>
            <a:off x="180974" y="2162554"/>
            <a:ext cx="3571875" cy="646331"/>
          </a:xfrm>
          <a:prstGeom prst="rect">
            <a:avLst/>
          </a:prstGeom>
          <a:noFill/>
        </p:spPr>
        <p:txBody>
          <a:bodyPr wrap="square" rtlCol="0">
            <a:spAutoFit/>
          </a:bodyPr>
          <a:lstStyle/>
          <a:p>
            <a:pPr algn="ctr"/>
            <a:r>
              <a:rPr lang="en-US" sz="1200" dirty="0">
                <a:latin typeface="Century Gothic" panose="020B0502020202020204" pitchFamily="34" charset="0"/>
              </a:rPr>
              <a:t>Americans disagreed about whether or not slavery should be allowed in the territories as they expanded westward.</a:t>
            </a:r>
          </a:p>
        </p:txBody>
      </p:sp>
      <p:sp>
        <p:nvSpPr>
          <p:cNvPr id="18" name="TextBox 17">
            <a:extLst>
              <a:ext uri="{FF2B5EF4-FFF2-40B4-BE49-F238E27FC236}">
                <a16:creationId xmlns:a16="http://schemas.microsoft.com/office/drawing/2014/main" id="{2201C7A6-8B9A-4CA3-92E2-8FB0A23FA146}"/>
              </a:ext>
            </a:extLst>
          </p:cNvPr>
          <p:cNvSpPr txBox="1"/>
          <p:nvPr/>
        </p:nvSpPr>
        <p:spPr>
          <a:xfrm>
            <a:off x="3756851" y="2248188"/>
            <a:ext cx="3558351" cy="461665"/>
          </a:xfrm>
          <a:prstGeom prst="rect">
            <a:avLst/>
          </a:prstGeom>
          <a:noFill/>
        </p:spPr>
        <p:txBody>
          <a:bodyPr wrap="square" rtlCol="0">
            <a:spAutoFit/>
          </a:bodyPr>
          <a:lstStyle/>
          <a:p>
            <a:pPr algn="ctr"/>
            <a:r>
              <a:rPr lang="en-US" sz="1200" dirty="0">
                <a:latin typeface="Century Gothic" panose="020B0502020202020204" pitchFamily="34" charset="0"/>
              </a:rPr>
              <a:t>The South was economically devastated and faced a long effort to restore stability.</a:t>
            </a:r>
          </a:p>
        </p:txBody>
      </p:sp>
      <p:sp>
        <p:nvSpPr>
          <p:cNvPr id="19" name="TextBox 18">
            <a:extLst>
              <a:ext uri="{FF2B5EF4-FFF2-40B4-BE49-F238E27FC236}">
                <a16:creationId xmlns:a16="http://schemas.microsoft.com/office/drawing/2014/main" id="{AD8CB616-C1D2-41A1-915E-A95F852C2A48}"/>
              </a:ext>
            </a:extLst>
          </p:cNvPr>
          <p:cNvSpPr txBox="1"/>
          <p:nvPr/>
        </p:nvSpPr>
        <p:spPr>
          <a:xfrm>
            <a:off x="180974" y="3799275"/>
            <a:ext cx="3571875" cy="276999"/>
          </a:xfrm>
          <a:prstGeom prst="rect">
            <a:avLst/>
          </a:prstGeom>
          <a:noFill/>
        </p:spPr>
        <p:txBody>
          <a:bodyPr wrap="square" rtlCol="0">
            <a:spAutoFit/>
          </a:bodyPr>
          <a:lstStyle/>
          <a:p>
            <a:pPr algn="ctr"/>
            <a:r>
              <a:rPr lang="en-US" sz="1200" dirty="0">
                <a:latin typeface="Century Gothic" panose="020B0502020202020204" pitchFamily="34" charset="0"/>
              </a:rPr>
              <a:t>Slavery was abolished.</a:t>
            </a:r>
          </a:p>
        </p:txBody>
      </p:sp>
      <p:sp>
        <p:nvSpPr>
          <p:cNvPr id="20" name="TextBox 19">
            <a:extLst>
              <a:ext uri="{FF2B5EF4-FFF2-40B4-BE49-F238E27FC236}">
                <a16:creationId xmlns:a16="http://schemas.microsoft.com/office/drawing/2014/main" id="{9C874778-F42F-4AEA-B908-6C3569BBA8FF}"/>
              </a:ext>
            </a:extLst>
          </p:cNvPr>
          <p:cNvSpPr txBox="1"/>
          <p:nvPr/>
        </p:nvSpPr>
        <p:spPr>
          <a:xfrm>
            <a:off x="3752851" y="3766946"/>
            <a:ext cx="3558351" cy="461665"/>
          </a:xfrm>
          <a:prstGeom prst="rect">
            <a:avLst/>
          </a:prstGeom>
          <a:noFill/>
        </p:spPr>
        <p:txBody>
          <a:bodyPr wrap="square" rtlCol="0">
            <a:spAutoFit/>
          </a:bodyPr>
          <a:lstStyle/>
          <a:p>
            <a:pPr algn="ctr"/>
            <a:r>
              <a:rPr lang="en-US" sz="1200" dirty="0">
                <a:latin typeface="Century Gothic" panose="020B0502020202020204" pitchFamily="34" charset="0"/>
              </a:rPr>
              <a:t>South Carolina seceded from the Union, followed by other states.</a:t>
            </a:r>
          </a:p>
        </p:txBody>
      </p:sp>
      <p:graphicFrame>
        <p:nvGraphicFramePr>
          <p:cNvPr id="21" name="Table 20">
            <a:extLst>
              <a:ext uri="{FF2B5EF4-FFF2-40B4-BE49-F238E27FC236}">
                <a16:creationId xmlns:a16="http://schemas.microsoft.com/office/drawing/2014/main" id="{6E35CAA2-7927-48D3-9494-FC460058A92F}"/>
              </a:ext>
            </a:extLst>
          </p:cNvPr>
          <p:cNvGraphicFramePr>
            <a:graphicFrameLocks noGrp="1"/>
          </p:cNvGraphicFramePr>
          <p:nvPr>
            <p:extLst/>
          </p:nvPr>
        </p:nvGraphicFramePr>
        <p:xfrm>
          <a:off x="4874217" y="4382778"/>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tx1"/>
                          </a:solidFill>
                          <a:latin typeface="Century Gothic" panose="020B0502020202020204" pitchFamily="34" charset="0"/>
                        </a:rPr>
                        <a:t>T</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M</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Y</a:t>
                      </a:r>
                    </a:p>
                  </a:txBody>
                  <a:tcPr anchor="ctr">
                    <a:solidFill>
                      <a:schemeClr val="bg1"/>
                    </a:solidFill>
                  </a:tcPr>
                </a:tc>
                <a:extLst>
                  <a:ext uri="{0D108BD9-81ED-4DB2-BD59-A6C34878D82A}">
                    <a16:rowId xmlns:a16="http://schemas.microsoft.com/office/drawing/2014/main" val="382101829"/>
                  </a:ext>
                </a:extLst>
              </a:tr>
            </a:tbl>
          </a:graphicData>
        </a:graphic>
      </p:graphicFrame>
      <p:graphicFrame>
        <p:nvGraphicFramePr>
          <p:cNvPr id="22" name="Table 21">
            <a:extLst>
              <a:ext uri="{FF2B5EF4-FFF2-40B4-BE49-F238E27FC236}">
                <a16:creationId xmlns:a16="http://schemas.microsoft.com/office/drawing/2014/main" id="{C1474843-DF1B-489E-8C43-D60E69A55111}"/>
              </a:ext>
            </a:extLst>
          </p:cNvPr>
          <p:cNvGraphicFramePr>
            <a:graphicFrameLocks noGrp="1"/>
          </p:cNvGraphicFramePr>
          <p:nvPr>
            <p:extLst/>
          </p:nvPr>
        </p:nvGraphicFramePr>
        <p:xfrm>
          <a:off x="4874215" y="1280503"/>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tx1"/>
                          </a:solidFill>
                          <a:latin typeface="Century Gothic" panose="020B0502020202020204" pitchFamily="34" charset="0"/>
                        </a:rPr>
                        <a:t>I</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T</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L</a:t>
                      </a:r>
                    </a:p>
                  </a:txBody>
                  <a:tcPr anchor="ctr">
                    <a:solidFill>
                      <a:schemeClr val="bg1"/>
                    </a:solidFill>
                  </a:tcPr>
                </a:tc>
                <a:extLst>
                  <a:ext uri="{0D108BD9-81ED-4DB2-BD59-A6C34878D82A}">
                    <a16:rowId xmlns:a16="http://schemas.microsoft.com/office/drawing/2014/main" val="382101829"/>
                  </a:ext>
                </a:extLst>
              </a:tr>
            </a:tbl>
          </a:graphicData>
        </a:graphic>
      </p:graphicFrame>
      <p:graphicFrame>
        <p:nvGraphicFramePr>
          <p:cNvPr id="23" name="Table 22">
            <a:extLst>
              <a:ext uri="{FF2B5EF4-FFF2-40B4-BE49-F238E27FC236}">
                <a16:creationId xmlns:a16="http://schemas.microsoft.com/office/drawing/2014/main" id="{F4E84D3E-91B8-4064-9D75-D3267C2DE31A}"/>
              </a:ext>
            </a:extLst>
          </p:cNvPr>
          <p:cNvGraphicFramePr>
            <a:graphicFrameLocks noGrp="1"/>
          </p:cNvGraphicFramePr>
          <p:nvPr>
            <p:extLst/>
          </p:nvPr>
        </p:nvGraphicFramePr>
        <p:xfrm>
          <a:off x="1311866" y="2836957"/>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tx1"/>
                          </a:solidFill>
                          <a:latin typeface="Century Gothic" panose="020B0502020202020204" pitchFamily="34" charset="0"/>
                        </a:rPr>
                        <a:t>R</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E</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C</a:t>
                      </a:r>
                    </a:p>
                  </a:txBody>
                  <a:tcPr anchor="ctr">
                    <a:solidFill>
                      <a:schemeClr val="bg1"/>
                    </a:solidFill>
                  </a:tcPr>
                </a:tc>
                <a:extLst>
                  <a:ext uri="{0D108BD9-81ED-4DB2-BD59-A6C34878D82A}">
                    <a16:rowId xmlns:a16="http://schemas.microsoft.com/office/drawing/2014/main" val="382101829"/>
                  </a:ext>
                </a:extLst>
              </a:tr>
            </a:tbl>
          </a:graphicData>
        </a:graphic>
      </p:graphicFrame>
      <p:graphicFrame>
        <p:nvGraphicFramePr>
          <p:cNvPr id="24" name="Table 23">
            <a:extLst>
              <a:ext uri="{FF2B5EF4-FFF2-40B4-BE49-F238E27FC236}">
                <a16:creationId xmlns:a16="http://schemas.microsoft.com/office/drawing/2014/main" id="{C4EC2148-253A-425C-BDA3-86944A7D827E}"/>
              </a:ext>
            </a:extLst>
          </p:cNvPr>
          <p:cNvGraphicFramePr>
            <a:graphicFrameLocks noGrp="1"/>
          </p:cNvGraphicFramePr>
          <p:nvPr>
            <p:extLst/>
          </p:nvPr>
        </p:nvGraphicFramePr>
        <p:xfrm>
          <a:off x="1318626" y="1287876"/>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tx1"/>
                          </a:solidFill>
                          <a:latin typeface="Century Gothic" panose="020B0502020202020204" pitchFamily="34" charset="0"/>
                        </a:rPr>
                        <a:t>L</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N</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S</a:t>
                      </a:r>
                    </a:p>
                  </a:txBody>
                  <a:tcPr anchor="ctr">
                    <a:solidFill>
                      <a:schemeClr val="bg1"/>
                    </a:solidFill>
                  </a:tcPr>
                </a:tc>
                <a:extLst>
                  <a:ext uri="{0D108BD9-81ED-4DB2-BD59-A6C34878D82A}">
                    <a16:rowId xmlns:a16="http://schemas.microsoft.com/office/drawing/2014/main" val="382101829"/>
                  </a:ext>
                </a:extLst>
              </a:tr>
            </a:tbl>
          </a:graphicData>
        </a:graphic>
      </p:graphicFrame>
      <p:graphicFrame>
        <p:nvGraphicFramePr>
          <p:cNvPr id="25" name="Table 24">
            <a:extLst>
              <a:ext uri="{FF2B5EF4-FFF2-40B4-BE49-F238E27FC236}">
                <a16:creationId xmlns:a16="http://schemas.microsoft.com/office/drawing/2014/main" id="{8B1E028E-EF36-4090-8779-15D40509A12D}"/>
              </a:ext>
            </a:extLst>
          </p:cNvPr>
          <p:cNvGraphicFramePr>
            <a:graphicFrameLocks noGrp="1"/>
          </p:cNvGraphicFramePr>
          <p:nvPr>
            <p:extLst/>
          </p:nvPr>
        </p:nvGraphicFramePr>
        <p:xfrm>
          <a:off x="1311865" y="4382778"/>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tx1"/>
                          </a:solidFill>
                          <a:latin typeface="Century Gothic" panose="020B0502020202020204" pitchFamily="34" charset="0"/>
                        </a:rPr>
                        <a:t>E</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A</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C</a:t>
                      </a:r>
                    </a:p>
                  </a:txBody>
                  <a:tcPr anchor="ctr">
                    <a:solidFill>
                      <a:schemeClr val="bg1"/>
                    </a:solidFill>
                  </a:tcPr>
                </a:tc>
                <a:extLst>
                  <a:ext uri="{0D108BD9-81ED-4DB2-BD59-A6C34878D82A}">
                    <a16:rowId xmlns:a16="http://schemas.microsoft.com/office/drawing/2014/main" val="382101829"/>
                  </a:ext>
                </a:extLst>
              </a:tr>
            </a:tbl>
          </a:graphicData>
        </a:graphic>
      </p:graphicFrame>
      <p:graphicFrame>
        <p:nvGraphicFramePr>
          <p:cNvPr id="26" name="Table 25">
            <a:extLst>
              <a:ext uri="{FF2B5EF4-FFF2-40B4-BE49-F238E27FC236}">
                <a16:creationId xmlns:a16="http://schemas.microsoft.com/office/drawing/2014/main" id="{E6D402F0-57A0-4C9B-9270-A861D5157308}"/>
              </a:ext>
            </a:extLst>
          </p:cNvPr>
          <p:cNvGraphicFramePr>
            <a:graphicFrameLocks noGrp="1"/>
          </p:cNvGraphicFramePr>
          <p:nvPr>
            <p:extLst/>
          </p:nvPr>
        </p:nvGraphicFramePr>
        <p:xfrm>
          <a:off x="4874216" y="2827599"/>
          <a:ext cx="1304565" cy="370840"/>
        </p:xfrm>
        <a:graphic>
          <a:graphicData uri="http://schemas.openxmlformats.org/drawingml/2006/table">
            <a:tbl>
              <a:tblPr firstRow="1" bandRow="1">
                <a:tableStyleId>{5940675A-B579-460E-94D1-54222C63F5DA}</a:tableStyleId>
              </a:tblPr>
              <a:tblGrid>
                <a:gridCol w="434855">
                  <a:extLst>
                    <a:ext uri="{9D8B030D-6E8A-4147-A177-3AD203B41FA5}">
                      <a16:colId xmlns:a16="http://schemas.microsoft.com/office/drawing/2014/main" val="3146839841"/>
                    </a:ext>
                  </a:extLst>
                </a:gridCol>
                <a:gridCol w="434855">
                  <a:extLst>
                    <a:ext uri="{9D8B030D-6E8A-4147-A177-3AD203B41FA5}">
                      <a16:colId xmlns:a16="http://schemas.microsoft.com/office/drawing/2014/main" val="3159269806"/>
                    </a:ext>
                  </a:extLst>
                </a:gridCol>
                <a:gridCol w="434855">
                  <a:extLst>
                    <a:ext uri="{9D8B030D-6E8A-4147-A177-3AD203B41FA5}">
                      <a16:colId xmlns:a16="http://schemas.microsoft.com/office/drawing/2014/main" val="3510158474"/>
                    </a:ext>
                  </a:extLst>
                </a:gridCol>
              </a:tblGrid>
              <a:tr h="370840">
                <a:tc>
                  <a:txBody>
                    <a:bodyPr/>
                    <a:lstStyle/>
                    <a:p>
                      <a:pPr algn="ctr"/>
                      <a:r>
                        <a:rPr lang="en-US" sz="1600" b="1" dirty="0">
                          <a:solidFill>
                            <a:schemeClr val="tx1"/>
                          </a:solidFill>
                          <a:latin typeface="Century Gothic" panose="020B0502020202020204" pitchFamily="34" charset="0"/>
                        </a:rPr>
                        <a:t>S</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O</a:t>
                      </a:r>
                    </a:p>
                  </a:txBody>
                  <a:tcPr anchor="ctr">
                    <a:solidFill>
                      <a:schemeClr val="bg1"/>
                    </a:solidFill>
                  </a:tcPr>
                </a:tc>
                <a:tc>
                  <a:txBody>
                    <a:bodyPr/>
                    <a:lstStyle/>
                    <a:p>
                      <a:pPr algn="ctr"/>
                      <a:r>
                        <a:rPr lang="en-US" sz="1600" b="1" dirty="0">
                          <a:solidFill>
                            <a:schemeClr val="tx1"/>
                          </a:solidFill>
                          <a:latin typeface="Century Gothic" panose="020B0502020202020204" pitchFamily="34" charset="0"/>
                        </a:rPr>
                        <a:t>S</a:t>
                      </a:r>
                    </a:p>
                  </a:txBody>
                  <a:tcPr anchor="ctr">
                    <a:solidFill>
                      <a:schemeClr val="bg1"/>
                    </a:solidFill>
                  </a:tcPr>
                </a:tc>
                <a:extLst>
                  <a:ext uri="{0D108BD9-81ED-4DB2-BD59-A6C34878D82A}">
                    <a16:rowId xmlns:a16="http://schemas.microsoft.com/office/drawing/2014/main" val="382101829"/>
                  </a:ext>
                </a:extLst>
              </a:tr>
            </a:tbl>
          </a:graphicData>
        </a:graphic>
      </p:graphicFrame>
      <p:sp>
        <p:nvSpPr>
          <p:cNvPr id="27" name="TextBox 26">
            <a:extLst>
              <a:ext uri="{FF2B5EF4-FFF2-40B4-BE49-F238E27FC236}">
                <a16:creationId xmlns:a16="http://schemas.microsoft.com/office/drawing/2014/main" id="{46C3C2F7-21DA-48B8-BF39-BE5907198DB1}"/>
              </a:ext>
            </a:extLst>
          </p:cNvPr>
          <p:cNvSpPr txBox="1"/>
          <p:nvPr/>
        </p:nvSpPr>
        <p:spPr>
          <a:xfrm>
            <a:off x="733191" y="1066429"/>
            <a:ext cx="6306019" cy="3170099"/>
          </a:xfrm>
          <a:prstGeom prst="rect">
            <a:avLst/>
          </a:prstGeom>
          <a:solidFill>
            <a:schemeClr val="accent2">
              <a:lumMod val="20000"/>
              <a:lumOff val="80000"/>
            </a:schemeClr>
          </a:solidFill>
        </p:spPr>
        <p:txBody>
          <a:bodyPr wrap="square" rtlCol="0">
            <a:spAutoFit/>
          </a:bodyPr>
          <a:lstStyle/>
          <a:p>
            <a:pPr algn="ctr"/>
            <a:r>
              <a:rPr lang="en-US" sz="2000" b="1" dirty="0">
                <a:latin typeface="Century Gothic" panose="020B0502020202020204" pitchFamily="34" charset="0"/>
              </a:rPr>
              <a:t>Clue Cards</a:t>
            </a:r>
          </a:p>
          <a:p>
            <a:pPr algn="ctr"/>
            <a:endParaRPr lang="en-US" sz="2000" b="1" dirty="0">
              <a:latin typeface="Century Gothic" panose="020B0502020202020204" pitchFamily="34" charset="0"/>
              <a:sym typeface="Wingdings" panose="05000000000000000000" pitchFamily="2" charset="2"/>
            </a:endParaRPr>
          </a:p>
          <a:p>
            <a:pPr algn="ctr"/>
            <a:r>
              <a:rPr lang="en-US" sz="2000" dirty="0">
                <a:latin typeface="Century Gothic" panose="020B0502020202020204" pitchFamily="34" charset="0"/>
                <a:sym typeface="Wingdings" panose="05000000000000000000" pitchFamily="2" charset="2"/>
              </a:rPr>
              <a:t>Copy each cause &amp; effect into the appropriate text box and the correct clue letters into the three-box for each card. When you’re finished, copy everything </a:t>
            </a:r>
            <a:r>
              <a:rPr lang="en-US" sz="2000" b="1" dirty="0">
                <a:latin typeface="Century Gothic" panose="020B0502020202020204" pitchFamily="34" charset="0"/>
                <a:sym typeface="Wingdings" panose="05000000000000000000" pitchFamily="2" charset="2"/>
              </a:rPr>
              <a:t>(</a:t>
            </a:r>
            <a:r>
              <a:rPr lang="en-US" sz="2000" b="1" dirty="0" err="1">
                <a:latin typeface="Century Gothic" panose="020B0502020202020204" pitchFamily="34" charset="0"/>
                <a:sym typeface="Wingdings" panose="05000000000000000000" pitchFamily="2" charset="2"/>
              </a:rPr>
              <a:t>Ctrl+A</a:t>
            </a:r>
            <a:r>
              <a:rPr lang="en-US" sz="2000" b="1" dirty="0">
                <a:latin typeface="Century Gothic" panose="020B0502020202020204" pitchFamily="34" charset="0"/>
                <a:sym typeface="Wingdings" panose="05000000000000000000" pitchFamily="2" charset="2"/>
              </a:rPr>
              <a:t>) </a:t>
            </a:r>
            <a:r>
              <a:rPr lang="en-US" sz="2000" dirty="0">
                <a:latin typeface="Century Gothic" panose="020B0502020202020204" pitchFamily="34" charset="0"/>
                <a:sym typeface="Wingdings" panose="05000000000000000000" pitchFamily="2" charset="2"/>
              </a:rPr>
              <a:t>and create a second set of Clue Cards on this page. That way, you’ll save paper in printing.</a:t>
            </a:r>
          </a:p>
          <a:p>
            <a:pPr algn="ctr"/>
            <a:endParaRPr lang="en-US" sz="2000" dirty="0">
              <a:latin typeface="Century Gothic" panose="020B0502020202020204" pitchFamily="34" charset="0"/>
              <a:sym typeface="Wingdings" panose="05000000000000000000" pitchFamily="2" charset="2"/>
            </a:endParaRPr>
          </a:p>
          <a:p>
            <a:pPr algn="ctr"/>
            <a:r>
              <a:rPr lang="en-US" sz="2000" b="1" dirty="0">
                <a:latin typeface="Century Gothic" panose="020B0502020202020204" pitchFamily="34" charset="0"/>
                <a:sym typeface="Wingdings" panose="05000000000000000000" pitchFamily="2" charset="2"/>
              </a:rPr>
              <a:t>(Delete this box)</a:t>
            </a:r>
            <a:endParaRPr lang="en-US" b="1" dirty="0">
              <a:latin typeface="Century Gothic" panose="020B0502020202020204" pitchFamily="34" charset="0"/>
            </a:endParaRPr>
          </a:p>
        </p:txBody>
      </p:sp>
    </p:spTree>
    <p:extLst>
      <p:ext uri="{BB962C8B-B14F-4D97-AF65-F5344CB8AC3E}">
        <p14:creationId xmlns:p14="http://schemas.microsoft.com/office/powerpoint/2010/main" val="14651694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8A445D-D886-4343-9215-40A31CF06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5777759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92F38C9-6FCD-430D-9161-DFDAB45445C4}"/>
              </a:ext>
            </a:extLst>
          </p:cNvPr>
          <p:cNvGraphicFramePr>
            <a:graphicFrameLocks noGrp="1"/>
          </p:cNvGraphicFramePr>
          <p:nvPr>
            <p:extLst/>
          </p:nvPr>
        </p:nvGraphicFramePr>
        <p:xfrm>
          <a:off x="433137" y="1082841"/>
          <a:ext cx="6954248" cy="8710865"/>
        </p:xfrm>
        <a:graphic>
          <a:graphicData uri="http://schemas.openxmlformats.org/drawingml/2006/table">
            <a:tbl>
              <a:tblPr firstRow="1" bandRow="1">
                <a:tableStyleId>{5940675A-B579-460E-94D1-54222C63F5DA}</a:tableStyleId>
              </a:tblPr>
              <a:tblGrid>
                <a:gridCol w="1738562">
                  <a:extLst>
                    <a:ext uri="{9D8B030D-6E8A-4147-A177-3AD203B41FA5}">
                      <a16:colId xmlns:a16="http://schemas.microsoft.com/office/drawing/2014/main" val="1231058869"/>
                    </a:ext>
                  </a:extLst>
                </a:gridCol>
                <a:gridCol w="1738562">
                  <a:extLst>
                    <a:ext uri="{9D8B030D-6E8A-4147-A177-3AD203B41FA5}">
                      <a16:colId xmlns:a16="http://schemas.microsoft.com/office/drawing/2014/main" val="90572338"/>
                    </a:ext>
                  </a:extLst>
                </a:gridCol>
                <a:gridCol w="1738562">
                  <a:extLst>
                    <a:ext uri="{9D8B030D-6E8A-4147-A177-3AD203B41FA5}">
                      <a16:colId xmlns:a16="http://schemas.microsoft.com/office/drawing/2014/main" val="1154736332"/>
                    </a:ext>
                  </a:extLst>
                </a:gridCol>
                <a:gridCol w="1738562">
                  <a:extLst>
                    <a:ext uri="{9D8B030D-6E8A-4147-A177-3AD203B41FA5}">
                      <a16:colId xmlns:a16="http://schemas.microsoft.com/office/drawing/2014/main" val="4281721125"/>
                    </a:ext>
                  </a:extLst>
                </a:gridCol>
              </a:tblGrid>
              <a:tr h="1742173">
                <a:tc>
                  <a:txBody>
                    <a:bodyPr/>
                    <a:lstStyle/>
                    <a:p>
                      <a:endParaRPr lang="en-US" dirty="0"/>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095270"/>
                  </a:ext>
                </a:extLst>
              </a:tr>
              <a:tr h="1742173">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5950061"/>
                  </a:ext>
                </a:extLst>
              </a:tr>
              <a:tr h="1742173">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2239691"/>
                  </a:ext>
                </a:extLst>
              </a:tr>
              <a:tr h="1742173">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4648832"/>
                  </a:ext>
                </a:extLst>
              </a:tr>
              <a:tr h="1742173">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4">
                          <a:lumMod val="75000"/>
                        </a:schemeClr>
                      </a:solidFill>
                      <a:prstDash val="solid"/>
                      <a:round/>
                      <a:headEnd type="none" w="med" len="med"/>
                      <a:tailEnd type="none" w="med" len="med"/>
                    </a:lnL>
                    <a:lnR w="38100" cap="flat" cmpd="sng" algn="ctr">
                      <a:solidFill>
                        <a:schemeClr val="accent4">
                          <a:lumMod val="75000"/>
                        </a:schemeClr>
                      </a:solidFill>
                      <a:prstDash val="solid"/>
                      <a:round/>
                      <a:headEnd type="none" w="med" len="med"/>
                      <a:tailEnd type="none" w="med" len="med"/>
                    </a:lnR>
                    <a:lnT w="38100" cap="flat" cmpd="sng" algn="ctr">
                      <a:solidFill>
                        <a:schemeClr val="accent4">
                          <a:lumMod val="75000"/>
                        </a:schemeClr>
                      </a:solidFill>
                      <a:prstDash val="solid"/>
                      <a:round/>
                      <a:headEnd type="none" w="med" len="med"/>
                      <a:tailEnd type="none" w="med" len="med"/>
                    </a:lnT>
                    <a:lnB w="381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3579921"/>
                  </a:ext>
                </a:extLst>
              </a:tr>
            </a:tbl>
          </a:graphicData>
        </a:graphic>
      </p:graphicFrame>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E5E8D921-7E19-4F3E-8D06-7E57B5669BD9}"/>
                  </a:ext>
                </a:extLst>
              </p:cNvPr>
              <p:cNvSpPr txBox="1"/>
              <p:nvPr/>
            </p:nvSpPr>
            <p:spPr>
              <a:xfrm>
                <a:off x="414111" y="1923924"/>
                <a:ext cx="1744587" cy="402482"/>
              </a:xfrm>
              <a:prstGeom prst="rect">
                <a:avLst/>
              </a:prstGeom>
              <a:noFill/>
            </p:spPr>
            <p:txBody>
              <a:bodyPr wrap="square" rtlCol="0">
                <a:spAutoFit/>
              </a:bodyPr>
              <a:lstStyle/>
              <a:p>
                <a:pPr algn="ctr"/>
                <a:r>
                  <a:rPr lang="en-US" sz="1400" b="1" dirty="0">
                    <a:latin typeface="Century Gothic" panose="020B0502020202020204" pitchFamily="34" charset="0"/>
                  </a:rPr>
                  <a:t>y =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𝟏</m:t>
                        </m:r>
                      </m:num>
                      <m:den>
                        <m:r>
                          <a:rPr lang="en-US" sz="1400" b="1" i="1" smtClean="0">
                            <a:latin typeface="Cambria Math" panose="02040503050406030204" pitchFamily="18" charset="0"/>
                          </a:rPr>
                          <m:t>𝟐</m:t>
                        </m:r>
                      </m:den>
                    </m:f>
                  </m:oMath>
                </a14:m>
                <a:r>
                  <a:rPr lang="en-US" sz="1400" b="1" dirty="0">
                    <a:latin typeface="Century Gothic" panose="020B0502020202020204" pitchFamily="34" charset="0"/>
                  </a:rPr>
                  <a:t>x – 3</a:t>
                </a:r>
              </a:p>
            </p:txBody>
          </p:sp>
        </mc:Choice>
        <mc:Fallback xmlns="">
          <p:sp>
            <p:nvSpPr>
              <p:cNvPr id="108" name="TextBox 107">
                <a:extLst>
                  <a:ext uri="{FF2B5EF4-FFF2-40B4-BE49-F238E27FC236}">
                    <a16:creationId xmlns:a16="http://schemas.microsoft.com/office/drawing/2014/main" id="{E5E8D921-7E19-4F3E-8D06-7E57B5669BD9}"/>
                  </a:ext>
                </a:extLst>
              </p:cNvPr>
              <p:cNvSpPr txBox="1">
                <a:spLocks noRot="1" noChangeAspect="1" noMove="1" noResize="1" noEditPoints="1" noAdjustHandles="1" noChangeArrowheads="1" noChangeShapeType="1" noTextEdit="1"/>
              </p:cNvSpPr>
              <p:nvPr/>
            </p:nvSpPr>
            <p:spPr>
              <a:xfrm>
                <a:off x="414111" y="1923924"/>
                <a:ext cx="1744587" cy="402482"/>
              </a:xfrm>
              <a:prstGeom prst="rect">
                <a:avLst/>
              </a:prstGeom>
              <a:blipFill>
                <a:blip r:embed="rId2"/>
                <a:stretch>
                  <a:fillRect b="-1515"/>
                </a:stretch>
              </a:blipFill>
            </p:spPr>
            <p:txBody>
              <a:bodyPr/>
              <a:lstStyle/>
              <a:p>
                <a:r>
                  <a:rPr lang="en-US">
                    <a:noFill/>
                  </a:rPr>
                  <a:t> </a:t>
                </a:r>
              </a:p>
            </p:txBody>
          </p:sp>
        </mc:Fallback>
      </mc:AlternateContent>
      <p:sp>
        <p:nvSpPr>
          <p:cNvPr id="109" name="TextBox 108">
            <a:extLst>
              <a:ext uri="{FF2B5EF4-FFF2-40B4-BE49-F238E27FC236}">
                <a16:creationId xmlns:a16="http://schemas.microsoft.com/office/drawing/2014/main" id="{06A9AA76-B508-440A-880E-E1B1B8C7AC96}"/>
              </a:ext>
            </a:extLst>
          </p:cNvPr>
          <p:cNvSpPr txBox="1"/>
          <p:nvPr/>
        </p:nvSpPr>
        <p:spPr>
          <a:xfrm>
            <a:off x="2153659" y="1762982"/>
            <a:ext cx="1756605" cy="307777"/>
          </a:xfrm>
          <a:prstGeom prst="rect">
            <a:avLst/>
          </a:prstGeom>
          <a:noFill/>
        </p:spPr>
        <p:txBody>
          <a:bodyPr wrap="square" rtlCol="0">
            <a:spAutoFit/>
          </a:bodyPr>
          <a:lstStyle/>
          <a:p>
            <a:pPr algn="ctr"/>
            <a:r>
              <a:rPr lang="en-US" sz="1400" b="1" dirty="0">
                <a:latin typeface="Century Gothic" panose="020B0502020202020204" pitchFamily="34" charset="0"/>
              </a:rPr>
              <a:t>y = x – 6 </a:t>
            </a:r>
          </a:p>
        </p:txBody>
      </p:sp>
      <p:grpSp>
        <p:nvGrpSpPr>
          <p:cNvPr id="123" name="Group 122">
            <a:extLst>
              <a:ext uri="{FF2B5EF4-FFF2-40B4-BE49-F238E27FC236}">
                <a16:creationId xmlns:a16="http://schemas.microsoft.com/office/drawing/2014/main" id="{C2E54525-A66A-4507-890C-501067001E2B}"/>
              </a:ext>
            </a:extLst>
          </p:cNvPr>
          <p:cNvGrpSpPr/>
          <p:nvPr/>
        </p:nvGrpSpPr>
        <p:grpSpPr>
          <a:xfrm>
            <a:off x="3669733" y="1526137"/>
            <a:ext cx="500960" cy="881808"/>
            <a:chOff x="1956306" y="1391637"/>
            <a:chExt cx="500960" cy="881808"/>
          </a:xfrm>
        </p:grpSpPr>
        <p:sp>
          <p:nvSpPr>
            <p:cNvPr id="112" name="Arrow: Pentagon 111">
              <a:extLst>
                <a:ext uri="{FF2B5EF4-FFF2-40B4-BE49-F238E27FC236}">
                  <a16:creationId xmlns:a16="http://schemas.microsoft.com/office/drawing/2014/main" id="{C72B0968-4FBB-4E7F-BB56-418E65E0071D}"/>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E986220D-932B-4D0A-8D66-38C5F78E582E}"/>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463052C8-9B36-48C3-A3B1-38B459C9511A}"/>
                  </a:ext>
                </a:extLst>
              </p:cNvPr>
              <p:cNvSpPr txBox="1"/>
              <p:nvPr/>
            </p:nvSpPr>
            <p:spPr>
              <a:xfrm>
                <a:off x="3910265" y="1753048"/>
                <a:ext cx="1744578" cy="402482"/>
              </a:xfrm>
              <a:prstGeom prst="rect">
                <a:avLst/>
              </a:prstGeom>
              <a:noFill/>
            </p:spPr>
            <p:txBody>
              <a:bodyPr wrap="square" rtlCol="0">
                <a:spAutoFit/>
              </a:bodyPr>
              <a:lstStyle/>
              <a:p>
                <a:pPr algn="ctr"/>
                <a:r>
                  <a:rPr lang="en-US" sz="1400" b="1" dirty="0">
                    <a:latin typeface="Century Gothic" panose="020B0502020202020204" pitchFamily="34" charset="0"/>
                  </a:rPr>
                  <a:t>y =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𝟑</m:t>
                        </m:r>
                      </m:num>
                      <m:den>
                        <m:r>
                          <a:rPr lang="en-US" sz="1400" b="1" i="1" smtClean="0">
                            <a:latin typeface="Cambria Math" panose="02040503050406030204" pitchFamily="18" charset="0"/>
                          </a:rPr>
                          <m:t>𝟒</m:t>
                        </m:r>
                      </m:den>
                    </m:f>
                  </m:oMath>
                </a14:m>
                <a:r>
                  <a:rPr lang="en-US" sz="1400" b="1" dirty="0">
                    <a:latin typeface="Century Gothic" panose="020B0502020202020204" pitchFamily="34" charset="0"/>
                  </a:rPr>
                  <a:t>x</a:t>
                </a:r>
              </a:p>
            </p:txBody>
          </p:sp>
        </mc:Choice>
        <mc:Fallback xmlns="">
          <p:sp>
            <p:nvSpPr>
              <p:cNvPr id="124" name="TextBox 123">
                <a:extLst>
                  <a:ext uri="{FF2B5EF4-FFF2-40B4-BE49-F238E27FC236}">
                    <a16:creationId xmlns:a16="http://schemas.microsoft.com/office/drawing/2014/main" id="{463052C8-9B36-48C3-A3B1-38B459C9511A}"/>
                  </a:ext>
                </a:extLst>
              </p:cNvPr>
              <p:cNvSpPr txBox="1">
                <a:spLocks noRot="1" noChangeAspect="1" noMove="1" noResize="1" noEditPoints="1" noAdjustHandles="1" noChangeArrowheads="1" noChangeShapeType="1" noTextEdit="1"/>
              </p:cNvSpPr>
              <p:nvPr/>
            </p:nvSpPr>
            <p:spPr>
              <a:xfrm>
                <a:off x="3910265" y="1753048"/>
                <a:ext cx="1744578" cy="402482"/>
              </a:xfrm>
              <a:prstGeom prst="rect">
                <a:avLst/>
              </a:prstGeom>
              <a:blipFill>
                <a:blip r:embed="rId3"/>
                <a:stretch>
                  <a:fillRect b="-1515"/>
                </a:stretch>
              </a:blipFill>
            </p:spPr>
            <p:txBody>
              <a:bodyPr/>
              <a:lstStyle/>
              <a:p>
                <a:r>
                  <a:rPr lang="en-US">
                    <a:noFill/>
                  </a:rPr>
                  <a:t> </a:t>
                </a:r>
              </a:p>
            </p:txBody>
          </p:sp>
        </mc:Fallback>
      </mc:AlternateContent>
      <p:sp>
        <p:nvSpPr>
          <p:cNvPr id="125" name="TextBox 124">
            <a:extLst>
              <a:ext uri="{FF2B5EF4-FFF2-40B4-BE49-F238E27FC236}">
                <a16:creationId xmlns:a16="http://schemas.microsoft.com/office/drawing/2014/main" id="{A5AFE574-61A1-4041-B491-E74626AE3B0A}"/>
              </a:ext>
            </a:extLst>
          </p:cNvPr>
          <p:cNvSpPr txBox="1"/>
          <p:nvPr/>
        </p:nvSpPr>
        <p:spPr>
          <a:xfrm>
            <a:off x="5621371" y="1952311"/>
            <a:ext cx="1756605" cy="307777"/>
          </a:xfrm>
          <a:prstGeom prst="rect">
            <a:avLst/>
          </a:prstGeom>
          <a:noFill/>
        </p:spPr>
        <p:txBody>
          <a:bodyPr wrap="square" rtlCol="0">
            <a:spAutoFit/>
          </a:bodyPr>
          <a:lstStyle/>
          <a:p>
            <a:pPr algn="ctr"/>
            <a:r>
              <a:rPr lang="en-US" sz="1400" b="1" dirty="0">
                <a:latin typeface="Century Gothic" panose="020B0502020202020204" pitchFamily="34" charset="0"/>
              </a:rPr>
              <a:t>y = 4x + 4 </a:t>
            </a:r>
          </a:p>
        </p:txBody>
      </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949678FF-A77C-40BC-BB56-3375670F4FD5}"/>
                  </a:ext>
                </a:extLst>
              </p:cNvPr>
              <p:cNvSpPr txBox="1"/>
              <p:nvPr/>
            </p:nvSpPr>
            <p:spPr>
              <a:xfrm>
                <a:off x="421111" y="3498583"/>
                <a:ext cx="1744587" cy="416076"/>
              </a:xfrm>
              <a:prstGeom prst="rect">
                <a:avLst/>
              </a:prstGeom>
              <a:noFill/>
            </p:spPr>
            <p:txBody>
              <a:bodyPr wrap="square" rtlCol="0">
                <a:spAutoFit/>
              </a:bodyPr>
              <a:lstStyle/>
              <a:p>
                <a:pPr algn="ctr"/>
                <a:r>
                  <a:rPr lang="en-US" sz="1400" b="1" dirty="0">
                    <a:latin typeface="Century Gothic" panose="020B0502020202020204" pitchFamily="34" charset="0"/>
                  </a:rPr>
                  <a:t>y =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𝟐</m:t>
                        </m:r>
                      </m:num>
                      <m:den>
                        <m:r>
                          <a:rPr lang="en-US" sz="1400" b="1" i="1" smtClean="0">
                            <a:latin typeface="Cambria Math" panose="02040503050406030204" pitchFamily="18" charset="0"/>
                          </a:rPr>
                          <m:t>𝟑</m:t>
                        </m:r>
                      </m:den>
                    </m:f>
                  </m:oMath>
                </a14:m>
                <a:r>
                  <a:rPr lang="en-US" sz="1400" b="1" dirty="0">
                    <a:latin typeface="Century Gothic" panose="020B0502020202020204" pitchFamily="34" charset="0"/>
                  </a:rPr>
                  <a:t>x – 9</a:t>
                </a:r>
              </a:p>
            </p:txBody>
          </p:sp>
        </mc:Choice>
        <mc:Fallback xmlns="">
          <p:sp>
            <p:nvSpPr>
              <p:cNvPr id="126" name="TextBox 125">
                <a:extLst>
                  <a:ext uri="{FF2B5EF4-FFF2-40B4-BE49-F238E27FC236}">
                    <a16:creationId xmlns:a16="http://schemas.microsoft.com/office/drawing/2014/main" id="{949678FF-A77C-40BC-BB56-3375670F4FD5}"/>
                  </a:ext>
                </a:extLst>
              </p:cNvPr>
              <p:cNvSpPr txBox="1">
                <a:spLocks noRot="1" noChangeAspect="1" noMove="1" noResize="1" noEditPoints="1" noAdjustHandles="1" noChangeArrowheads="1" noChangeShapeType="1" noTextEdit="1"/>
              </p:cNvSpPr>
              <p:nvPr/>
            </p:nvSpPr>
            <p:spPr>
              <a:xfrm>
                <a:off x="421111" y="3498583"/>
                <a:ext cx="1744587" cy="4160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4EDFA2CE-CA34-474F-BC54-F5512FDE8D05}"/>
                  </a:ext>
                </a:extLst>
              </p:cNvPr>
              <p:cNvSpPr txBox="1"/>
              <p:nvPr/>
            </p:nvSpPr>
            <p:spPr>
              <a:xfrm>
                <a:off x="2141634" y="3503550"/>
                <a:ext cx="1756605" cy="416076"/>
              </a:xfrm>
              <a:prstGeom prst="rect">
                <a:avLst/>
              </a:prstGeom>
              <a:noFill/>
            </p:spPr>
            <p:txBody>
              <a:bodyPr wrap="square" rtlCol="0">
                <a:spAutoFit/>
              </a:bodyPr>
              <a:lstStyle/>
              <a:p>
                <a:pPr algn="ctr"/>
                <a:r>
                  <a:rPr lang="en-US" sz="1400" b="1" dirty="0">
                    <a:latin typeface="Century Gothic" panose="020B0502020202020204" pitchFamily="34" charset="0"/>
                  </a:rPr>
                  <a:t>y =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𝟏</m:t>
                        </m:r>
                      </m:num>
                      <m:den>
                        <m:r>
                          <a:rPr lang="en-US" sz="1400" b="1" i="1" smtClean="0">
                            <a:latin typeface="Cambria Math" panose="02040503050406030204" pitchFamily="18" charset="0"/>
                          </a:rPr>
                          <m:t>𝟒</m:t>
                        </m:r>
                      </m:den>
                    </m:f>
                  </m:oMath>
                </a14:m>
                <a:r>
                  <a:rPr lang="en-US" sz="1400" b="1" dirty="0">
                    <a:latin typeface="Century Gothic" panose="020B0502020202020204" pitchFamily="34" charset="0"/>
                  </a:rPr>
                  <a:t>x – 2  </a:t>
                </a:r>
              </a:p>
            </p:txBody>
          </p:sp>
        </mc:Choice>
        <mc:Fallback xmlns="">
          <p:sp>
            <p:nvSpPr>
              <p:cNvPr id="127" name="TextBox 126">
                <a:extLst>
                  <a:ext uri="{FF2B5EF4-FFF2-40B4-BE49-F238E27FC236}">
                    <a16:creationId xmlns:a16="http://schemas.microsoft.com/office/drawing/2014/main" id="{4EDFA2CE-CA34-474F-BC54-F5512FDE8D05}"/>
                  </a:ext>
                </a:extLst>
              </p:cNvPr>
              <p:cNvSpPr txBox="1">
                <a:spLocks noRot="1" noChangeAspect="1" noMove="1" noResize="1" noEditPoints="1" noAdjustHandles="1" noChangeArrowheads="1" noChangeShapeType="1" noTextEdit="1"/>
              </p:cNvSpPr>
              <p:nvPr/>
            </p:nvSpPr>
            <p:spPr>
              <a:xfrm>
                <a:off x="2141634" y="3503550"/>
                <a:ext cx="1756605" cy="416076"/>
              </a:xfrm>
              <a:prstGeom prst="rect">
                <a:avLst/>
              </a:prstGeom>
              <a:blipFill>
                <a:blip r:embed="rId5"/>
                <a:stretch>
                  <a:fillRect/>
                </a:stretch>
              </a:blipFill>
            </p:spPr>
            <p:txBody>
              <a:bodyPr/>
              <a:lstStyle/>
              <a:p>
                <a:r>
                  <a:rPr lang="en-US">
                    <a:noFill/>
                  </a:rPr>
                  <a:t> </a:t>
                </a:r>
              </a:p>
            </p:txBody>
          </p:sp>
        </mc:Fallback>
      </mc:AlternateContent>
      <p:sp>
        <p:nvSpPr>
          <p:cNvPr id="128" name="TextBox 127">
            <a:extLst>
              <a:ext uri="{FF2B5EF4-FFF2-40B4-BE49-F238E27FC236}">
                <a16:creationId xmlns:a16="http://schemas.microsoft.com/office/drawing/2014/main" id="{B6086A42-2D4B-4690-BE4A-8707CCC82C5F}"/>
              </a:ext>
            </a:extLst>
          </p:cNvPr>
          <p:cNvSpPr txBox="1"/>
          <p:nvPr/>
        </p:nvSpPr>
        <p:spPr>
          <a:xfrm>
            <a:off x="3898240" y="3493616"/>
            <a:ext cx="1744578" cy="307777"/>
          </a:xfrm>
          <a:prstGeom prst="rect">
            <a:avLst/>
          </a:prstGeom>
          <a:noFill/>
        </p:spPr>
        <p:txBody>
          <a:bodyPr wrap="square" rtlCol="0">
            <a:spAutoFit/>
          </a:bodyPr>
          <a:lstStyle/>
          <a:p>
            <a:pPr algn="ctr"/>
            <a:r>
              <a:rPr lang="en-US" sz="1400" b="1" dirty="0">
                <a:latin typeface="Century Gothic" panose="020B0502020202020204" pitchFamily="34" charset="0"/>
              </a:rPr>
              <a:t>y = 2</a:t>
            </a:r>
          </a:p>
        </p:txBody>
      </p:sp>
      <p:sp>
        <p:nvSpPr>
          <p:cNvPr id="129" name="TextBox 128">
            <a:extLst>
              <a:ext uri="{FF2B5EF4-FFF2-40B4-BE49-F238E27FC236}">
                <a16:creationId xmlns:a16="http://schemas.microsoft.com/office/drawing/2014/main" id="{8E63F841-C103-4488-9024-542D7676E074}"/>
              </a:ext>
            </a:extLst>
          </p:cNvPr>
          <p:cNvSpPr txBox="1"/>
          <p:nvPr/>
        </p:nvSpPr>
        <p:spPr>
          <a:xfrm>
            <a:off x="5618754" y="3498583"/>
            <a:ext cx="1756605" cy="307777"/>
          </a:xfrm>
          <a:prstGeom prst="rect">
            <a:avLst/>
          </a:prstGeom>
          <a:noFill/>
        </p:spPr>
        <p:txBody>
          <a:bodyPr wrap="square" rtlCol="0">
            <a:spAutoFit/>
          </a:bodyPr>
          <a:lstStyle/>
          <a:p>
            <a:pPr algn="ctr"/>
            <a:r>
              <a:rPr lang="en-US" sz="1400" b="1" dirty="0">
                <a:latin typeface="Century Gothic" panose="020B0502020202020204" pitchFamily="34" charset="0"/>
              </a:rPr>
              <a:t>y = x + 8</a:t>
            </a: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48B0AA7B-A5B7-4BAF-9C40-2715258A8D6D}"/>
                  </a:ext>
                </a:extLst>
              </p:cNvPr>
              <p:cNvSpPr txBox="1"/>
              <p:nvPr/>
            </p:nvSpPr>
            <p:spPr>
              <a:xfrm>
                <a:off x="445161" y="5249533"/>
                <a:ext cx="1744587" cy="402482"/>
              </a:xfrm>
              <a:prstGeom prst="rect">
                <a:avLst/>
              </a:prstGeom>
              <a:noFill/>
            </p:spPr>
            <p:txBody>
              <a:bodyPr wrap="square" rtlCol="0">
                <a:spAutoFit/>
              </a:bodyPr>
              <a:lstStyle/>
              <a:p>
                <a:pPr algn="ctr"/>
                <a:r>
                  <a:rPr lang="en-US" sz="1400" b="1" dirty="0">
                    <a:latin typeface="Century Gothic" panose="020B0502020202020204" pitchFamily="34" charset="0"/>
                  </a:rPr>
                  <a:t>y =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𝟏</m:t>
                        </m:r>
                      </m:num>
                      <m:den>
                        <m:r>
                          <a:rPr lang="en-US" sz="1400" b="1" i="1" smtClean="0">
                            <a:latin typeface="Cambria Math" panose="02040503050406030204" pitchFamily="18" charset="0"/>
                          </a:rPr>
                          <m:t>𝟐</m:t>
                        </m:r>
                      </m:den>
                    </m:f>
                  </m:oMath>
                </a14:m>
                <a:r>
                  <a:rPr lang="en-US" sz="1400" b="1" dirty="0">
                    <a:latin typeface="Century Gothic" panose="020B0502020202020204" pitchFamily="34" charset="0"/>
                  </a:rPr>
                  <a:t>x + 2</a:t>
                </a:r>
              </a:p>
            </p:txBody>
          </p:sp>
        </mc:Choice>
        <mc:Fallback xmlns="">
          <p:sp>
            <p:nvSpPr>
              <p:cNvPr id="130" name="TextBox 129">
                <a:extLst>
                  <a:ext uri="{FF2B5EF4-FFF2-40B4-BE49-F238E27FC236}">
                    <a16:creationId xmlns:a16="http://schemas.microsoft.com/office/drawing/2014/main" id="{48B0AA7B-A5B7-4BAF-9C40-2715258A8D6D}"/>
                  </a:ext>
                </a:extLst>
              </p:cNvPr>
              <p:cNvSpPr txBox="1">
                <a:spLocks noRot="1" noChangeAspect="1" noMove="1" noResize="1" noEditPoints="1" noAdjustHandles="1" noChangeArrowheads="1" noChangeShapeType="1" noTextEdit="1"/>
              </p:cNvSpPr>
              <p:nvPr/>
            </p:nvSpPr>
            <p:spPr>
              <a:xfrm>
                <a:off x="445161" y="5249533"/>
                <a:ext cx="1744587" cy="402482"/>
              </a:xfrm>
              <a:prstGeom prst="rect">
                <a:avLst/>
              </a:prstGeom>
              <a:blipFill>
                <a:blip r:embed="rId6"/>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A4B538A5-D989-4723-861A-F16FBC306613}"/>
                  </a:ext>
                </a:extLst>
              </p:cNvPr>
              <p:cNvSpPr txBox="1"/>
              <p:nvPr/>
            </p:nvSpPr>
            <p:spPr>
              <a:xfrm>
                <a:off x="2165684" y="5254500"/>
                <a:ext cx="1756605" cy="416076"/>
              </a:xfrm>
              <a:prstGeom prst="rect">
                <a:avLst/>
              </a:prstGeom>
              <a:noFill/>
            </p:spPr>
            <p:txBody>
              <a:bodyPr wrap="square" rtlCol="0">
                <a:spAutoFit/>
              </a:bodyPr>
              <a:lstStyle/>
              <a:p>
                <a:pPr algn="ctr"/>
                <a:r>
                  <a:rPr lang="en-US" sz="1400" b="1" dirty="0">
                    <a:latin typeface="Century Gothic" panose="020B0502020202020204" pitchFamily="34" charset="0"/>
                  </a:rPr>
                  <a:t>y =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𝟐</m:t>
                        </m:r>
                      </m:num>
                      <m:den>
                        <m:r>
                          <a:rPr lang="en-US" sz="1400" b="1" i="1" smtClean="0">
                            <a:latin typeface="Cambria Math" panose="02040503050406030204" pitchFamily="18" charset="0"/>
                          </a:rPr>
                          <m:t>𝟑</m:t>
                        </m:r>
                      </m:den>
                    </m:f>
                  </m:oMath>
                </a14:m>
                <a:r>
                  <a:rPr lang="en-US" sz="1400" b="1" dirty="0">
                    <a:latin typeface="Century Gothic" panose="020B0502020202020204" pitchFamily="34" charset="0"/>
                  </a:rPr>
                  <a:t>x</a:t>
                </a:r>
              </a:p>
            </p:txBody>
          </p:sp>
        </mc:Choice>
        <mc:Fallback xmlns="">
          <p:sp>
            <p:nvSpPr>
              <p:cNvPr id="131" name="TextBox 130">
                <a:extLst>
                  <a:ext uri="{FF2B5EF4-FFF2-40B4-BE49-F238E27FC236}">
                    <a16:creationId xmlns:a16="http://schemas.microsoft.com/office/drawing/2014/main" id="{A4B538A5-D989-4723-861A-F16FBC306613}"/>
                  </a:ext>
                </a:extLst>
              </p:cNvPr>
              <p:cNvSpPr txBox="1">
                <a:spLocks noRot="1" noChangeAspect="1" noMove="1" noResize="1" noEditPoints="1" noAdjustHandles="1" noChangeArrowheads="1" noChangeShapeType="1" noTextEdit="1"/>
              </p:cNvSpPr>
              <p:nvPr/>
            </p:nvSpPr>
            <p:spPr>
              <a:xfrm>
                <a:off x="2165684" y="5254500"/>
                <a:ext cx="1756605" cy="416076"/>
              </a:xfrm>
              <a:prstGeom prst="rect">
                <a:avLst/>
              </a:prstGeom>
              <a:blipFill>
                <a:blip r:embed="rId7"/>
                <a:stretch>
                  <a:fillRect/>
                </a:stretch>
              </a:blipFill>
            </p:spPr>
            <p:txBody>
              <a:bodyPr/>
              <a:lstStyle/>
              <a:p>
                <a:r>
                  <a:rPr lang="en-US">
                    <a:noFill/>
                  </a:rPr>
                  <a:t> </a:t>
                </a:r>
              </a:p>
            </p:txBody>
          </p:sp>
        </mc:Fallback>
      </mc:AlternateContent>
      <p:sp>
        <p:nvSpPr>
          <p:cNvPr id="132" name="TextBox 131">
            <a:extLst>
              <a:ext uri="{FF2B5EF4-FFF2-40B4-BE49-F238E27FC236}">
                <a16:creationId xmlns:a16="http://schemas.microsoft.com/office/drawing/2014/main" id="{048F2F8C-4900-4A5D-86C4-579A45531DCD}"/>
              </a:ext>
            </a:extLst>
          </p:cNvPr>
          <p:cNvSpPr txBox="1"/>
          <p:nvPr/>
        </p:nvSpPr>
        <p:spPr>
          <a:xfrm>
            <a:off x="3900970" y="5487907"/>
            <a:ext cx="1744578" cy="307777"/>
          </a:xfrm>
          <a:prstGeom prst="rect">
            <a:avLst/>
          </a:prstGeom>
          <a:noFill/>
        </p:spPr>
        <p:txBody>
          <a:bodyPr wrap="square" rtlCol="0">
            <a:spAutoFit/>
          </a:bodyPr>
          <a:lstStyle/>
          <a:p>
            <a:pPr algn="ctr"/>
            <a:r>
              <a:rPr lang="en-US" sz="1400" b="1" dirty="0">
                <a:latin typeface="Century Gothic" panose="020B0502020202020204" pitchFamily="34" charset="0"/>
              </a:rPr>
              <a:t>3x + 4y = 8</a:t>
            </a:r>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7B6C902F-003E-485F-8267-BC168EA7B951}"/>
                  </a:ext>
                </a:extLst>
              </p:cNvPr>
              <p:cNvSpPr txBox="1"/>
              <p:nvPr/>
            </p:nvSpPr>
            <p:spPr>
              <a:xfrm>
                <a:off x="5632654" y="5444060"/>
                <a:ext cx="1756605" cy="416076"/>
              </a:xfrm>
              <a:prstGeom prst="rect">
                <a:avLst/>
              </a:prstGeom>
              <a:noFill/>
            </p:spPr>
            <p:txBody>
              <a:bodyPr wrap="square" rtlCol="0">
                <a:spAutoFit/>
              </a:bodyPr>
              <a:lstStyle/>
              <a:p>
                <a:pPr algn="ctr"/>
                <a:r>
                  <a:rPr lang="en-US" sz="1400" b="1" dirty="0">
                    <a:latin typeface="Century Gothic" panose="020B0502020202020204" pitchFamily="34" charset="0"/>
                  </a:rPr>
                  <a:t>y =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𝟕</m:t>
                        </m:r>
                      </m:num>
                      <m:den>
                        <m:r>
                          <a:rPr lang="en-US" sz="1400" b="1" i="1" smtClean="0">
                            <a:latin typeface="Cambria Math" panose="02040503050406030204" pitchFamily="18" charset="0"/>
                          </a:rPr>
                          <m:t>𝟑</m:t>
                        </m:r>
                      </m:den>
                    </m:f>
                  </m:oMath>
                </a14:m>
                <a:r>
                  <a:rPr lang="en-US" sz="1400" b="1" dirty="0">
                    <a:latin typeface="Century Gothic" panose="020B0502020202020204" pitchFamily="34" charset="0"/>
                  </a:rPr>
                  <a:t>x - 1</a:t>
                </a:r>
              </a:p>
            </p:txBody>
          </p:sp>
        </mc:Choice>
        <mc:Fallback xmlns="">
          <p:sp>
            <p:nvSpPr>
              <p:cNvPr id="133" name="TextBox 132">
                <a:extLst>
                  <a:ext uri="{FF2B5EF4-FFF2-40B4-BE49-F238E27FC236}">
                    <a16:creationId xmlns:a16="http://schemas.microsoft.com/office/drawing/2014/main" id="{7B6C902F-003E-485F-8267-BC168EA7B951}"/>
                  </a:ext>
                </a:extLst>
              </p:cNvPr>
              <p:cNvSpPr txBox="1">
                <a:spLocks noRot="1" noChangeAspect="1" noMove="1" noResize="1" noEditPoints="1" noAdjustHandles="1" noChangeArrowheads="1" noChangeShapeType="1" noTextEdit="1"/>
              </p:cNvSpPr>
              <p:nvPr/>
            </p:nvSpPr>
            <p:spPr>
              <a:xfrm>
                <a:off x="5632654" y="5444060"/>
                <a:ext cx="1756605" cy="416076"/>
              </a:xfrm>
              <a:prstGeom prst="rect">
                <a:avLst/>
              </a:prstGeom>
              <a:blipFill>
                <a:blip r:embed="rId8"/>
                <a:stretch>
                  <a:fillRect/>
                </a:stretch>
              </a:blipFill>
            </p:spPr>
            <p:txBody>
              <a:bodyPr/>
              <a:lstStyle/>
              <a:p>
                <a:r>
                  <a:rPr lang="en-US">
                    <a:noFill/>
                  </a:rPr>
                  <a:t> </a:t>
                </a:r>
              </a:p>
            </p:txBody>
          </p:sp>
        </mc:Fallback>
      </mc:AlternateContent>
      <p:sp>
        <p:nvSpPr>
          <p:cNvPr id="134" name="TextBox 133">
            <a:extLst>
              <a:ext uri="{FF2B5EF4-FFF2-40B4-BE49-F238E27FC236}">
                <a16:creationId xmlns:a16="http://schemas.microsoft.com/office/drawing/2014/main" id="{8CC26D6C-5AD3-4F46-8422-A92597B0968C}"/>
              </a:ext>
            </a:extLst>
          </p:cNvPr>
          <p:cNvSpPr txBox="1"/>
          <p:nvPr/>
        </p:nvSpPr>
        <p:spPr>
          <a:xfrm>
            <a:off x="433136" y="6990101"/>
            <a:ext cx="1744587" cy="307777"/>
          </a:xfrm>
          <a:prstGeom prst="rect">
            <a:avLst/>
          </a:prstGeom>
          <a:noFill/>
        </p:spPr>
        <p:txBody>
          <a:bodyPr wrap="square" rtlCol="0">
            <a:spAutoFit/>
          </a:bodyPr>
          <a:lstStyle/>
          <a:p>
            <a:pPr algn="ctr"/>
            <a:r>
              <a:rPr lang="en-US" sz="1400" b="1" dirty="0">
                <a:latin typeface="Century Gothic" panose="020B0502020202020204" pitchFamily="34" charset="0"/>
              </a:rPr>
              <a:t>y = 3</a:t>
            </a:r>
          </a:p>
        </p:txBody>
      </p:sp>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CA25F833-EDA8-4573-8CE9-2F3AA4D656B5}"/>
                  </a:ext>
                </a:extLst>
              </p:cNvPr>
              <p:cNvSpPr txBox="1"/>
              <p:nvPr/>
            </p:nvSpPr>
            <p:spPr>
              <a:xfrm>
                <a:off x="2153659" y="7257718"/>
                <a:ext cx="1756605" cy="416076"/>
              </a:xfrm>
              <a:prstGeom prst="rect">
                <a:avLst/>
              </a:prstGeom>
              <a:noFill/>
            </p:spPr>
            <p:txBody>
              <a:bodyPr wrap="square" rtlCol="0">
                <a:spAutoFit/>
              </a:bodyPr>
              <a:lstStyle/>
              <a:p>
                <a:pPr algn="ctr"/>
                <a:r>
                  <a:rPr lang="en-US" sz="1400" b="1" dirty="0">
                    <a:latin typeface="Century Gothic" panose="020B0502020202020204" pitchFamily="34" charset="0"/>
                  </a:rPr>
                  <a:t>y = -</a:t>
                </a: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𝟒</m:t>
                        </m:r>
                      </m:num>
                      <m:den>
                        <m:r>
                          <a:rPr lang="en-US" sz="1400" b="1" i="1" smtClean="0">
                            <a:latin typeface="Cambria Math" panose="02040503050406030204" pitchFamily="18" charset="0"/>
                          </a:rPr>
                          <m:t>𝟑</m:t>
                        </m:r>
                      </m:den>
                    </m:f>
                  </m:oMath>
                </a14:m>
                <a:r>
                  <a:rPr lang="en-US" sz="1400" b="1" dirty="0">
                    <a:latin typeface="Century Gothic" panose="020B0502020202020204" pitchFamily="34" charset="0"/>
                  </a:rPr>
                  <a:t>x + </a:t>
                </a:r>
                <a14:m>
                  <m:oMath xmlns:m="http://schemas.openxmlformats.org/officeDocument/2006/math">
                    <m:f>
                      <m:fPr>
                        <m:ctrlPr>
                          <a:rPr lang="en-US" sz="1400" b="1" i="1">
                            <a:latin typeface="Cambria Math" panose="02040503050406030204" pitchFamily="18" charset="0"/>
                          </a:rPr>
                        </m:ctrlPr>
                      </m:fPr>
                      <m:num>
                        <m:r>
                          <a:rPr lang="en-US" sz="1400" b="1" i="1">
                            <a:latin typeface="Cambria Math" panose="02040503050406030204" pitchFamily="18" charset="0"/>
                          </a:rPr>
                          <m:t>𝟏</m:t>
                        </m:r>
                      </m:num>
                      <m:den>
                        <m:r>
                          <a:rPr lang="en-US" sz="1400" b="1" i="1">
                            <a:latin typeface="Cambria Math" panose="02040503050406030204" pitchFamily="18" charset="0"/>
                          </a:rPr>
                          <m:t>𝟐</m:t>
                        </m:r>
                      </m:den>
                    </m:f>
                  </m:oMath>
                </a14:m>
                <a:endParaRPr lang="en-US" sz="1400" b="1" dirty="0">
                  <a:latin typeface="Century Gothic" panose="020B0502020202020204" pitchFamily="34" charset="0"/>
                </a:endParaRPr>
              </a:p>
            </p:txBody>
          </p:sp>
        </mc:Choice>
        <mc:Fallback xmlns="">
          <p:sp>
            <p:nvSpPr>
              <p:cNvPr id="135" name="TextBox 134">
                <a:extLst>
                  <a:ext uri="{FF2B5EF4-FFF2-40B4-BE49-F238E27FC236}">
                    <a16:creationId xmlns:a16="http://schemas.microsoft.com/office/drawing/2014/main" id="{CA25F833-EDA8-4573-8CE9-2F3AA4D656B5}"/>
                  </a:ext>
                </a:extLst>
              </p:cNvPr>
              <p:cNvSpPr txBox="1">
                <a:spLocks noRot="1" noChangeAspect="1" noMove="1" noResize="1" noEditPoints="1" noAdjustHandles="1" noChangeArrowheads="1" noChangeShapeType="1" noTextEdit="1"/>
              </p:cNvSpPr>
              <p:nvPr/>
            </p:nvSpPr>
            <p:spPr>
              <a:xfrm>
                <a:off x="2153659" y="7257718"/>
                <a:ext cx="1756605" cy="416076"/>
              </a:xfrm>
              <a:prstGeom prst="rect">
                <a:avLst/>
              </a:prstGeom>
              <a:blipFill>
                <a:blip r:embed="rId9"/>
                <a:stretch>
                  <a:fillRect/>
                </a:stretch>
              </a:blipFill>
            </p:spPr>
            <p:txBody>
              <a:bodyPr/>
              <a:lstStyle/>
              <a:p>
                <a:r>
                  <a:rPr lang="en-US">
                    <a:noFill/>
                  </a:rPr>
                  <a:t> </a:t>
                </a:r>
              </a:p>
            </p:txBody>
          </p:sp>
        </mc:Fallback>
      </mc:AlternateContent>
      <p:sp>
        <p:nvSpPr>
          <p:cNvPr id="136" name="TextBox 135">
            <a:extLst>
              <a:ext uri="{FF2B5EF4-FFF2-40B4-BE49-F238E27FC236}">
                <a16:creationId xmlns:a16="http://schemas.microsoft.com/office/drawing/2014/main" id="{53A512FD-39BD-4AAE-A66B-DCD48374500B}"/>
              </a:ext>
            </a:extLst>
          </p:cNvPr>
          <p:cNvSpPr txBox="1"/>
          <p:nvPr/>
        </p:nvSpPr>
        <p:spPr>
          <a:xfrm>
            <a:off x="3910265" y="6985134"/>
            <a:ext cx="1744578" cy="307777"/>
          </a:xfrm>
          <a:prstGeom prst="rect">
            <a:avLst/>
          </a:prstGeom>
          <a:noFill/>
        </p:spPr>
        <p:txBody>
          <a:bodyPr wrap="square" rtlCol="0">
            <a:spAutoFit/>
          </a:bodyPr>
          <a:lstStyle/>
          <a:p>
            <a:pPr algn="ctr"/>
            <a:r>
              <a:rPr lang="en-US" sz="1400" b="1" dirty="0">
                <a:latin typeface="Century Gothic" panose="020B0502020202020204" pitchFamily="34" charset="0"/>
              </a:rPr>
              <a:t>x = -4</a:t>
            </a:r>
          </a:p>
        </p:txBody>
      </p:sp>
      <p:sp>
        <p:nvSpPr>
          <p:cNvPr id="137" name="TextBox 136">
            <a:extLst>
              <a:ext uri="{FF2B5EF4-FFF2-40B4-BE49-F238E27FC236}">
                <a16:creationId xmlns:a16="http://schemas.microsoft.com/office/drawing/2014/main" id="{EEB9DD6A-8902-4503-8D85-27367A42815C}"/>
              </a:ext>
            </a:extLst>
          </p:cNvPr>
          <p:cNvSpPr txBox="1"/>
          <p:nvPr/>
        </p:nvSpPr>
        <p:spPr>
          <a:xfrm>
            <a:off x="5630779" y="6990101"/>
            <a:ext cx="1756605" cy="307777"/>
          </a:xfrm>
          <a:prstGeom prst="rect">
            <a:avLst/>
          </a:prstGeom>
          <a:noFill/>
        </p:spPr>
        <p:txBody>
          <a:bodyPr wrap="square" rtlCol="0">
            <a:spAutoFit/>
          </a:bodyPr>
          <a:lstStyle/>
          <a:p>
            <a:pPr algn="ctr"/>
            <a:r>
              <a:rPr lang="en-US" sz="1400" b="1" dirty="0">
                <a:latin typeface="Century Gothic" panose="020B0502020202020204" pitchFamily="34" charset="0"/>
              </a:rPr>
              <a:t>y = 10x - 4</a:t>
            </a:r>
          </a:p>
        </p:txBody>
      </p:sp>
      <p:sp>
        <p:nvSpPr>
          <p:cNvPr id="138" name="TextBox 137">
            <a:extLst>
              <a:ext uri="{FF2B5EF4-FFF2-40B4-BE49-F238E27FC236}">
                <a16:creationId xmlns:a16="http://schemas.microsoft.com/office/drawing/2014/main" id="{A953BE1B-F532-4229-8B4D-33FA8276DAC0}"/>
              </a:ext>
            </a:extLst>
          </p:cNvPr>
          <p:cNvSpPr txBox="1"/>
          <p:nvPr/>
        </p:nvSpPr>
        <p:spPr>
          <a:xfrm>
            <a:off x="418977" y="9022801"/>
            <a:ext cx="1744587" cy="307777"/>
          </a:xfrm>
          <a:prstGeom prst="rect">
            <a:avLst/>
          </a:prstGeom>
          <a:noFill/>
        </p:spPr>
        <p:txBody>
          <a:bodyPr wrap="square" rtlCol="0">
            <a:spAutoFit/>
          </a:bodyPr>
          <a:lstStyle/>
          <a:p>
            <a:pPr algn="ctr"/>
            <a:r>
              <a:rPr lang="en-US" sz="1400" b="1" dirty="0">
                <a:latin typeface="Century Gothic" panose="020B0502020202020204" pitchFamily="34" charset="0"/>
              </a:rPr>
              <a:t>x = 2</a:t>
            </a:r>
          </a:p>
        </p:txBody>
      </p:sp>
      <p:sp>
        <p:nvSpPr>
          <p:cNvPr id="139" name="TextBox 138">
            <a:extLst>
              <a:ext uri="{FF2B5EF4-FFF2-40B4-BE49-F238E27FC236}">
                <a16:creationId xmlns:a16="http://schemas.microsoft.com/office/drawing/2014/main" id="{9C40B736-6D7D-42EB-81F7-EC6CC93D988A}"/>
              </a:ext>
            </a:extLst>
          </p:cNvPr>
          <p:cNvSpPr txBox="1"/>
          <p:nvPr/>
        </p:nvSpPr>
        <p:spPr>
          <a:xfrm>
            <a:off x="2165684" y="8778117"/>
            <a:ext cx="1756605" cy="307777"/>
          </a:xfrm>
          <a:prstGeom prst="rect">
            <a:avLst/>
          </a:prstGeom>
          <a:noFill/>
        </p:spPr>
        <p:txBody>
          <a:bodyPr wrap="square" rtlCol="0">
            <a:spAutoFit/>
          </a:bodyPr>
          <a:lstStyle/>
          <a:p>
            <a:pPr algn="ctr"/>
            <a:r>
              <a:rPr lang="en-US" sz="1400" b="1" dirty="0">
                <a:latin typeface="Century Gothic" panose="020B0502020202020204" pitchFamily="34" charset="0"/>
              </a:rPr>
              <a:t>y = -5x - 2</a:t>
            </a:r>
          </a:p>
        </p:txBody>
      </p:sp>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761CB534-B44F-40C6-A224-FBEEBB1A3671}"/>
                  </a:ext>
                </a:extLst>
              </p:cNvPr>
              <p:cNvSpPr txBox="1"/>
              <p:nvPr/>
            </p:nvSpPr>
            <p:spPr>
              <a:xfrm>
                <a:off x="3922290" y="9030834"/>
                <a:ext cx="1744578" cy="402482"/>
              </a:xfrm>
              <a:prstGeom prst="rect">
                <a:avLst/>
              </a:prstGeom>
              <a:noFill/>
            </p:spPr>
            <p:txBody>
              <a:bodyPr wrap="square" rtlCol="0">
                <a:spAutoFit/>
              </a:bodyPr>
              <a:lstStyle/>
              <a:p>
                <a:pPr algn="ctr"/>
                <a14:m>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𝟏</m:t>
                        </m:r>
                      </m:num>
                      <m:den>
                        <m:r>
                          <a:rPr lang="en-US" sz="1400" b="1" i="1" smtClean="0">
                            <a:latin typeface="Cambria Math" panose="02040503050406030204" pitchFamily="18" charset="0"/>
                          </a:rPr>
                          <m:t>𝟐</m:t>
                        </m:r>
                      </m:den>
                    </m:f>
                  </m:oMath>
                </a14:m>
                <a:r>
                  <a:rPr lang="en-US" sz="1400" b="1" dirty="0">
                    <a:latin typeface="Century Gothic" panose="020B0502020202020204" pitchFamily="34" charset="0"/>
                  </a:rPr>
                  <a:t>x + 2y = 10</a:t>
                </a:r>
              </a:p>
            </p:txBody>
          </p:sp>
        </mc:Choice>
        <mc:Fallback xmlns="">
          <p:sp>
            <p:nvSpPr>
              <p:cNvPr id="140" name="TextBox 139">
                <a:extLst>
                  <a:ext uri="{FF2B5EF4-FFF2-40B4-BE49-F238E27FC236}">
                    <a16:creationId xmlns:a16="http://schemas.microsoft.com/office/drawing/2014/main" id="{761CB534-B44F-40C6-A224-FBEEBB1A3671}"/>
                  </a:ext>
                </a:extLst>
              </p:cNvPr>
              <p:cNvSpPr txBox="1">
                <a:spLocks noRot="1" noChangeAspect="1" noMove="1" noResize="1" noEditPoints="1" noAdjustHandles="1" noChangeArrowheads="1" noChangeShapeType="1" noTextEdit="1"/>
              </p:cNvSpPr>
              <p:nvPr/>
            </p:nvSpPr>
            <p:spPr>
              <a:xfrm>
                <a:off x="3922290" y="9030834"/>
                <a:ext cx="1744578" cy="402482"/>
              </a:xfrm>
              <a:prstGeom prst="rect">
                <a:avLst/>
              </a:prstGeom>
              <a:blipFill>
                <a:blip r:embed="rId10"/>
                <a:stretch>
                  <a:fillRect b="-3030"/>
                </a:stretch>
              </a:blipFill>
            </p:spPr>
            <p:txBody>
              <a:bodyPr/>
              <a:lstStyle/>
              <a:p>
                <a:r>
                  <a:rPr lang="en-US">
                    <a:noFill/>
                  </a:rPr>
                  <a:t> </a:t>
                </a:r>
              </a:p>
            </p:txBody>
          </p:sp>
        </mc:Fallback>
      </mc:AlternateContent>
      <p:sp>
        <p:nvSpPr>
          <p:cNvPr id="141" name="TextBox 140">
            <a:extLst>
              <a:ext uri="{FF2B5EF4-FFF2-40B4-BE49-F238E27FC236}">
                <a16:creationId xmlns:a16="http://schemas.microsoft.com/office/drawing/2014/main" id="{D19805F9-2FEC-4A99-9113-1A7A3959BEE1}"/>
              </a:ext>
            </a:extLst>
          </p:cNvPr>
          <p:cNvSpPr txBox="1"/>
          <p:nvPr/>
        </p:nvSpPr>
        <p:spPr>
          <a:xfrm>
            <a:off x="5642804" y="8773150"/>
            <a:ext cx="1756605" cy="307777"/>
          </a:xfrm>
          <a:prstGeom prst="rect">
            <a:avLst/>
          </a:prstGeom>
          <a:noFill/>
        </p:spPr>
        <p:txBody>
          <a:bodyPr wrap="square" rtlCol="0">
            <a:spAutoFit/>
          </a:bodyPr>
          <a:lstStyle/>
          <a:p>
            <a:pPr algn="ctr"/>
            <a:r>
              <a:rPr lang="en-US" sz="1400" b="1" dirty="0">
                <a:latin typeface="Century Gothic" panose="020B0502020202020204" pitchFamily="34" charset="0"/>
              </a:rPr>
              <a:t>y = -3x - 3</a:t>
            </a:r>
          </a:p>
        </p:txBody>
      </p:sp>
      <p:grpSp>
        <p:nvGrpSpPr>
          <p:cNvPr id="59" name="Group 58">
            <a:extLst>
              <a:ext uri="{FF2B5EF4-FFF2-40B4-BE49-F238E27FC236}">
                <a16:creationId xmlns:a16="http://schemas.microsoft.com/office/drawing/2014/main" id="{6BE11746-8E99-4DFD-8FF6-DC4581267994}"/>
              </a:ext>
            </a:extLst>
          </p:cNvPr>
          <p:cNvGrpSpPr/>
          <p:nvPr/>
        </p:nvGrpSpPr>
        <p:grpSpPr>
          <a:xfrm rot="5400000">
            <a:off x="2780752" y="7635443"/>
            <a:ext cx="500960" cy="881808"/>
            <a:chOff x="1956306" y="1391637"/>
            <a:chExt cx="500960" cy="881808"/>
          </a:xfrm>
        </p:grpSpPr>
        <p:sp>
          <p:nvSpPr>
            <p:cNvPr id="60" name="Arrow: Pentagon 59">
              <a:extLst>
                <a:ext uri="{FF2B5EF4-FFF2-40B4-BE49-F238E27FC236}">
                  <a16:creationId xmlns:a16="http://schemas.microsoft.com/office/drawing/2014/main" id="{AE5BB41A-EAA1-4339-BD8B-C1793BBFCD9D}"/>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ECDE58D-0B8A-48B9-8E25-69C26FAC3417}"/>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7CD049D1-04E7-4F23-B265-689398647C63}"/>
              </a:ext>
            </a:extLst>
          </p:cNvPr>
          <p:cNvSpPr txBox="1"/>
          <p:nvPr/>
        </p:nvSpPr>
        <p:spPr>
          <a:xfrm>
            <a:off x="3562350" y="4177965"/>
            <a:ext cx="323850" cy="369332"/>
          </a:xfrm>
          <a:prstGeom prst="rect">
            <a:avLst/>
          </a:prstGeom>
          <a:noFill/>
        </p:spPr>
        <p:txBody>
          <a:bodyPr wrap="square" rtlCol="0">
            <a:spAutoFit/>
          </a:bodyPr>
          <a:lstStyle/>
          <a:p>
            <a:pPr algn="ctr"/>
            <a:r>
              <a:rPr lang="en-US" b="1" dirty="0">
                <a:latin typeface="Century Gothic" panose="020B0502020202020204" pitchFamily="34" charset="0"/>
              </a:rPr>
              <a:t>F</a:t>
            </a:r>
          </a:p>
        </p:txBody>
      </p:sp>
      <p:sp>
        <p:nvSpPr>
          <p:cNvPr id="28" name="TextBox 27">
            <a:extLst>
              <a:ext uri="{FF2B5EF4-FFF2-40B4-BE49-F238E27FC236}">
                <a16:creationId xmlns:a16="http://schemas.microsoft.com/office/drawing/2014/main" id="{549EB261-9DA4-427E-83F3-AFF58F6B2180}"/>
              </a:ext>
            </a:extLst>
          </p:cNvPr>
          <p:cNvSpPr txBox="1"/>
          <p:nvPr/>
        </p:nvSpPr>
        <p:spPr>
          <a:xfrm>
            <a:off x="3552825" y="5944134"/>
            <a:ext cx="323850" cy="369332"/>
          </a:xfrm>
          <a:prstGeom prst="rect">
            <a:avLst/>
          </a:prstGeom>
          <a:noFill/>
        </p:spPr>
        <p:txBody>
          <a:bodyPr wrap="square" rtlCol="0">
            <a:spAutoFit/>
          </a:bodyPr>
          <a:lstStyle/>
          <a:p>
            <a:pPr algn="ctr"/>
            <a:r>
              <a:rPr lang="en-US" b="1" dirty="0">
                <a:latin typeface="Century Gothic" panose="020B0502020202020204" pitchFamily="34" charset="0"/>
              </a:rPr>
              <a:t>U</a:t>
            </a:r>
          </a:p>
        </p:txBody>
      </p:sp>
      <p:sp>
        <p:nvSpPr>
          <p:cNvPr id="29" name="TextBox 28">
            <a:extLst>
              <a:ext uri="{FF2B5EF4-FFF2-40B4-BE49-F238E27FC236}">
                <a16:creationId xmlns:a16="http://schemas.microsoft.com/office/drawing/2014/main" id="{A9D8D497-DE81-4343-A187-2BB48D9CF473}"/>
              </a:ext>
            </a:extLst>
          </p:cNvPr>
          <p:cNvSpPr txBox="1"/>
          <p:nvPr/>
        </p:nvSpPr>
        <p:spPr>
          <a:xfrm>
            <a:off x="2591542" y="6837925"/>
            <a:ext cx="881809" cy="369332"/>
          </a:xfrm>
          <a:prstGeom prst="rect">
            <a:avLst/>
          </a:prstGeom>
          <a:solidFill>
            <a:schemeClr val="bg1">
              <a:lumMod val="75000"/>
            </a:schemeClr>
          </a:solidFill>
          <a:ln>
            <a:solidFill>
              <a:schemeClr val="tx1"/>
            </a:solidFill>
          </a:ln>
        </p:spPr>
        <p:txBody>
          <a:bodyPr wrap="square" rtlCol="0">
            <a:spAutoFit/>
          </a:bodyPr>
          <a:lstStyle/>
          <a:p>
            <a:pPr algn="ctr"/>
            <a:r>
              <a:rPr lang="en-US" b="1" dirty="0">
                <a:latin typeface="Pigpen Cipher" panose="02000509000000000000" pitchFamily="49" charset="0"/>
              </a:rPr>
              <a:t>A</a:t>
            </a:r>
            <a:r>
              <a:rPr lang="en-US" b="1" dirty="0">
                <a:latin typeface="Century Gothic" panose="020B0502020202020204" pitchFamily="34" charset="0"/>
              </a:rPr>
              <a:t> = A</a:t>
            </a:r>
          </a:p>
        </p:txBody>
      </p:sp>
      <p:grpSp>
        <p:nvGrpSpPr>
          <p:cNvPr id="165" name="Group 164">
            <a:extLst>
              <a:ext uri="{FF2B5EF4-FFF2-40B4-BE49-F238E27FC236}">
                <a16:creationId xmlns:a16="http://schemas.microsoft.com/office/drawing/2014/main" id="{67A362EC-7D2B-4EF1-AD53-3E4129604929}"/>
              </a:ext>
            </a:extLst>
          </p:cNvPr>
          <p:cNvGrpSpPr/>
          <p:nvPr/>
        </p:nvGrpSpPr>
        <p:grpSpPr>
          <a:xfrm rot="16200000">
            <a:off x="6272888" y="5848823"/>
            <a:ext cx="500960" cy="881808"/>
            <a:chOff x="1956306" y="1391637"/>
            <a:chExt cx="500960" cy="881808"/>
          </a:xfrm>
        </p:grpSpPr>
        <p:sp>
          <p:nvSpPr>
            <p:cNvPr id="166" name="Arrow: Pentagon 165">
              <a:extLst>
                <a:ext uri="{FF2B5EF4-FFF2-40B4-BE49-F238E27FC236}">
                  <a16:creationId xmlns:a16="http://schemas.microsoft.com/office/drawing/2014/main" id="{7A9896EE-32EF-4504-A3C4-CAEF3A323ADF}"/>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FE2086E2-3EC9-44FD-B665-A56F146DD060}"/>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DCAB6F12-3FB8-41E2-B62C-5A74DFCB198F}"/>
              </a:ext>
            </a:extLst>
          </p:cNvPr>
          <p:cNvSpPr txBox="1"/>
          <p:nvPr/>
        </p:nvSpPr>
        <p:spPr>
          <a:xfrm>
            <a:off x="5298655" y="4195023"/>
            <a:ext cx="323850" cy="369332"/>
          </a:xfrm>
          <a:prstGeom prst="rect">
            <a:avLst/>
          </a:prstGeom>
          <a:noFill/>
        </p:spPr>
        <p:txBody>
          <a:bodyPr wrap="square" rtlCol="0">
            <a:spAutoFit/>
          </a:bodyPr>
          <a:lstStyle/>
          <a:p>
            <a:pPr algn="ctr"/>
            <a:r>
              <a:rPr lang="en-US" b="1" dirty="0">
                <a:latin typeface="Century Gothic" panose="020B0502020202020204" pitchFamily="34" charset="0"/>
              </a:rPr>
              <a:t>R</a:t>
            </a:r>
          </a:p>
        </p:txBody>
      </p:sp>
      <p:sp>
        <p:nvSpPr>
          <p:cNvPr id="32" name="TextBox 31">
            <a:extLst>
              <a:ext uri="{FF2B5EF4-FFF2-40B4-BE49-F238E27FC236}">
                <a16:creationId xmlns:a16="http://schemas.microsoft.com/office/drawing/2014/main" id="{EBE5017C-DB29-4C0D-8829-DE0BC7FF42C3}"/>
              </a:ext>
            </a:extLst>
          </p:cNvPr>
          <p:cNvSpPr txBox="1"/>
          <p:nvPr/>
        </p:nvSpPr>
        <p:spPr>
          <a:xfrm>
            <a:off x="7034960" y="4205626"/>
            <a:ext cx="323850" cy="369332"/>
          </a:xfrm>
          <a:prstGeom prst="rect">
            <a:avLst/>
          </a:prstGeom>
          <a:noFill/>
        </p:spPr>
        <p:txBody>
          <a:bodyPr wrap="square" rtlCol="0">
            <a:spAutoFit/>
          </a:bodyPr>
          <a:lstStyle/>
          <a:p>
            <a:pPr algn="ctr"/>
            <a:r>
              <a:rPr lang="en-US" b="1" dirty="0">
                <a:latin typeface="Century Gothic" panose="020B0502020202020204" pitchFamily="34" charset="0"/>
              </a:rPr>
              <a:t>E</a:t>
            </a:r>
          </a:p>
        </p:txBody>
      </p:sp>
      <p:sp>
        <p:nvSpPr>
          <p:cNvPr id="34" name="TextBox 33">
            <a:extLst>
              <a:ext uri="{FF2B5EF4-FFF2-40B4-BE49-F238E27FC236}">
                <a16:creationId xmlns:a16="http://schemas.microsoft.com/office/drawing/2014/main" id="{51405C27-E338-40A1-B83F-7147316EBE90}"/>
              </a:ext>
            </a:extLst>
          </p:cNvPr>
          <p:cNvSpPr txBox="1"/>
          <p:nvPr/>
        </p:nvSpPr>
        <p:spPr>
          <a:xfrm>
            <a:off x="5289130" y="7693458"/>
            <a:ext cx="323850" cy="369332"/>
          </a:xfrm>
          <a:prstGeom prst="rect">
            <a:avLst/>
          </a:prstGeom>
          <a:noFill/>
        </p:spPr>
        <p:txBody>
          <a:bodyPr wrap="square" rtlCol="0">
            <a:spAutoFit/>
          </a:bodyPr>
          <a:lstStyle/>
          <a:p>
            <a:pPr algn="ctr"/>
            <a:r>
              <a:rPr lang="en-US" b="1" dirty="0">
                <a:latin typeface="Century Gothic" panose="020B0502020202020204" pitchFamily="34" charset="0"/>
              </a:rPr>
              <a:t>U</a:t>
            </a:r>
          </a:p>
        </p:txBody>
      </p:sp>
      <p:sp>
        <p:nvSpPr>
          <p:cNvPr id="35" name="TextBox 34">
            <a:extLst>
              <a:ext uri="{FF2B5EF4-FFF2-40B4-BE49-F238E27FC236}">
                <a16:creationId xmlns:a16="http://schemas.microsoft.com/office/drawing/2014/main" id="{BD8FF801-7633-4D5E-930D-7157BFC1001C}"/>
              </a:ext>
            </a:extLst>
          </p:cNvPr>
          <p:cNvSpPr txBox="1"/>
          <p:nvPr/>
        </p:nvSpPr>
        <p:spPr>
          <a:xfrm>
            <a:off x="4328897" y="8602477"/>
            <a:ext cx="924451" cy="369332"/>
          </a:xfrm>
          <a:prstGeom prst="rect">
            <a:avLst/>
          </a:prstGeom>
          <a:solidFill>
            <a:schemeClr val="bg1">
              <a:lumMod val="75000"/>
            </a:schemeClr>
          </a:solidFill>
          <a:ln>
            <a:solidFill>
              <a:schemeClr val="tx1"/>
            </a:solidFill>
          </a:ln>
        </p:spPr>
        <p:txBody>
          <a:bodyPr wrap="square" rtlCol="0">
            <a:spAutoFit/>
          </a:bodyPr>
          <a:lstStyle/>
          <a:p>
            <a:pPr algn="ctr"/>
            <a:r>
              <a:rPr lang="en-US" b="1" dirty="0">
                <a:latin typeface="Pigpen Cipher" panose="02000509000000000000" pitchFamily="49" charset="0"/>
              </a:rPr>
              <a:t>W</a:t>
            </a:r>
            <a:r>
              <a:rPr lang="en-US" b="1" dirty="0">
                <a:latin typeface="Century Gothic" panose="020B0502020202020204" pitchFamily="34" charset="0"/>
              </a:rPr>
              <a:t> = W</a:t>
            </a:r>
          </a:p>
        </p:txBody>
      </p:sp>
      <p:sp>
        <p:nvSpPr>
          <p:cNvPr id="36" name="TextBox 35">
            <a:extLst>
              <a:ext uri="{FF2B5EF4-FFF2-40B4-BE49-F238E27FC236}">
                <a16:creationId xmlns:a16="http://schemas.microsoft.com/office/drawing/2014/main" id="{6E9ADF73-FFE8-4B7F-848D-3C0CBFAE7123}"/>
              </a:ext>
            </a:extLst>
          </p:cNvPr>
          <p:cNvSpPr txBox="1"/>
          <p:nvPr/>
        </p:nvSpPr>
        <p:spPr>
          <a:xfrm>
            <a:off x="7025435" y="7704061"/>
            <a:ext cx="323850" cy="369332"/>
          </a:xfrm>
          <a:prstGeom prst="rect">
            <a:avLst/>
          </a:prstGeom>
          <a:noFill/>
        </p:spPr>
        <p:txBody>
          <a:bodyPr wrap="square" rtlCol="0">
            <a:spAutoFit/>
          </a:bodyPr>
          <a:lstStyle/>
          <a:p>
            <a:pPr algn="ctr"/>
            <a:r>
              <a:rPr lang="en-US" b="1" dirty="0">
                <a:latin typeface="Century Gothic" panose="020B0502020202020204" pitchFamily="34" charset="0"/>
              </a:rPr>
              <a:t>E</a:t>
            </a:r>
          </a:p>
        </p:txBody>
      </p:sp>
      <p:sp>
        <p:nvSpPr>
          <p:cNvPr id="37" name="TextBox 36">
            <a:extLst>
              <a:ext uri="{FF2B5EF4-FFF2-40B4-BE49-F238E27FC236}">
                <a16:creationId xmlns:a16="http://schemas.microsoft.com/office/drawing/2014/main" id="{67B020F4-D52B-4B43-AF86-FFA4E83264DA}"/>
              </a:ext>
            </a:extLst>
          </p:cNvPr>
          <p:cNvSpPr txBox="1"/>
          <p:nvPr/>
        </p:nvSpPr>
        <p:spPr>
          <a:xfrm>
            <a:off x="7015910" y="9429286"/>
            <a:ext cx="323850" cy="369332"/>
          </a:xfrm>
          <a:prstGeom prst="rect">
            <a:avLst/>
          </a:prstGeom>
          <a:noFill/>
        </p:spPr>
        <p:txBody>
          <a:bodyPr wrap="square" rtlCol="0">
            <a:spAutoFit/>
          </a:bodyPr>
          <a:lstStyle/>
          <a:p>
            <a:pPr algn="ctr"/>
            <a:r>
              <a:rPr lang="en-US" b="1" dirty="0">
                <a:latin typeface="Century Gothic" panose="020B0502020202020204" pitchFamily="34" charset="0"/>
              </a:rPr>
              <a:t>A</a:t>
            </a:r>
          </a:p>
        </p:txBody>
      </p:sp>
      <p:grpSp>
        <p:nvGrpSpPr>
          <p:cNvPr id="159" name="Group 158">
            <a:extLst>
              <a:ext uri="{FF2B5EF4-FFF2-40B4-BE49-F238E27FC236}">
                <a16:creationId xmlns:a16="http://schemas.microsoft.com/office/drawing/2014/main" id="{F2493B73-35DB-43D8-A783-17778776F4EB}"/>
              </a:ext>
            </a:extLst>
          </p:cNvPr>
          <p:cNvGrpSpPr/>
          <p:nvPr/>
        </p:nvGrpSpPr>
        <p:grpSpPr>
          <a:xfrm rot="5400000">
            <a:off x="6246576" y="2374536"/>
            <a:ext cx="500960" cy="881808"/>
            <a:chOff x="1956306" y="1391637"/>
            <a:chExt cx="500960" cy="881808"/>
          </a:xfrm>
        </p:grpSpPr>
        <p:sp>
          <p:nvSpPr>
            <p:cNvPr id="160" name="Arrow: Pentagon 159">
              <a:extLst>
                <a:ext uri="{FF2B5EF4-FFF2-40B4-BE49-F238E27FC236}">
                  <a16:creationId xmlns:a16="http://schemas.microsoft.com/office/drawing/2014/main" id="{8D98AE8D-F567-438B-9FAB-D664DE64E0EB}"/>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FF76DC65-E568-4497-874C-9AF9E02E47FD}"/>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111CAF43-0455-4792-8A55-C893FDE74EBA}"/>
              </a:ext>
            </a:extLst>
          </p:cNvPr>
          <p:cNvSpPr txBox="1"/>
          <p:nvPr/>
        </p:nvSpPr>
        <p:spPr>
          <a:xfrm>
            <a:off x="3594674" y="2432430"/>
            <a:ext cx="323850" cy="369332"/>
          </a:xfrm>
          <a:prstGeom prst="rect">
            <a:avLst/>
          </a:prstGeom>
          <a:noFill/>
        </p:spPr>
        <p:txBody>
          <a:bodyPr wrap="square" rtlCol="0">
            <a:spAutoFit/>
          </a:bodyPr>
          <a:lstStyle/>
          <a:p>
            <a:pPr algn="ctr"/>
            <a:r>
              <a:rPr lang="en-US" b="1" dirty="0">
                <a:latin typeface="Century Gothic" panose="020B0502020202020204" pitchFamily="34" charset="0"/>
              </a:rPr>
              <a:t>O</a:t>
            </a:r>
          </a:p>
        </p:txBody>
      </p:sp>
      <p:sp>
        <p:nvSpPr>
          <p:cNvPr id="39" name="TextBox 38">
            <a:extLst>
              <a:ext uri="{FF2B5EF4-FFF2-40B4-BE49-F238E27FC236}">
                <a16:creationId xmlns:a16="http://schemas.microsoft.com/office/drawing/2014/main" id="{CDA18661-4019-43C0-8D0C-2DF2FDCC57E0}"/>
              </a:ext>
            </a:extLst>
          </p:cNvPr>
          <p:cNvSpPr txBox="1"/>
          <p:nvPr/>
        </p:nvSpPr>
        <p:spPr>
          <a:xfrm>
            <a:off x="5330979" y="2449488"/>
            <a:ext cx="323850" cy="369332"/>
          </a:xfrm>
          <a:prstGeom prst="rect">
            <a:avLst/>
          </a:prstGeom>
          <a:noFill/>
        </p:spPr>
        <p:txBody>
          <a:bodyPr wrap="square" rtlCol="0">
            <a:spAutoFit/>
          </a:bodyPr>
          <a:lstStyle/>
          <a:p>
            <a:pPr algn="ctr"/>
            <a:r>
              <a:rPr lang="en-US" b="1" dirty="0">
                <a:latin typeface="Century Gothic" panose="020B0502020202020204" pitchFamily="34" charset="0"/>
              </a:rPr>
              <a:t>M</a:t>
            </a:r>
          </a:p>
        </p:txBody>
      </p:sp>
      <p:grpSp>
        <p:nvGrpSpPr>
          <p:cNvPr id="97" name="Group 96">
            <a:extLst>
              <a:ext uri="{FF2B5EF4-FFF2-40B4-BE49-F238E27FC236}">
                <a16:creationId xmlns:a16="http://schemas.microsoft.com/office/drawing/2014/main" id="{0CE0509C-CFCB-43F0-8CA5-8998222E0A42}"/>
              </a:ext>
            </a:extLst>
          </p:cNvPr>
          <p:cNvGrpSpPr/>
          <p:nvPr/>
        </p:nvGrpSpPr>
        <p:grpSpPr>
          <a:xfrm rot="5400000">
            <a:off x="1038914" y="2372364"/>
            <a:ext cx="500960" cy="881808"/>
            <a:chOff x="1956306" y="1391637"/>
            <a:chExt cx="500960" cy="881808"/>
          </a:xfrm>
        </p:grpSpPr>
        <p:sp>
          <p:nvSpPr>
            <p:cNvPr id="98" name="Arrow: Pentagon 97">
              <a:extLst>
                <a:ext uri="{FF2B5EF4-FFF2-40B4-BE49-F238E27FC236}">
                  <a16:creationId xmlns:a16="http://schemas.microsoft.com/office/drawing/2014/main" id="{3CDFA844-8A1B-4CD3-A437-4843F56B89FF}"/>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52D34455-D019-4746-AB45-CB55B2A1C088}"/>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F88FB4E0-269F-4EAE-8E58-159C065519AB}"/>
              </a:ext>
            </a:extLst>
          </p:cNvPr>
          <p:cNvSpPr txBox="1"/>
          <p:nvPr/>
        </p:nvSpPr>
        <p:spPr>
          <a:xfrm>
            <a:off x="1817925" y="4205626"/>
            <a:ext cx="323850" cy="369332"/>
          </a:xfrm>
          <a:prstGeom prst="rect">
            <a:avLst/>
          </a:prstGeom>
          <a:noFill/>
        </p:spPr>
        <p:txBody>
          <a:bodyPr wrap="square" rtlCol="0">
            <a:spAutoFit/>
          </a:bodyPr>
          <a:lstStyle/>
          <a:p>
            <a:pPr algn="ctr"/>
            <a:r>
              <a:rPr lang="en-US" b="1" dirty="0">
                <a:latin typeface="Century Gothic" panose="020B0502020202020204" pitchFamily="34" charset="0"/>
              </a:rPr>
              <a:t>L</a:t>
            </a:r>
          </a:p>
        </p:txBody>
      </p:sp>
      <p:sp>
        <p:nvSpPr>
          <p:cNvPr id="42" name="TextBox 41">
            <a:extLst>
              <a:ext uri="{FF2B5EF4-FFF2-40B4-BE49-F238E27FC236}">
                <a16:creationId xmlns:a16="http://schemas.microsoft.com/office/drawing/2014/main" id="{7525C1B8-0240-467D-BAE4-F26094ED8670}"/>
              </a:ext>
            </a:extLst>
          </p:cNvPr>
          <p:cNvSpPr txBox="1"/>
          <p:nvPr/>
        </p:nvSpPr>
        <p:spPr>
          <a:xfrm>
            <a:off x="1808400" y="5958147"/>
            <a:ext cx="323850" cy="369332"/>
          </a:xfrm>
          <a:prstGeom prst="rect">
            <a:avLst/>
          </a:prstGeom>
          <a:noFill/>
        </p:spPr>
        <p:txBody>
          <a:bodyPr wrap="square" rtlCol="0">
            <a:spAutoFit/>
          </a:bodyPr>
          <a:lstStyle/>
          <a:p>
            <a:pPr algn="ctr"/>
            <a:r>
              <a:rPr lang="en-US" b="1" dirty="0">
                <a:latin typeface="Century Gothic" panose="020B0502020202020204" pitchFamily="34" charset="0"/>
              </a:rPr>
              <a:t>I</a:t>
            </a:r>
          </a:p>
        </p:txBody>
      </p:sp>
      <p:sp>
        <p:nvSpPr>
          <p:cNvPr id="50" name="TextBox 49">
            <a:extLst>
              <a:ext uri="{FF2B5EF4-FFF2-40B4-BE49-F238E27FC236}">
                <a16:creationId xmlns:a16="http://schemas.microsoft.com/office/drawing/2014/main" id="{DFDB0672-496A-4ABB-B989-721EF7799360}"/>
              </a:ext>
            </a:extLst>
          </p:cNvPr>
          <p:cNvSpPr txBox="1"/>
          <p:nvPr/>
        </p:nvSpPr>
        <p:spPr>
          <a:xfrm>
            <a:off x="3554103" y="9428921"/>
            <a:ext cx="323850" cy="369332"/>
          </a:xfrm>
          <a:prstGeom prst="rect">
            <a:avLst/>
          </a:prstGeom>
          <a:noFill/>
        </p:spPr>
        <p:txBody>
          <a:bodyPr wrap="square" rtlCol="0">
            <a:spAutoFit/>
          </a:bodyPr>
          <a:lstStyle/>
          <a:p>
            <a:pPr algn="ctr"/>
            <a:r>
              <a:rPr lang="en-US" b="1" dirty="0">
                <a:latin typeface="Century Gothic" panose="020B0502020202020204" pitchFamily="34" charset="0"/>
              </a:rPr>
              <a:t>T</a:t>
            </a:r>
          </a:p>
        </p:txBody>
      </p:sp>
      <p:sp>
        <p:nvSpPr>
          <p:cNvPr id="51" name="TextBox 50">
            <a:extLst>
              <a:ext uri="{FF2B5EF4-FFF2-40B4-BE49-F238E27FC236}">
                <a16:creationId xmlns:a16="http://schemas.microsoft.com/office/drawing/2014/main" id="{D162A0D8-DE59-4351-AD82-F85985C6D9BC}"/>
              </a:ext>
            </a:extLst>
          </p:cNvPr>
          <p:cNvSpPr txBox="1"/>
          <p:nvPr/>
        </p:nvSpPr>
        <p:spPr>
          <a:xfrm>
            <a:off x="1819203" y="7704061"/>
            <a:ext cx="323850" cy="369332"/>
          </a:xfrm>
          <a:prstGeom prst="rect">
            <a:avLst/>
          </a:prstGeom>
          <a:noFill/>
        </p:spPr>
        <p:txBody>
          <a:bodyPr wrap="square" rtlCol="0">
            <a:spAutoFit/>
          </a:bodyPr>
          <a:lstStyle/>
          <a:p>
            <a:pPr algn="ctr"/>
            <a:r>
              <a:rPr lang="en-US" b="1" dirty="0">
                <a:latin typeface="Century Gothic" panose="020B0502020202020204" pitchFamily="34" charset="0"/>
              </a:rPr>
              <a:t>N</a:t>
            </a:r>
          </a:p>
        </p:txBody>
      </p:sp>
      <p:grpSp>
        <p:nvGrpSpPr>
          <p:cNvPr id="53" name="Group 52">
            <a:extLst>
              <a:ext uri="{FF2B5EF4-FFF2-40B4-BE49-F238E27FC236}">
                <a16:creationId xmlns:a16="http://schemas.microsoft.com/office/drawing/2014/main" id="{D7023FF6-2B85-4DD1-9EC7-AD19915FA0D1}"/>
              </a:ext>
            </a:extLst>
          </p:cNvPr>
          <p:cNvGrpSpPr/>
          <p:nvPr/>
        </p:nvGrpSpPr>
        <p:grpSpPr>
          <a:xfrm rot="5400000">
            <a:off x="2755787" y="4118346"/>
            <a:ext cx="500960" cy="881808"/>
            <a:chOff x="1956306" y="1391637"/>
            <a:chExt cx="500960" cy="881808"/>
          </a:xfrm>
        </p:grpSpPr>
        <p:sp>
          <p:nvSpPr>
            <p:cNvPr id="54" name="Arrow: Pentagon 53">
              <a:extLst>
                <a:ext uri="{FF2B5EF4-FFF2-40B4-BE49-F238E27FC236}">
                  <a16:creationId xmlns:a16="http://schemas.microsoft.com/office/drawing/2014/main" id="{60E80F17-D184-44ED-9E2A-0521BCB522EB}"/>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BBC970E-8781-44E7-BC45-F75C2959D874}"/>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7AACE9DD-8CE1-4BE6-A9F6-165E66440DF8}"/>
              </a:ext>
            </a:extLst>
          </p:cNvPr>
          <p:cNvGrpSpPr/>
          <p:nvPr/>
        </p:nvGrpSpPr>
        <p:grpSpPr>
          <a:xfrm rot="5400000">
            <a:off x="2755787" y="5886575"/>
            <a:ext cx="500960" cy="881808"/>
            <a:chOff x="1956306" y="1391637"/>
            <a:chExt cx="500960" cy="881808"/>
          </a:xfrm>
        </p:grpSpPr>
        <p:sp>
          <p:nvSpPr>
            <p:cNvPr id="57" name="Arrow: Pentagon 56">
              <a:extLst>
                <a:ext uri="{FF2B5EF4-FFF2-40B4-BE49-F238E27FC236}">
                  <a16:creationId xmlns:a16="http://schemas.microsoft.com/office/drawing/2014/main" id="{6F1DED7C-0D88-4CA8-9610-0B3888BA3E7F}"/>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402F7B3-DD5D-4063-AC11-C7CCCA59E335}"/>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7717FDDC-6218-457F-8F9B-A63435A95C0E}"/>
              </a:ext>
            </a:extLst>
          </p:cNvPr>
          <p:cNvGrpSpPr/>
          <p:nvPr/>
        </p:nvGrpSpPr>
        <p:grpSpPr>
          <a:xfrm>
            <a:off x="3669733" y="8520694"/>
            <a:ext cx="500960" cy="881808"/>
            <a:chOff x="1956306" y="1391637"/>
            <a:chExt cx="500960" cy="881808"/>
          </a:xfrm>
        </p:grpSpPr>
        <p:sp>
          <p:nvSpPr>
            <p:cNvPr id="63" name="Arrow: Pentagon 62">
              <a:extLst>
                <a:ext uri="{FF2B5EF4-FFF2-40B4-BE49-F238E27FC236}">
                  <a16:creationId xmlns:a16="http://schemas.microsoft.com/office/drawing/2014/main" id="{6D8D485F-2D11-4C04-A25A-7347BA1D85F8}"/>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0EDCA54-B1AF-41BF-A31F-2764A0B6485A}"/>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AD4916C5-E5AC-4666-8681-28C24507C794}"/>
              </a:ext>
            </a:extLst>
          </p:cNvPr>
          <p:cNvGrpSpPr/>
          <p:nvPr/>
        </p:nvGrpSpPr>
        <p:grpSpPr>
          <a:xfrm>
            <a:off x="3679696" y="3200053"/>
            <a:ext cx="500960" cy="881808"/>
            <a:chOff x="1956306" y="1391637"/>
            <a:chExt cx="500960" cy="881808"/>
          </a:xfrm>
        </p:grpSpPr>
        <p:sp>
          <p:nvSpPr>
            <p:cNvPr id="66" name="Arrow: Pentagon 65">
              <a:extLst>
                <a:ext uri="{FF2B5EF4-FFF2-40B4-BE49-F238E27FC236}">
                  <a16:creationId xmlns:a16="http://schemas.microsoft.com/office/drawing/2014/main" id="{B4CDEEBA-F784-4D73-A03A-67AE19C0D971}"/>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FDBF43D-67CA-4968-A427-EAEE2E9C687D}"/>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03172FA5-6FE2-4E9F-A2DD-768B83ECBEB6}"/>
                  </a:ext>
                </a:extLst>
              </p:cNvPr>
              <p:cNvSpPr txBox="1"/>
              <p:nvPr/>
            </p:nvSpPr>
            <p:spPr>
              <a:xfrm>
                <a:off x="2632023" y="7842803"/>
                <a:ext cx="790732" cy="416076"/>
              </a:xfrm>
              <a:prstGeom prst="rect">
                <a:avLst/>
              </a:prstGeom>
              <a:noFill/>
            </p:spPr>
            <p:txBody>
              <a:bodyPr wrap="square" rtlCol="0">
                <a:spAutoFit/>
              </a:bodyPr>
              <a:lstStyle/>
              <a:p>
                <a:pPr algn="ctr"/>
                <a:r>
                  <a:rPr lang="en-US" sz="1400" b="1" dirty="0">
                    <a:latin typeface="Century Gothic" panose="020B0502020202020204" pitchFamily="34" charset="0"/>
                  </a:rPr>
                  <a:t>(3, -</a:t>
                </a:r>
                <a14:m>
                  <m:oMath xmlns:m="http://schemas.openxmlformats.org/officeDocument/2006/math">
                    <m:f>
                      <m:fPr>
                        <m:ctrlPr>
                          <a:rPr lang="en-US" sz="1400" b="1" i="1">
                            <a:latin typeface="Cambria Math" panose="02040503050406030204" pitchFamily="18" charset="0"/>
                          </a:rPr>
                        </m:ctrlPr>
                      </m:fPr>
                      <m:num>
                        <m:r>
                          <a:rPr lang="en-US" sz="1400" b="1" i="1" smtClean="0">
                            <a:latin typeface="Cambria Math" panose="02040503050406030204" pitchFamily="18" charset="0"/>
                          </a:rPr>
                          <m:t>𝟕</m:t>
                        </m:r>
                      </m:num>
                      <m:den>
                        <m:r>
                          <a:rPr lang="en-US" sz="1400" b="1" i="1">
                            <a:latin typeface="Cambria Math" panose="02040503050406030204" pitchFamily="18" charset="0"/>
                          </a:rPr>
                          <m:t>𝟐</m:t>
                        </m:r>
                      </m:den>
                    </m:f>
                  </m:oMath>
                </a14:m>
                <a:r>
                  <a:rPr lang="en-US" sz="1400" b="1" dirty="0">
                    <a:latin typeface="Century Gothic" panose="020B0502020202020204" pitchFamily="34" charset="0"/>
                  </a:rPr>
                  <a:t>)</a:t>
                </a:r>
              </a:p>
            </p:txBody>
          </p:sp>
        </mc:Choice>
        <mc:Fallback xmlns="">
          <p:sp>
            <p:nvSpPr>
              <p:cNvPr id="175" name="TextBox 174">
                <a:extLst>
                  <a:ext uri="{FF2B5EF4-FFF2-40B4-BE49-F238E27FC236}">
                    <a16:creationId xmlns:a16="http://schemas.microsoft.com/office/drawing/2014/main" id="{03172FA5-6FE2-4E9F-A2DD-768B83ECBEB6}"/>
                  </a:ext>
                </a:extLst>
              </p:cNvPr>
              <p:cNvSpPr txBox="1">
                <a:spLocks noRot="1" noChangeAspect="1" noMove="1" noResize="1" noEditPoints="1" noAdjustHandles="1" noChangeArrowheads="1" noChangeShapeType="1" noTextEdit="1"/>
              </p:cNvSpPr>
              <p:nvPr/>
            </p:nvSpPr>
            <p:spPr>
              <a:xfrm>
                <a:off x="2632023" y="7842803"/>
                <a:ext cx="790732" cy="416076"/>
              </a:xfrm>
              <a:prstGeom prst="rect">
                <a:avLst/>
              </a:prstGeom>
              <a:blipFill>
                <a:blip r:embed="rId11"/>
                <a:stretch>
                  <a:fillRect/>
                </a:stretch>
              </a:blipFill>
            </p:spPr>
            <p:txBody>
              <a:bodyPr/>
              <a:lstStyle/>
              <a:p>
                <a:r>
                  <a:rPr lang="en-US">
                    <a:noFill/>
                  </a:rPr>
                  <a:t> </a:t>
                </a:r>
              </a:p>
            </p:txBody>
          </p:sp>
        </mc:Fallback>
      </mc:AlternateContent>
      <p:grpSp>
        <p:nvGrpSpPr>
          <p:cNvPr id="68" name="Group 67">
            <a:extLst>
              <a:ext uri="{FF2B5EF4-FFF2-40B4-BE49-F238E27FC236}">
                <a16:creationId xmlns:a16="http://schemas.microsoft.com/office/drawing/2014/main" id="{2EB40047-1A57-46C6-9888-E86B59203771}"/>
              </a:ext>
            </a:extLst>
          </p:cNvPr>
          <p:cNvGrpSpPr/>
          <p:nvPr/>
        </p:nvGrpSpPr>
        <p:grpSpPr>
          <a:xfrm rot="16200000">
            <a:off x="4531876" y="7591106"/>
            <a:ext cx="500960" cy="881808"/>
            <a:chOff x="1956306" y="1391637"/>
            <a:chExt cx="500960" cy="881808"/>
          </a:xfrm>
        </p:grpSpPr>
        <p:sp>
          <p:nvSpPr>
            <p:cNvPr id="69" name="Arrow: Pentagon 68">
              <a:extLst>
                <a:ext uri="{FF2B5EF4-FFF2-40B4-BE49-F238E27FC236}">
                  <a16:creationId xmlns:a16="http://schemas.microsoft.com/office/drawing/2014/main" id="{69414502-3160-4BBD-AB25-66BA2B67C960}"/>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E5762C7-4585-46A1-8B99-FE7CBE266893}"/>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Rectangle 228">
            <a:extLst>
              <a:ext uri="{FF2B5EF4-FFF2-40B4-BE49-F238E27FC236}">
                <a16:creationId xmlns:a16="http://schemas.microsoft.com/office/drawing/2014/main" id="{4AFADB90-E017-4A27-B230-AA5E21374D11}"/>
              </a:ext>
            </a:extLst>
          </p:cNvPr>
          <p:cNvSpPr/>
          <p:nvPr/>
        </p:nvSpPr>
        <p:spPr>
          <a:xfrm>
            <a:off x="2735955" y="7913400"/>
            <a:ext cx="591671" cy="2747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70D6252B-17AF-4940-B5FB-A2D153A586CF}"/>
              </a:ext>
            </a:extLst>
          </p:cNvPr>
          <p:cNvGrpSpPr/>
          <p:nvPr/>
        </p:nvGrpSpPr>
        <p:grpSpPr>
          <a:xfrm rot="16200000">
            <a:off x="4493263" y="5846313"/>
            <a:ext cx="500960" cy="881808"/>
            <a:chOff x="1956306" y="1391637"/>
            <a:chExt cx="500960" cy="881808"/>
          </a:xfrm>
        </p:grpSpPr>
        <p:sp>
          <p:nvSpPr>
            <p:cNvPr id="72" name="Arrow: Pentagon 71">
              <a:extLst>
                <a:ext uri="{FF2B5EF4-FFF2-40B4-BE49-F238E27FC236}">
                  <a16:creationId xmlns:a16="http://schemas.microsoft.com/office/drawing/2014/main" id="{37559977-4114-408C-8FBC-BF52D53143EA}"/>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9C55815-BFC3-4A0B-B742-A81998C9F69B}"/>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41470FD-4D4A-4D90-8DF4-5806C536F85D}"/>
              </a:ext>
            </a:extLst>
          </p:cNvPr>
          <p:cNvGrpSpPr/>
          <p:nvPr/>
        </p:nvGrpSpPr>
        <p:grpSpPr>
          <a:xfrm rot="16200000">
            <a:off x="4538275" y="4102958"/>
            <a:ext cx="500960" cy="881808"/>
            <a:chOff x="1956306" y="1391637"/>
            <a:chExt cx="500960" cy="881808"/>
          </a:xfrm>
        </p:grpSpPr>
        <p:sp>
          <p:nvSpPr>
            <p:cNvPr id="75" name="Arrow: Pentagon 74">
              <a:extLst>
                <a:ext uri="{FF2B5EF4-FFF2-40B4-BE49-F238E27FC236}">
                  <a16:creationId xmlns:a16="http://schemas.microsoft.com/office/drawing/2014/main" id="{9E62CFEA-5F04-42BB-B40E-2D9D05F68A5B}"/>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B150C6A-1D75-4913-A353-4FD0E52D376E}"/>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9D00E906-951F-461B-8FBF-2B864DF40A8D}"/>
                  </a:ext>
                </a:extLst>
              </p:cNvPr>
              <p:cNvSpPr txBox="1"/>
              <p:nvPr/>
            </p:nvSpPr>
            <p:spPr>
              <a:xfrm rot="16200000">
                <a:off x="3502959" y="8768714"/>
                <a:ext cx="790732" cy="416076"/>
              </a:xfrm>
              <a:prstGeom prst="rect">
                <a:avLst/>
              </a:prstGeom>
              <a:noFill/>
            </p:spPr>
            <p:txBody>
              <a:bodyPr wrap="square" rtlCol="0">
                <a:spAutoFit/>
              </a:bodyPr>
              <a:lstStyle/>
              <a:p>
                <a:pPr algn="ctr"/>
                <a:r>
                  <a:rPr lang="en-US" sz="1400" b="1" dirty="0">
                    <a:latin typeface="Century Gothic" panose="020B0502020202020204" pitchFamily="34" charset="0"/>
                  </a:rPr>
                  <a:t>(</a:t>
                </a:r>
                <a14:m>
                  <m:oMath xmlns:m="http://schemas.openxmlformats.org/officeDocument/2006/math">
                    <m:f>
                      <m:fPr>
                        <m:ctrlPr>
                          <a:rPr lang="en-US" sz="1400" b="1" i="1">
                            <a:latin typeface="Cambria Math" panose="02040503050406030204" pitchFamily="18" charset="0"/>
                          </a:rPr>
                        </m:ctrlPr>
                      </m:fPr>
                      <m:num>
                        <m:r>
                          <a:rPr lang="en-US" sz="1400" b="1" i="1" smtClean="0">
                            <a:latin typeface="Cambria Math" panose="02040503050406030204" pitchFamily="18" charset="0"/>
                          </a:rPr>
                          <m:t>𝟏</m:t>
                        </m:r>
                      </m:num>
                      <m:den>
                        <m:r>
                          <a:rPr lang="en-US" sz="1400" b="1" i="1" smtClean="0">
                            <a:latin typeface="Cambria Math" panose="02040503050406030204" pitchFamily="18" charset="0"/>
                          </a:rPr>
                          <m:t>𝟓</m:t>
                        </m:r>
                      </m:den>
                    </m:f>
                  </m:oMath>
                </a14:m>
                <a:r>
                  <a:rPr lang="en-US" sz="1400" b="1" dirty="0">
                    <a:latin typeface="Century Gothic" panose="020B0502020202020204" pitchFamily="34" charset="0"/>
                  </a:rPr>
                  <a:t>, -3)</a:t>
                </a:r>
              </a:p>
            </p:txBody>
          </p:sp>
        </mc:Choice>
        <mc:Fallback xmlns="">
          <p:sp>
            <p:nvSpPr>
              <p:cNvPr id="176" name="TextBox 175">
                <a:extLst>
                  <a:ext uri="{FF2B5EF4-FFF2-40B4-BE49-F238E27FC236}">
                    <a16:creationId xmlns:a16="http://schemas.microsoft.com/office/drawing/2014/main" id="{9D00E906-951F-461B-8FBF-2B864DF40A8D}"/>
                  </a:ext>
                </a:extLst>
              </p:cNvPr>
              <p:cNvSpPr txBox="1">
                <a:spLocks noRot="1" noChangeAspect="1" noMove="1" noResize="1" noEditPoints="1" noAdjustHandles="1" noChangeArrowheads="1" noChangeShapeType="1" noTextEdit="1"/>
              </p:cNvSpPr>
              <p:nvPr/>
            </p:nvSpPr>
            <p:spPr>
              <a:xfrm rot="16200000">
                <a:off x="3502959" y="8768714"/>
                <a:ext cx="790732" cy="416076"/>
              </a:xfrm>
              <a:prstGeom prst="rect">
                <a:avLst/>
              </a:prstGeom>
              <a:blipFill>
                <a:blip r:embed="rId12"/>
                <a:stretch>
                  <a:fillRect/>
                </a:stretch>
              </a:blipFill>
            </p:spPr>
            <p:txBody>
              <a:bodyPr/>
              <a:lstStyle/>
              <a:p>
                <a:r>
                  <a:rPr lang="en-US">
                    <a:noFill/>
                  </a:rPr>
                  <a:t> </a:t>
                </a:r>
              </a:p>
            </p:txBody>
          </p:sp>
        </mc:Fallback>
      </mc:AlternateContent>
      <p:grpSp>
        <p:nvGrpSpPr>
          <p:cNvPr id="77" name="Group 76">
            <a:extLst>
              <a:ext uri="{FF2B5EF4-FFF2-40B4-BE49-F238E27FC236}">
                <a16:creationId xmlns:a16="http://schemas.microsoft.com/office/drawing/2014/main" id="{6B4438EB-27B2-42C1-A342-65B51E85B49B}"/>
              </a:ext>
            </a:extLst>
          </p:cNvPr>
          <p:cNvGrpSpPr/>
          <p:nvPr/>
        </p:nvGrpSpPr>
        <p:grpSpPr>
          <a:xfrm>
            <a:off x="5416388" y="3260262"/>
            <a:ext cx="500960" cy="881808"/>
            <a:chOff x="1956306" y="1391637"/>
            <a:chExt cx="500960" cy="881808"/>
          </a:xfrm>
        </p:grpSpPr>
        <p:sp>
          <p:nvSpPr>
            <p:cNvPr id="78" name="Arrow: Pentagon 77">
              <a:extLst>
                <a:ext uri="{FF2B5EF4-FFF2-40B4-BE49-F238E27FC236}">
                  <a16:creationId xmlns:a16="http://schemas.microsoft.com/office/drawing/2014/main" id="{B4A293B6-64B5-4BE4-8757-814BA3292B6B}"/>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9B8A853-FF58-4CBC-854C-9030D2A5C026}"/>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Rectangle 224">
            <a:extLst>
              <a:ext uri="{FF2B5EF4-FFF2-40B4-BE49-F238E27FC236}">
                <a16:creationId xmlns:a16="http://schemas.microsoft.com/office/drawing/2014/main" id="{24DC5EF6-BCEC-4F52-A14B-3108A7DBB87E}"/>
              </a:ext>
            </a:extLst>
          </p:cNvPr>
          <p:cNvSpPr/>
          <p:nvPr/>
        </p:nvSpPr>
        <p:spPr>
          <a:xfrm rot="5400000">
            <a:off x="3605057" y="8866862"/>
            <a:ext cx="591671" cy="2747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FFEB876A-539B-42DC-A505-6338CD0DB4DD}"/>
                  </a:ext>
                </a:extLst>
              </p:cNvPr>
              <p:cNvSpPr txBox="1"/>
              <p:nvPr/>
            </p:nvSpPr>
            <p:spPr>
              <a:xfrm>
                <a:off x="4406187" y="4375216"/>
                <a:ext cx="790732" cy="417102"/>
              </a:xfrm>
              <a:prstGeom prst="rect">
                <a:avLst/>
              </a:prstGeom>
              <a:noFill/>
            </p:spPr>
            <p:txBody>
              <a:bodyPr wrap="square" rtlCol="0">
                <a:spAutoFit/>
              </a:bodyPr>
              <a:lstStyle/>
              <a:p>
                <a:pPr algn="ctr"/>
                <a:r>
                  <a:rPr lang="en-US" sz="1400" b="1" dirty="0">
                    <a:latin typeface="Century Gothic" panose="020B0502020202020204" pitchFamily="34" charset="0"/>
                  </a:rPr>
                  <a:t>(-</a:t>
                </a:r>
                <a:r>
                  <a:rPr lang="en-US" sz="1400" b="1" dirty="0"/>
                  <a:t> </a:t>
                </a:r>
                <a14:m>
                  <m:oMath xmlns:m="http://schemas.openxmlformats.org/officeDocument/2006/math">
                    <m:f>
                      <m:fPr>
                        <m:ctrlPr>
                          <a:rPr lang="en-US" sz="1400" b="1" i="1">
                            <a:latin typeface="Cambria Math" panose="02040503050406030204" pitchFamily="18" charset="0"/>
                          </a:rPr>
                        </m:ctrlPr>
                      </m:fPr>
                      <m:num>
                        <m:r>
                          <a:rPr lang="en-US" sz="1400" b="1" i="1" smtClean="0">
                            <a:latin typeface="Cambria Math" panose="02040503050406030204" pitchFamily="18" charset="0"/>
                          </a:rPr>
                          <m:t>𝟒</m:t>
                        </m:r>
                      </m:num>
                      <m:den>
                        <m:r>
                          <a:rPr lang="en-US" sz="1400" b="1" i="1" smtClean="0">
                            <a:latin typeface="Cambria Math" panose="02040503050406030204" pitchFamily="18" charset="0"/>
                          </a:rPr>
                          <m:t>𝟑</m:t>
                        </m:r>
                      </m:den>
                    </m:f>
                  </m:oMath>
                </a14:m>
                <a:r>
                  <a:rPr lang="en-US" sz="1400" b="1" dirty="0">
                    <a:latin typeface="Century Gothic" panose="020B0502020202020204" pitchFamily="34" charset="0"/>
                  </a:rPr>
                  <a:t>, 3)</a:t>
                </a:r>
              </a:p>
            </p:txBody>
          </p:sp>
        </mc:Choice>
        <mc:Fallback xmlns="">
          <p:sp>
            <p:nvSpPr>
              <p:cNvPr id="179" name="TextBox 178">
                <a:extLst>
                  <a:ext uri="{FF2B5EF4-FFF2-40B4-BE49-F238E27FC236}">
                    <a16:creationId xmlns:a16="http://schemas.microsoft.com/office/drawing/2014/main" id="{FFEB876A-539B-42DC-A505-6338CD0DB4DD}"/>
                  </a:ext>
                </a:extLst>
              </p:cNvPr>
              <p:cNvSpPr txBox="1">
                <a:spLocks noRot="1" noChangeAspect="1" noMove="1" noResize="1" noEditPoints="1" noAdjustHandles="1" noChangeArrowheads="1" noChangeShapeType="1" noTextEdit="1"/>
              </p:cNvSpPr>
              <p:nvPr/>
            </p:nvSpPr>
            <p:spPr>
              <a:xfrm>
                <a:off x="4406187" y="4375216"/>
                <a:ext cx="790732" cy="41710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4F3B566E-2EF4-481E-AD95-CF10FF82B20C}"/>
                  </a:ext>
                </a:extLst>
              </p:cNvPr>
              <p:cNvSpPr txBox="1"/>
              <p:nvPr/>
            </p:nvSpPr>
            <p:spPr>
              <a:xfrm rot="16200000">
                <a:off x="5250711" y="3495649"/>
                <a:ext cx="790732" cy="416076"/>
              </a:xfrm>
              <a:prstGeom prst="rect">
                <a:avLst/>
              </a:prstGeom>
              <a:noFill/>
            </p:spPr>
            <p:txBody>
              <a:bodyPr wrap="square" rtlCol="0">
                <a:spAutoFit/>
              </a:bodyPr>
              <a:lstStyle/>
              <a:p>
                <a:pPr algn="ctr"/>
                <a:r>
                  <a:rPr lang="en-US" sz="1400" b="1" dirty="0">
                    <a:latin typeface="Century Gothic" panose="020B0502020202020204" pitchFamily="34" charset="0"/>
                  </a:rPr>
                  <a:t>(</a:t>
                </a:r>
                <a14:m>
                  <m:oMath xmlns:m="http://schemas.openxmlformats.org/officeDocument/2006/math">
                    <m:f>
                      <m:fPr>
                        <m:ctrlPr>
                          <a:rPr lang="en-US" sz="1400" b="1" i="1">
                            <a:latin typeface="Cambria Math" panose="02040503050406030204" pitchFamily="18" charset="0"/>
                          </a:rPr>
                        </m:ctrlPr>
                      </m:fPr>
                      <m:num>
                        <m:r>
                          <a:rPr lang="en-US" sz="1400" b="1" i="1" smtClean="0">
                            <a:latin typeface="Cambria Math" panose="02040503050406030204" pitchFamily="18" charset="0"/>
                          </a:rPr>
                          <m:t>𝟏</m:t>
                        </m:r>
                      </m:num>
                      <m:den>
                        <m:r>
                          <a:rPr lang="en-US" sz="1400" b="1" i="1" smtClean="0">
                            <a:latin typeface="Cambria Math" panose="02040503050406030204" pitchFamily="18" charset="0"/>
                          </a:rPr>
                          <m:t>𝟓</m:t>
                        </m:r>
                      </m:den>
                    </m:f>
                  </m:oMath>
                </a14:m>
                <a:r>
                  <a:rPr lang="en-US" sz="1400" b="1" dirty="0">
                    <a:latin typeface="Century Gothic" panose="020B0502020202020204" pitchFamily="34" charset="0"/>
                  </a:rPr>
                  <a:t>, 2)</a:t>
                </a:r>
              </a:p>
            </p:txBody>
          </p:sp>
        </mc:Choice>
        <mc:Fallback xmlns="">
          <p:sp>
            <p:nvSpPr>
              <p:cNvPr id="180" name="TextBox 179">
                <a:extLst>
                  <a:ext uri="{FF2B5EF4-FFF2-40B4-BE49-F238E27FC236}">
                    <a16:creationId xmlns:a16="http://schemas.microsoft.com/office/drawing/2014/main" id="{4F3B566E-2EF4-481E-AD95-CF10FF82B20C}"/>
                  </a:ext>
                </a:extLst>
              </p:cNvPr>
              <p:cNvSpPr txBox="1">
                <a:spLocks noRot="1" noChangeAspect="1" noMove="1" noResize="1" noEditPoints="1" noAdjustHandles="1" noChangeArrowheads="1" noChangeShapeType="1" noTextEdit="1"/>
              </p:cNvSpPr>
              <p:nvPr/>
            </p:nvSpPr>
            <p:spPr>
              <a:xfrm rot="16200000">
                <a:off x="5250711" y="3495649"/>
                <a:ext cx="790732" cy="416076"/>
              </a:xfrm>
              <a:prstGeom prst="rect">
                <a:avLst/>
              </a:prstGeom>
              <a:blipFill>
                <a:blip r:embed="rId14"/>
                <a:stretch>
                  <a:fillRect/>
                </a:stretch>
              </a:blipFill>
            </p:spPr>
            <p:txBody>
              <a:bodyPr/>
              <a:lstStyle/>
              <a:p>
                <a:r>
                  <a:rPr lang="en-US">
                    <a:noFill/>
                  </a:rPr>
                  <a:t> </a:t>
                </a:r>
              </a:p>
            </p:txBody>
          </p:sp>
        </mc:Fallback>
      </mc:AlternateContent>
      <p:sp>
        <p:nvSpPr>
          <p:cNvPr id="226" name="Rectangle 225">
            <a:extLst>
              <a:ext uri="{FF2B5EF4-FFF2-40B4-BE49-F238E27FC236}">
                <a16:creationId xmlns:a16="http://schemas.microsoft.com/office/drawing/2014/main" id="{24978262-025A-445D-B0C0-9BE1878340A2}"/>
              </a:ext>
            </a:extLst>
          </p:cNvPr>
          <p:cNvSpPr/>
          <p:nvPr/>
        </p:nvSpPr>
        <p:spPr>
          <a:xfrm rot="5400000">
            <a:off x="5371032" y="3568393"/>
            <a:ext cx="591671" cy="2747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62CF74A5-EAB3-4CEF-88DE-6AB21E139711}"/>
              </a:ext>
            </a:extLst>
          </p:cNvPr>
          <p:cNvSpPr/>
          <p:nvPr/>
        </p:nvSpPr>
        <p:spPr>
          <a:xfrm>
            <a:off x="4493837" y="4401025"/>
            <a:ext cx="591671" cy="2747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a:extLst>
              <a:ext uri="{FF2B5EF4-FFF2-40B4-BE49-F238E27FC236}">
                <a16:creationId xmlns:a16="http://schemas.microsoft.com/office/drawing/2014/main" id="{6DB2561F-6BD2-4638-8625-D4FDA15BCCC0}"/>
              </a:ext>
            </a:extLst>
          </p:cNvPr>
          <p:cNvSpPr txBox="1"/>
          <p:nvPr/>
        </p:nvSpPr>
        <p:spPr>
          <a:xfrm>
            <a:off x="4354776" y="6118562"/>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(-4, 1)</a:t>
            </a:r>
          </a:p>
        </p:txBody>
      </p:sp>
      <p:sp>
        <p:nvSpPr>
          <p:cNvPr id="5" name="TextBox 4">
            <a:extLst>
              <a:ext uri="{FF2B5EF4-FFF2-40B4-BE49-F238E27FC236}">
                <a16:creationId xmlns:a16="http://schemas.microsoft.com/office/drawing/2014/main" id="{13882095-A21C-4233-997E-482E83308044}"/>
              </a:ext>
            </a:extLst>
          </p:cNvPr>
          <p:cNvSpPr txBox="1"/>
          <p:nvPr/>
        </p:nvSpPr>
        <p:spPr>
          <a:xfrm>
            <a:off x="2608145" y="4395633"/>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(4, -3)</a:t>
            </a:r>
          </a:p>
        </p:txBody>
      </p:sp>
      <p:sp>
        <p:nvSpPr>
          <p:cNvPr id="228" name="Rectangle 227">
            <a:extLst>
              <a:ext uri="{FF2B5EF4-FFF2-40B4-BE49-F238E27FC236}">
                <a16:creationId xmlns:a16="http://schemas.microsoft.com/office/drawing/2014/main" id="{8C8B1F89-4024-4B63-8385-774A002B30FE}"/>
              </a:ext>
            </a:extLst>
          </p:cNvPr>
          <p:cNvSpPr/>
          <p:nvPr/>
        </p:nvSpPr>
        <p:spPr>
          <a:xfrm>
            <a:off x="4485344" y="6162796"/>
            <a:ext cx="591671" cy="2747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4F542BFE-0462-410B-83F4-0A09B242F075}"/>
              </a:ext>
            </a:extLst>
          </p:cNvPr>
          <p:cNvSpPr/>
          <p:nvPr/>
        </p:nvSpPr>
        <p:spPr>
          <a:xfrm>
            <a:off x="2710927" y="4390292"/>
            <a:ext cx="591671" cy="2747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59774648-8E11-4BCA-94E8-8231A4F535CB}"/>
              </a:ext>
            </a:extLst>
          </p:cNvPr>
          <p:cNvSpPr txBox="1"/>
          <p:nvPr/>
        </p:nvSpPr>
        <p:spPr>
          <a:xfrm>
            <a:off x="2610667" y="6139490"/>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(-9, -6)</a:t>
            </a:r>
          </a:p>
        </p:txBody>
      </p:sp>
      <p:sp>
        <p:nvSpPr>
          <p:cNvPr id="177" name="TextBox 176">
            <a:extLst>
              <a:ext uri="{FF2B5EF4-FFF2-40B4-BE49-F238E27FC236}">
                <a16:creationId xmlns:a16="http://schemas.microsoft.com/office/drawing/2014/main" id="{1642622C-04A3-430A-92E7-8B72368DD88F}"/>
              </a:ext>
            </a:extLst>
          </p:cNvPr>
          <p:cNvSpPr txBox="1"/>
          <p:nvPr/>
        </p:nvSpPr>
        <p:spPr>
          <a:xfrm>
            <a:off x="4394307" y="7835593"/>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(-4, 6)</a:t>
            </a:r>
          </a:p>
        </p:txBody>
      </p:sp>
      <p:sp>
        <p:nvSpPr>
          <p:cNvPr id="231" name="Rectangle 230">
            <a:extLst>
              <a:ext uri="{FF2B5EF4-FFF2-40B4-BE49-F238E27FC236}">
                <a16:creationId xmlns:a16="http://schemas.microsoft.com/office/drawing/2014/main" id="{B5D4CA4B-AC50-4F5C-8F8D-4C5A3481BD71}"/>
              </a:ext>
            </a:extLst>
          </p:cNvPr>
          <p:cNvSpPr/>
          <p:nvPr/>
        </p:nvSpPr>
        <p:spPr>
          <a:xfrm>
            <a:off x="2713085" y="6178639"/>
            <a:ext cx="591671" cy="2747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BBD4EEB5-DF49-44F8-8B5F-0050527BD65E}"/>
              </a:ext>
            </a:extLst>
          </p:cNvPr>
          <p:cNvSpPr/>
          <p:nvPr/>
        </p:nvSpPr>
        <p:spPr>
          <a:xfrm>
            <a:off x="4493837" y="7897781"/>
            <a:ext cx="591671" cy="2747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B6D959F9-DD7E-43B0-A347-9AEEE637DF15}"/>
              </a:ext>
            </a:extLst>
          </p:cNvPr>
          <p:cNvGrpSpPr/>
          <p:nvPr/>
        </p:nvGrpSpPr>
        <p:grpSpPr>
          <a:xfrm rot="16200000">
            <a:off x="2739449" y="2372363"/>
            <a:ext cx="500960" cy="881808"/>
            <a:chOff x="1956306" y="1391637"/>
            <a:chExt cx="500960" cy="881808"/>
          </a:xfrm>
        </p:grpSpPr>
        <p:sp>
          <p:nvSpPr>
            <p:cNvPr id="89" name="Arrow: Pentagon 88">
              <a:extLst>
                <a:ext uri="{FF2B5EF4-FFF2-40B4-BE49-F238E27FC236}">
                  <a16:creationId xmlns:a16="http://schemas.microsoft.com/office/drawing/2014/main" id="{12E920D0-C7AF-4633-9A49-1E8F89C803BA}"/>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BE8B8A6-0B38-448A-B810-81DF6FD26C5F}"/>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3E76BEAA-186F-48E6-8BE6-0442961A51A9}"/>
              </a:ext>
            </a:extLst>
          </p:cNvPr>
          <p:cNvGrpSpPr/>
          <p:nvPr/>
        </p:nvGrpSpPr>
        <p:grpSpPr>
          <a:xfrm rot="10800000">
            <a:off x="1936915" y="1514202"/>
            <a:ext cx="500960" cy="881808"/>
            <a:chOff x="1956306" y="1391637"/>
            <a:chExt cx="500960" cy="881808"/>
          </a:xfrm>
        </p:grpSpPr>
        <p:sp>
          <p:nvSpPr>
            <p:cNvPr id="92" name="Arrow: Pentagon 91">
              <a:extLst>
                <a:ext uri="{FF2B5EF4-FFF2-40B4-BE49-F238E27FC236}">
                  <a16:creationId xmlns:a16="http://schemas.microsoft.com/office/drawing/2014/main" id="{6EE59BD0-11DD-44F4-BAC7-259C62BAFB2A}"/>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C7217A4-2197-4A6A-A7B9-9B922CCEC845}"/>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AF89CB0D-6328-4EDF-B4FF-4442F3EC6BC9}"/>
              </a:ext>
            </a:extLst>
          </p:cNvPr>
          <p:cNvGrpSpPr/>
          <p:nvPr/>
        </p:nvGrpSpPr>
        <p:grpSpPr>
          <a:xfrm rot="10800000">
            <a:off x="1925870" y="3221929"/>
            <a:ext cx="500960" cy="881808"/>
            <a:chOff x="1956306" y="1391637"/>
            <a:chExt cx="500960" cy="881808"/>
          </a:xfrm>
        </p:grpSpPr>
        <p:sp>
          <p:nvSpPr>
            <p:cNvPr id="95" name="Arrow: Pentagon 94">
              <a:extLst>
                <a:ext uri="{FF2B5EF4-FFF2-40B4-BE49-F238E27FC236}">
                  <a16:creationId xmlns:a16="http://schemas.microsoft.com/office/drawing/2014/main" id="{1B40D0CE-7B05-474C-87CB-7974FF7DD013}"/>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8E481FC8-4125-4EFA-9BC2-48AEC0FC9247}"/>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9C3F1DBA-053B-4802-94F6-5C0D7F51FBBA}"/>
              </a:ext>
            </a:extLst>
          </p:cNvPr>
          <p:cNvGrpSpPr/>
          <p:nvPr/>
        </p:nvGrpSpPr>
        <p:grpSpPr>
          <a:xfrm rot="5400000">
            <a:off x="1040604" y="4122783"/>
            <a:ext cx="500960" cy="881808"/>
            <a:chOff x="1956306" y="1391637"/>
            <a:chExt cx="500960" cy="881808"/>
          </a:xfrm>
        </p:grpSpPr>
        <p:sp>
          <p:nvSpPr>
            <p:cNvPr id="101" name="Arrow: Pentagon 100">
              <a:extLst>
                <a:ext uri="{FF2B5EF4-FFF2-40B4-BE49-F238E27FC236}">
                  <a16:creationId xmlns:a16="http://schemas.microsoft.com/office/drawing/2014/main" id="{ABBB23DA-1891-4229-A054-F5FB4D22B664}"/>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72256B93-B142-4356-BE25-3482AFB4D3D6}"/>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C474B97D-00D9-466B-865D-D96D40BE8DB1}"/>
              </a:ext>
            </a:extLst>
          </p:cNvPr>
          <p:cNvGrpSpPr/>
          <p:nvPr/>
        </p:nvGrpSpPr>
        <p:grpSpPr>
          <a:xfrm>
            <a:off x="1911366" y="5008571"/>
            <a:ext cx="500960" cy="881808"/>
            <a:chOff x="1956306" y="1391637"/>
            <a:chExt cx="500960" cy="881808"/>
          </a:xfrm>
        </p:grpSpPr>
        <p:sp>
          <p:nvSpPr>
            <p:cNvPr id="104" name="Arrow: Pentagon 103">
              <a:extLst>
                <a:ext uri="{FF2B5EF4-FFF2-40B4-BE49-F238E27FC236}">
                  <a16:creationId xmlns:a16="http://schemas.microsoft.com/office/drawing/2014/main" id="{25824BEA-15A3-4384-A429-19DECF906585}"/>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81CB0620-BAE0-48CF-9514-17C53B67167E}"/>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D5C64A11-FD93-469B-AFF2-2F1E39468A8D}"/>
              </a:ext>
            </a:extLst>
          </p:cNvPr>
          <p:cNvGrpSpPr/>
          <p:nvPr/>
        </p:nvGrpSpPr>
        <p:grpSpPr>
          <a:xfrm rot="16200000">
            <a:off x="1030057" y="5872562"/>
            <a:ext cx="500960" cy="881808"/>
            <a:chOff x="1956306" y="1391637"/>
            <a:chExt cx="500960" cy="881808"/>
          </a:xfrm>
        </p:grpSpPr>
        <p:sp>
          <p:nvSpPr>
            <p:cNvPr id="107" name="Arrow: Pentagon 106">
              <a:extLst>
                <a:ext uri="{FF2B5EF4-FFF2-40B4-BE49-F238E27FC236}">
                  <a16:creationId xmlns:a16="http://schemas.microsoft.com/office/drawing/2014/main" id="{057F827B-4013-4BD6-86FB-A0A83E70D3B1}"/>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C97479E9-75AC-404A-A3AE-1BA3D4C04653}"/>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E10FD693-180E-43FF-83C8-F350674C2D1F}"/>
              </a:ext>
            </a:extLst>
          </p:cNvPr>
          <p:cNvGrpSpPr/>
          <p:nvPr/>
        </p:nvGrpSpPr>
        <p:grpSpPr>
          <a:xfrm>
            <a:off x="1929118" y="6774244"/>
            <a:ext cx="500960" cy="881808"/>
            <a:chOff x="1956306" y="1391637"/>
            <a:chExt cx="500960" cy="881808"/>
          </a:xfrm>
        </p:grpSpPr>
        <p:sp>
          <p:nvSpPr>
            <p:cNvPr id="114" name="Arrow: Pentagon 113">
              <a:extLst>
                <a:ext uri="{FF2B5EF4-FFF2-40B4-BE49-F238E27FC236}">
                  <a16:creationId xmlns:a16="http://schemas.microsoft.com/office/drawing/2014/main" id="{34FB112A-D024-4706-866D-546ADD8140CD}"/>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E84804D7-00EF-4285-9C59-027593C5D13E}"/>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CB317C11-9DDA-4477-8712-F92C47E20780}"/>
              </a:ext>
            </a:extLst>
          </p:cNvPr>
          <p:cNvGrpSpPr/>
          <p:nvPr/>
        </p:nvGrpSpPr>
        <p:grpSpPr>
          <a:xfrm rot="10800000">
            <a:off x="1875209" y="8518588"/>
            <a:ext cx="500960" cy="881808"/>
            <a:chOff x="1956306" y="1391637"/>
            <a:chExt cx="500960" cy="881808"/>
          </a:xfrm>
        </p:grpSpPr>
        <p:sp>
          <p:nvSpPr>
            <p:cNvPr id="117" name="Arrow: Pentagon 116">
              <a:extLst>
                <a:ext uri="{FF2B5EF4-FFF2-40B4-BE49-F238E27FC236}">
                  <a16:creationId xmlns:a16="http://schemas.microsoft.com/office/drawing/2014/main" id="{FC0E87CE-6FFA-41F0-8536-90195D127DDB}"/>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FC590ADB-1B29-45AB-B7B2-79C164941029}"/>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247FC43F-FD52-4C53-8157-EFDE0EEC9DA9}"/>
              </a:ext>
            </a:extLst>
          </p:cNvPr>
          <p:cNvGrpSpPr/>
          <p:nvPr/>
        </p:nvGrpSpPr>
        <p:grpSpPr>
          <a:xfrm rot="16200000">
            <a:off x="1033637" y="7594906"/>
            <a:ext cx="500960" cy="881808"/>
            <a:chOff x="1956306" y="1391637"/>
            <a:chExt cx="500960" cy="881808"/>
          </a:xfrm>
        </p:grpSpPr>
        <p:sp>
          <p:nvSpPr>
            <p:cNvPr id="120" name="Arrow: Pentagon 119">
              <a:extLst>
                <a:ext uri="{FF2B5EF4-FFF2-40B4-BE49-F238E27FC236}">
                  <a16:creationId xmlns:a16="http://schemas.microsoft.com/office/drawing/2014/main" id="{D134265E-00AC-4E0E-A57F-51BB02B7978C}"/>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361FC713-E139-4194-999B-F58EF72814AA}"/>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7C51F98B-5705-4C4C-BD07-896348D076C2}"/>
              </a:ext>
            </a:extLst>
          </p:cNvPr>
          <p:cNvGrpSpPr/>
          <p:nvPr/>
        </p:nvGrpSpPr>
        <p:grpSpPr>
          <a:xfrm>
            <a:off x="5411552" y="8507432"/>
            <a:ext cx="500960" cy="881808"/>
            <a:chOff x="1956306" y="1391637"/>
            <a:chExt cx="500960" cy="881808"/>
          </a:xfrm>
        </p:grpSpPr>
        <p:sp>
          <p:nvSpPr>
            <p:cNvPr id="142" name="Arrow: Pentagon 141">
              <a:extLst>
                <a:ext uri="{FF2B5EF4-FFF2-40B4-BE49-F238E27FC236}">
                  <a16:creationId xmlns:a16="http://schemas.microsoft.com/office/drawing/2014/main" id="{C2F8B865-D249-436C-AEE7-505D78060024}"/>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471E1DDE-58B7-4447-A51D-E69E06D79F0C}"/>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C9324D22-D8C5-4808-A0C3-2C20A7DF6C8A}"/>
              </a:ext>
            </a:extLst>
          </p:cNvPr>
          <p:cNvGrpSpPr/>
          <p:nvPr/>
        </p:nvGrpSpPr>
        <p:grpSpPr>
          <a:xfrm>
            <a:off x="5392323" y="5039338"/>
            <a:ext cx="500960" cy="881808"/>
            <a:chOff x="1956306" y="1391637"/>
            <a:chExt cx="500960" cy="881808"/>
          </a:xfrm>
        </p:grpSpPr>
        <p:sp>
          <p:nvSpPr>
            <p:cNvPr id="145" name="Arrow: Pentagon 144">
              <a:extLst>
                <a:ext uri="{FF2B5EF4-FFF2-40B4-BE49-F238E27FC236}">
                  <a16:creationId xmlns:a16="http://schemas.microsoft.com/office/drawing/2014/main" id="{7E6FF02E-454E-4083-B0F7-67E1E5A2C244}"/>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0EB434D0-B2EB-410D-8312-62CC98207AA2}"/>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a:extLst>
              <a:ext uri="{FF2B5EF4-FFF2-40B4-BE49-F238E27FC236}">
                <a16:creationId xmlns:a16="http://schemas.microsoft.com/office/drawing/2014/main" id="{9B401178-C38A-42CC-920C-1A0E933A3BB7}"/>
              </a:ext>
            </a:extLst>
          </p:cNvPr>
          <p:cNvGrpSpPr/>
          <p:nvPr/>
        </p:nvGrpSpPr>
        <p:grpSpPr>
          <a:xfrm>
            <a:off x="3647740" y="4982592"/>
            <a:ext cx="500960" cy="881808"/>
            <a:chOff x="1956306" y="1391637"/>
            <a:chExt cx="500960" cy="881808"/>
          </a:xfrm>
        </p:grpSpPr>
        <p:sp>
          <p:nvSpPr>
            <p:cNvPr id="148" name="Arrow: Pentagon 147">
              <a:extLst>
                <a:ext uri="{FF2B5EF4-FFF2-40B4-BE49-F238E27FC236}">
                  <a16:creationId xmlns:a16="http://schemas.microsoft.com/office/drawing/2014/main" id="{D2935B53-BAD6-4C00-834A-9F51C90454A9}"/>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DC259B5-24B7-4FE4-8FA2-68B9F4268853}"/>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a:extLst>
              <a:ext uri="{FF2B5EF4-FFF2-40B4-BE49-F238E27FC236}">
                <a16:creationId xmlns:a16="http://schemas.microsoft.com/office/drawing/2014/main" id="{13C56EFF-7751-4AF2-A687-9D27439B4F43}"/>
              </a:ext>
            </a:extLst>
          </p:cNvPr>
          <p:cNvGrpSpPr/>
          <p:nvPr/>
        </p:nvGrpSpPr>
        <p:grpSpPr>
          <a:xfrm>
            <a:off x="3665796" y="6820716"/>
            <a:ext cx="500960" cy="881808"/>
            <a:chOff x="1956306" y="1391637"/>
            <a:chExt cx="500960" cy="881808"/>
          </a:xfrm>
        </p:grpSpPr>
        <p:sp>
          <p:nvSpPr>
            <p:cNvPr id="151" name="Arrow: Pentagon 150">
              <a:extLst>
                <a:ext uri="{FF2B5EF4-FFF2-40B4-BE49-F238E27FC236}">
                  <a16:creationId xmlns:a16="http://schemas.microsoft.com/office/drawing/2014/main" id="{0E705467-197D-4D88-A147-7B523A8567C8}"/>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F295F407-7173-4C9B-B713-7E525990F7A5}"/>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02F19DE8-5BDE-458F-B4E3-6E779CABC590}"/>
              </a:ext>
            </a:extLst>
          </p:cNvPr>
          <p:cNvGrpSpPr/>
          <p:nvPr/>
        </p:nvGrpSpPr>
        <p:grpSpPr>
          <a:xfrm rot="16200000">
            <a:off x="4544674" y="2372364"/>
            <a:ext cx="500960" cy="881808"/>
            <a:chOff x="1956306" y="1391637"/>
            <a:chExt cx="500960" cy="881808"/>
          </a:xfrm>
        </p:grpSpPr>
        <p:sp>
          <p:nvSpPr>
            <p:cNvPr id="154" name="Arrow: Pentagon 153">
              <a:extLst>
                <a:ext uri="{FF2B5EF4-FFF2-40B4-BE49-F238E27FC236}">
                  <a16:creationId xmlns:a16="http://schemas.microsoft.com/office/drawing/2014/main" id="{1574FCCF-ACFC-4F25-89D5-B8C270173916}"/>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BED86D8D-EB23-4117-A188-B9EBB470F532}"/>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a:extLst>
              <a:ext uri="{FF2B5EF4-FFF2-40B4-BE49-F238E27FC236}">
                <a16:creationId xmlns:a16="http://schemas.microsoft.com/office/drawing/2014/main" id="{86653CD6-7448-473D-ACB4-0C16A6B0A5E5}"/>
              </a:ext>
            </a:extLst>
          </p:cNvPr>
          <p:cNvGrpSpPr/>
          <p:nvPr/>
        </p:nvGrpSpPr>
        <p:grpSpPr>
          <a:xfrm>
            <a:off x="5380298" y="1513385"/>
            <a:ext cx="500960" cy="881808"/>
            <a:chOff x="1956306" y="1391637"/>
            <a:chExt cx="500960" cy="881808"/>
          </a:xfrm>
        </p:grpSpPr>
        <p:sp>
          <p:nvSpPr>
            <p:cNvPr id="157" name="Arrow: Pentagon 156">
              <a:extLst>
                <a:ext uri="{FF2B5EF4-FFF2-40B4-BE49-F238E27FC236}">
                  <a16:creationId xmlns:a16="http://schemas.microsoft.com/office/drawing/2014/main" id="{9653A090-5D1B-4430-AB14-FB701CEBB8E9}"/>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4AD3935-150D-4365-ACC2-EA8A8E896A5F}"/>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826C88BA-CD0C-4EF4-B809-B75BE158ED7B}"/>
              </a:ext>
            </a:extLst>
          </p:cNvPr>
          <p:cNvGrpSpPr/>
          <p:nvPr/>
        </p:nvGrpSpPr>
        <p:grpSpPr>
          <a:xfrm rot="16200000">
            <a:off x="6258601" y="7621886"/>
            <a:ext cx="500960" cy="881808"/>
            <a:chOff x="1956306" y="1391637"/>
            <a:chExt cx="500960" cy="881808"/>
          </a:xfrm>
        </p:grpSpPr>
        <p:sp>
          <p:nvSpPr>
            <p:cNvPr id="163" name="Arrow: Pentagon 162">
              <a:extLst>
                <a:ext uri="{FF2B5EF4-FFF2-40B4-BE49-F238E27FC236}">
                  <a16:creationId xmlns:a16="http://schemas.microsoft.com/office/drawing/2014/main" id="{A7862B6B-84F9-4118-82F0-42DDD6A15CC0}"/>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1229DBCB-DFB6-41AC-AFBC-8F638AFC0CB9}"/>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4524468C-5538-4097-A88C-5405ACAD5A03}"/>
              </a:ext>
            </a:extLst>
          </p:cNvPr>
          <p:cNvGrpSpPr/>
          <p:nvPr/>
        </p:nvGrpSpPr>
        <p:grpSpPr>
          <a:xfrm rot="16200000">
            <a:off x="6246577" y="4129321"/>
            <a:ext cx="500960" cy="881808"/>
            <a:chOff x="1956306" y="1391637"/>
            <a:chExt cx="500960" cy="881808"/>
          </a:xfrm>
        </p:grpSpPr>
        <p:sp>
          <p:nvSpPr>
            <p:cNvPr id="169" name="Arrow: Pentagon 168">
              <a:extLst>
                <a:ext uri="{FF2B5EF4-FFF2-40B4-BE49-F238E27FC236}">
                  <a16:creationId xmlns:a16="http://schemas.microsoft.com/office/drawing/2014/main" id="{C34415C8-4D8A-4022-8012-9944B61F8D6B}"/>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41E74402-9C1A-4321-9DB4-AF2EA98CA66F}"/>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D1F89099-5F70-4A58-AEB6-3B9578AC71EB}"/>
              </a:ext>
            </a:extLst>
          </p:cNvPr>
          <p:cNvGrpSpPr/>
          <p:nvPr/>
        </p:nvGrpSpPr>
        <p:grpSpPr>
          <a:xfrm>
            <a:off x="5416388" y="6809167"/>
            <a:ext cx="500960" cy="881808"/>
            <a:chOff x="1956306" y="1391637"/>
            <a:chExt cx="500960" cy="881808"/>
          </a:xfrm>
        </p:grpSpPr>
        <p:sp>
          <p:nvSpPr>
            <p:cNvPr id="172" name="Arrow: Pentagon 171">
              <a:extLst>
                <a:ext uri="{FF2B5EF4-FFF2-40B4-BE49-F238E27FC236}">
                  <a16:creationId xmlns:a16="http://schemas.microsoft.com/office/drawing/2014/main" id="{EE8F16D7-AACD-4E1E-832A-BBFCD17E8672}"/>
                </a:ext>
              </a:extLst>
            </p:cNvPr>
            <p:cNvSpPr/>
            <p:nvPr/>
          </p:nvSpPr>
          <p:spPr>
            <a:xfrm>
              <a:off x="2011713" y="1424359"/>
              <a:ext cx="445553" cy="829163"/>
            </a:xfrm>
            <a:prstGeom prst="homePlate">
              <a:avLst>
                <a:gd name="adj" fmla="val 34522"/>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548CFE05-991C-4960-BAB2-33B2F78A2743}"/>
                </a:ext>
              </a:extLst>
            </p:cNvPr>
            <p:cNvSpPr/>
            <p:nvPr/>
          </p:nvSpPr>
          <p:spPr>
            <a:xfrm>
              <a:off x="1956306" y="1391637"/>
              <a:ext cx="116679" cy="8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TextBox 180">
            <a:extLst>
              <a:ext uri="{FF2B5EF4-FFF2-40B4-BE49-F238E27FC236}">
                <a16:creationId xmlns:a16="http://schemas.microsoft.com/office/drawing/2014/main" id="{041DD8ED-CE31-4E86-8533-59F5E5C96900}"/>
              </a:ext>
            </a:extLst>
          </p:cNvPr>
          <p:cNvSpPr txBox="1"/>
          <p:nvPr/>
        </p:nvSpPr>
        <p:spPr>
          <a:xfrm rot="16200000">
            <a:off x="1740849" y="8798541"/>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(0, 0)</a:t>
            </a:r>
          </a:p>
        </p:txBody>
      </p:sp>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09F62C44-D212-4350-9F0F-478ED094DC98}"/>
                  </a:ext>
                </a:extLst>
              </p:cNvPr>
              <p:cNvSpPr txBox="1"/>
              <p:nvPr/>
            </p:nvSpPr>
            <p:spPr>
              <a:xfrm>
                <a:off x="4409237" y="2638972"/>
                <a:ext cx="790732" cy="417102"/>
              </a:xfrm>
              <a:prstGeom prst="rect">
                <a:avLst/>
              </a:prstGeom>
              <a:noFill/>
            </p:spPr>
            <p:txBody>
              <a:bodyPr wrap="square" rtlCol="0">
                <a:spAutoFit/>
              </a:bodyPr>
              <a:lstStyle/>
              <a:p>
                <a:pPr algn="ctr"/>
                <a:r>
                  <a:rPr lang="en-US" sz="1400" b="1" dirty="0">
                    <a:latin typeface="Century Gothic" panose="020B0502020202020204" pitchFamily="34" charset="0"/>
                  </a:rPr>
                  <a:t>(-</a:t>
                </a:r>
                <a:r>
                  <a:rPr lang="en-US" sz="1400" b="1" dirty="0"/>
                  <a:t> </a:t>
                </a:r>
                <a14:m>
                  <m:oMath xmlns:m="http://schemas.openxmlformats.org/officeDocument/2006/math">
                    <m:f>
                      <m:fPr>
                        <m:ctrlPr>
                          <a:rPr lang="en-US" sz="1400" b="1" i="1">
                            <a:latin typeface="Cambria Math" panose="02040503050406030204" pitchFamily="18" charset="0"/>
                          </a:rPr>
                        </m:ctrlPr>
                      </m:fPr>
                      <m:num>
                        <m:r>
                          <a:rPr lang="en-US" sz="1400" b="1" i="1" smtClean="0">
                            <a:latin typeface="Cambria Math" panose="02040503050406030204" pitchFamily="18" charset="0"/>
                          </a:rPr>
                          <m:t>𝟏</m:t>
                        </m:r>
                      </m:num>
                      <m:den>
                        <m:r>
                          <a:rPr lang="en-US" sz="1400" b="1" i="1" smtClean="0">
                            <a:latin typeface="Cambria Math" panose="02040503050406030204" pitchFamily="18" charset="0"/>
                          </a:rPr>
                          <m:t>𝟐</m:t>
                        </m:r>
                      </m:den>
                    </m:f>
                  </m:oMath>
                </a14:m>
                <a:r>
                  <a:rPr lang="en-US" sz="1400" b="1" dirty="0">
                    <a:latin typeface="Century Gothic" panose="020B0502020202020204" pitchFamily="34" charset="0"/>
                  </a:rPr>
                  <a:t>, 0)</a:t>
                </a:r>
              </a:p>
            </p:txBody>
          </p:sp>
        </mc:Choice>
        <mc:Fallback xmlns="">
          <p:sp>
            <p:nvSpPr>
              <p:cNvPr id="182" name="TextBox 181">
                <a:extLst>
                  <a:ext uri="{FF2B5EF4-FFF2-40B4-BE49-F238E27FC236}">
                    <a16:creationId xmlns:a16="http://schemas.microsoft.com/office/drawing/2014/main" id="{09F62C44-D212-4350-9F0F-478ED094DC98}"/>
                  </a:ext>
                </a:extLst>
              </p:cNvPr>
              <p:cNvSpPr txBox="1">
                <a:spLocks noRot="1" noChangeAspect="1" noMove="1" noResize="1" noEditPoints="1" noAdjustHandles="1" noChangeArrowheads="1" noChangeShapeType="1" noTextEdit="1"/>
              </p:cNvSpPr>
              <p:nvPr/>
            </p:nvSpPr>
            <p:spPr>
              <a:xfrm>
                <a:off x="4409237" y="2638972"/>
                <a:ext cx="790732" cy="41710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BA20AF6B-AC8A-4F99-AF1A-5256F6E223E7}"/>
                  </a:ext>
                </a:extLst>
              </p:cNvPr>
              <p:cNvSpPr txBox="1"/>
              <p:nvPr/>
            </p:nvSpPr>
            <p:spPr>
              <a:xfrm rot="16200000">
                <a:off x="5231563" y="5278603"/>
                <a:ext cx="790732" cy="416076"/>
              </a:xfrm>
              <a:prstGeom prst="rect">
                <a:avLst/>
              </a:prstGeom>
              <a:noFill/>
            </p:spPr>
            <p:txBody>
              <a:bodyPr wrap="square" rtlCol="0">
                <a:spAutoFit/>
              </a:bodyPr>
              <a:lstStyle/>
              <a:p>
                <a:pPr algn="ctr"/>
                <a:r>
                  <a:rPr lang="en-US" sz="1400" b="1" dirty="0">
                    <a:latin typeface="Century Gothic" panose="020B0502020202020204" pitchFamily="34" charset="0"/>
                  </a:rPr>
                  <a:t>(</a:t>
                </a:r>
                <a14:m>
                  <m:oMath xmlns:m="http://schemas.openxmlformats.org/officeDocument/2006/math">
                    <m:f>
                      <m:fPr>
                        <m:ctrlPr>
                          <a:rPr lang="en-US" sz="1400" b="1" i="1">
                            <a:latin typeface="Cambria Math" panose="02040503050406030204" pitchFamily="18" charset="0"/>
                          </a:rPr>
                        </m:ctrlPr>
                      </m:fPr>
                      <m:num>
                        <m:r>
                          <a:rPr lang="en-US" sz="1400" b="1" i="1" smtClean="0">
                            <a:latin typeface="Cambria Math" panose="02040503050406030204" pitchFamily="18" charset="0"/>
                          </a:rPr>
                          <m:t>𝟑</m:t>
                        </m:r>
                      </m:num>
                      <m:den>
                        <m:r>
                          <a:rPr lang="en-US" sz="1400" b="1" i="1" smtClean="0">
                            <a:latin typeface="Cambria Math" panose="02040503050406030204" pitchFamily="18" charset="0"/>
                          </a:rPr>
                          <m:t>𝟒</m:t>
                        </m:r>
                      </m:den>
                    </m:f>
                  </m:oMath>
                </a14:m>
                <a:r>
                  <a:rPr lang="en-US" sz="1400" b="1" dirty="0">
                    <a:latin typeface="Century Gothic" panose="020B0502020202020204" pitchFamily="34" charset="0"/>
                  </a:rPr>
                  <a:t>, 3)</a:t>
                </a:r>
              </a:p>
            </p:txBody>
          </p:sp>
        </mc:Choice>
        <mc:Fallback xmlns="">
          <p:sp>
            <p:nvSpPr>
              <p:cNvPr id="183" name="TextBox 182">
                <a:extLst>
                  <a:ext uri="{FF2B5EF4-FFF2-40B4-BE49-F238E27FC236}">
                    <a16:creationId xmlns:a16="http://schemas.microsoft.com/office/drawing/2014/main" id="{BA20AF6B-AC8A-4F99-AF1A-5256F6E223E7}"/>
                  </a:ext>
                </a:extLst>
              </p:cNvPr>
              <p:cNvSpPr txBox="1">
                <a:spLocks noRot="1" noChangeAspect="1" noMove="1" noResize="1" noEditPoints="1" noAdjustHandles="1" noChangeArrowheads="1" noChangeShapeType="1" noTextEdit="1"/>
              </p:cNvSpPr>
              <p:nvPr/>
            </p:nvSpPr>
            <p:spPr>
              <a:xfrm rot="16200000">
                <a:off x="5231563" y="5278603"/>
                <a:ext cx="790732" cy="416076"/>
              </a:xfrm>
              <a:prstGeom prst="rect">
                <a:avLst/>
              </a:prstGeom>
              <a:blipFill>
                <a:blip r:embed="rId16"/>
                <a:stretch>
                  <a:fillRect/>
                </a:stretch>
              </a:blipFill>
            </p:spPr>
            <p:txBody>
              <a:bodyPr/>
              <a:lstStyle/>
              <a:p>
                <a:r>
                  <a:rPr lang="en-US">
                    <a:noFill/>
                  </a:rPr>
                  <a:t> </a:t>
                </a:r>
              </a:p>
            </p:txBody>
          </p:sp>
        </mc:Fallback>
      </mc:AlternateContent>
      <p:sp>
        <p:nvSpPr>
          <p:cNvPr id="184" name="TextBox 183">
            <a:extLst>
              <a:ext uri="{FF2B5EF4-FFF2-40B4-BE49-F238E27FC236}">
                <a16:creationId xmlns:a16="http://schemas.microsoft.com/office/drawing/2014/main" id="{0D02397F-8B5D-4EB9-950B-9EB6745FF3D3}"/>
              </a:ext>
            </a:extLst>
          </p:cNvPr>
          <p:cNvSpPr txBox="1"/>
          <p:nvPr/>
        </p:nvSpPr>
        <p:spPr>
          <a:xfrm rot="16200000">
            <a:off x="5251664" y="7114635"/>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(1, -4)</a:t>
            </a:r>
          </a:p>
        </p:txBody>
      </p:sp>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06EBE2D8-7D3B-4A32-807A-058D212B1516}"/>
                  </a:ext>
                </a:extLst>
              </p:cNvPr>
              <p:cNvSpPr txBox="1"/>
              <p:nvPr/>
            </p:nvSpPr>
            <p:spPr>
              <a:xfrm rot="16200000">
                <a:off x="5256857" y="8761501"/>
                <a:ext cx="790732" cy="403508"/>
              </a:xfrm>
              <a:prstGeom prst="rect">
                <a:avLst/>
              </a:prstGeom>
              <a:noFill/>
            </p:spPr>
            <p:txBody>
              <a:bodyPr wrap="square" rtlCol="0">
                <a:spAutoFit/>
              </a:bodyPr>
              <a:lstStyle/>
              <a:p>
                <a:pPr algn="ctr"/>
                <a:r>
                  <a:rPr lang="en-US" sz="1400" b="1" dirty="0">
                    <a:latin typeface="Century Gothic" panose="020B0502020202020204" pitchFamily="34" charset="0"/>
                  </a:rPr>
                  <a:t>(</a:t>
                </a:r>
                <a14:m>
                  <m:oMath xmlns:m="http://schemas.openxmlformats.org/officeDocument/2006/math">
                    <m:f>
                      <m:fPr>
                        <m:ctrlPr>
                          <a:rPr lang="en-US" sz="1400" b="1" i="1">
                            <a:latin typeface="Cambria Math" panose="02040503050406030204" pitchFamily="18" charset="0"/>
                          </a:rPr>
                        </m:ctrlPr>
                      </m:fPr>
                      <m:num>
                        <m:r>
                          <a:rPr lang="en-US" sz="1400" b="1" i="1">
                            <a:latin typeface="Cambria Math" panose="02040503050406030204" pitchFamily="18" charset="0"/>
                          </a:rPr>
                          <m:t>𝟏</m:t>
                        </m:r>
                      </m:num>
                      <m:den>
                        <m:r>
                          <a:rPr lang="en-US" sz="1400" b="1" i="1">
                            <a:latin typeface="Cambria Math" panose="02040503050406030204" pitchFamily="18" charset="0"/>
                          </a:rPr>
                          <m:t>𝟓</m:t>
                        </m:r>
                      </m:den>
                    </m:f>
                  </m:oMath>
                </a14:m>
                <a:r>
                  <a:rPr lang="en-US" sz="1400" b="1" dirty="0">
                    <a:latin typeface="Century Gothic" panose="020B0502020202020204" pitchFamily="34" charset="0"/>
                  </a:rPr>
                  <a:t>, 2)</a:t>
                </a:r>
              </a:p>
            </p:txBody>
          </p:sp>
        </mc:Choice>
        <mc:Fallback xmlns="">
          <p:sp>
            <p:nvSpPr>
              <p:cNvPr id="185" name="TextBox 184">
                <a:extLst>
                  <a:ext uri="{FF2B5EF4-FFF2-40B4-BE49-F238E27FC236}">
                    <a16:creationId xmlns:a16="http://schemas.microsoft.com/office/drawing/2014/main" id="{06EBE2D8-7D3B-4A32-807A-058D212B1516}"/>
                  </a:ext>
                </a:extLst>
              </p:cNvPr>
              <p:cNvSpPr txBox="1">
                <a:spLocks noRot="1" noChangeAspect="1" noMove="1" noResize="1" noEditPoints="1" noAdjustHandles="1" noChangeArrowheads="1" noChangeShapeType="1" noTextEdit="1"/>
              </p:cNvSpPr>
              <p:nvPr/>
            </p:nvSpPr>
            <p:spPr>
              <a:xfrm rot="16200000">
                <a:off x="5256857" y="8761501"/>
                <a:ext cx="790732" cy="403508"/>
              </a:xfrm>
              <a:prstGeom prst="rect">
                <a:avLst/>
              </a:prstGeom>
              <a:blipFill>
                <a:blip r:embed="rId1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FF460EB9-A4DF-4057-A933-332298CADE05}"/>
                  </a:ext>
                </a:extLst>
              </p:cNvPr>
              <p:cNvSpPr txBox="1"/>
              <p:nvPr/>
            </p:nvSpPr>
            <p:spPr>
              <a:xfrm rot="16200000">
                <a:off x="3496677" y="5222565"/>
                <a:ext cx="790732" cy="416076"/>
              </a:xfrm>
              <a:prstGeom prst="rect">
                <a:avLst/>
              </a:prstGeom>
              <a:noFill/>
            </p:spPr>
            <p:txBody>
              <a:bodyPr wrap="square" rtlCol="0">
                <a:spAutoFit/>
              </a:bodyPr>
              <a:lstStyle/>
              <a:p>
                <a:pPr algn="ctr"/>
                <a:r>
                  <a:rPr lang="en-US" sz="1400" b="1" dirty="0">
                    <a:latin typeface="Century Gothic" panose="020B0502020202020204" pitchFamily="34" charset="0"/>
                  </a:rPr>
                  <a:t>(</a:t>
                </a:r>
                <a14:m>
                  <m:oMath xmlns:m="http://schemas.openxmlformats.org/officeDocument/2006/math">
                    <m:f>
                      <m:fPr>
                        <m:ctrlPr>
                          <a:rPr lang="en-US" sz="1400" b="1" i="1">
                            <a:latin typeface="Cambria Math" panose="02040503050406030204" pitchFamily="18" charset="0"/>
                          </a:rPr>
                        </m:ctrlPr>
                      </m:fPr>
                      <m:num>
                        <m:r>
                          <a:rPr lang="en-US" sz="1400" b="1" i="1" smtClean="0">
                            <a:latin typeface="Cambria Math" panose="02040503050406030204" pitchFamily="18" charset="0"/>
                          </a:rPr>
                          <m:t>𝟐</m:t>
                        </m:r>
                      </m:num>
                      <m:den>
                        <m:r>
                          <a:rPr lang="en-US" sz="1400" b="1" i="1" smtClean="0">
                            <a:latin typeface="Cambria Math" panose="02040503050406030204" pitchFamily="18" charset="0"/>
                          </a:rPr>
                          <m:t>𝟑</m:t>
                        </m:r>
                      </m:den>
                    </m:f>
                  </m:oMath>
                </a14:m>
                <a:r>
                  <a:rPr lang="en-US" sz="1400" b="1" dirty="0">
                    <a:latin typeface="Century Gothic" panose="020B0502020202020204" pitchFamily="34" charset="0"/>
                  </a:rPr>
                  <a:t>, 1)</a:t>
                </a:r>
              </a:p>
            </p:txBody>
          </p:sp>
        </mc:Choice>
        <mc:Fallback xmlns="">
          <p:sp>
            <p:nvSpPr>
              <p:cNvPr id="186" name="TextBox 185">
                <a:extLst>
                  <a:ext uri="{FF2B5EF4-FFF2-40B4-BE49-F238E27FC236}">
                    <a16:creationId xmlns:a16="http://schemas.microsoft.com/office/drawing/2014/main" id="{FF460EB9-A4DF-4057-A933-332298CADE05}"/>
                  </a:ext>
                </a:extLst>
              </p:cNvPr>
              <p:cNvSpPr txBox="1">
                <a:spLocks noRot="1" noChangeAspect="1" noMove="1" noResize="1" noEditPoints="1" noAdjustHandles="1" noChangeArrowheads="1" noChangeShapeType="1" noTextEdit="1"/>
              </p:cNvSpPr>
              <p:nvPr/>
            </p:nvSpPr>
            <p:spPr>
              <a:xfrm rot="16200000">
                <a:off x="3496677" y="5222565"/>
                <a:ext cx="790732" cy="416076"/>
              </a:xfrm>
              <a:prstGeom prst="rect">
                <a:avLst/>
              </a:prstGeom>
              <a:blipFill>
                <a:blip r:embed="rId18"/>
                <a:stretch>
                  <a:fillRect/>
                </a:stretch>
              </a:blipFill>
            </p:spPr>
            <p:txBody>
              <a:bodyPr/>
              <a:lstStyle/>
              <a:p>
                <a:r>
                  <a:rPr lang="en-US">
                    <a:noFill/>
                  </a:rPr>
                  <a:t> </a:t>
                </a:r>
              </a:p>
            </p:txBody>
          </p:sp>
        </mc:Fallback>
      </mc:AlternateContent>
      <p:sp>
        <p:nvSpPr>
          <p:cNvPr id="187" name="TextBox 186">
            <a:extLst>
              <a:ext uri="{FF2B5EF4-FFF2-40B4-BE49-F238E27FC236}">
                <a16:creationId xmlns:a16="http://schemas.microsoft.com/office/drawing/2014/main" id="{00B9C9B8-C3FF-4D35-9F95-9C68E93DCDF1}"/>
              </a:ext>
            </a:extLst>
          </p:cNvPr>
          <p:cNvSpPr txBox="1"/>
          <p:nvPr/>
        </p:nvSpPr>
        <p:spPr>
          <a:xfrm rot="16200000">
            <a:off x="3510600" y="3500314"/>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(-4, -3)</a:t>
            </a:r>
          </a:p>
        </p:txBody>
      </p:sp>
      <p:sp>
        <p:nvSpPr>
          <p:cNvPr id="188" name="TextBox 187">
            <a:extLst>
              <a:ext uri="{FF2B5EF4-FFF2-40B4-BE49-F238E27FC236}">
                <a16:creationId xmlns:a16="http://schemas.microsoft.com/office/drawing/2014/main" id="{79949563-DB48-4008-A7F8-DB37F256DE4D}"/>
              </a:ext>
            </a:extLst>
          </p:cNvPr>
          <p:cNvSpPr txBox="1"/>
          <p:nvPr/>
        </p:nvSpPr>
        <p:spPr>
          <a:xfrm>
            <a:off x="2598299" y="2672872"/>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(-4, 3)</a:t>
            </a:r>
          </a:p>
        </p:txBody>
      </p:sp>
      <p:sp>
        <p:nvSpPr>
          <p:cNvPr id="189" name="TextBox 188">
            <a:extLst>
              <a:ext uri="{FF2B5EF4-FFF2-40B4-BE49-F238E27FC236}">
                <a16:creationId xmlns:a16="http://schemas.microsoft.com/office/drawing/2014/main" id="{8ADC7E07-FE8F-4A13-9209-34D18E47D9B5}"/>
              </a:ext>
            </a:extLst>
          </p:cNvPr>
          <p:cNvSpPr txBox="1"/>
          <p:nvPr/>
        </p:nvSpPr>
        <p:spPr>
          <a:xfrm rot="16200000">
            <a:off x="1765685" y="3499214"/>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(-4, 1)</a:t>
            </a:r>
          </a:p>
        </p:txBody>
      </p:sp>
      <p:sp>
        <p:nvSpPr>
          <p:cNvPr id="190" name="TextBox 189">
            <a:extLst>
              <a:ext uri="{FF2B5EF4-FFF2-40B4-BE49-F238E27FC236}">
                <a16:creationId xmlns:a16="http://schemas.microsoft.com/office/drawing/2014/main" id="{FD3AFF02-CC37-44A2-B425-98745506ED23}"/>
              </a:ext>
            </a:extLst>
          </p:cNvPr>
          <p:cNvSpPr txBox="1"/>
          <p:nvPr/>
        </p:nvSpPr>
        <p:spPr>
          <a:xfrm rot="16200000">
            <a:off x="3514762" y="7116985"/>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(1, -1)</a:t>
            </a:r>
          </a:p>
        </p:txBody>
      </p:sp>
      <p:sp>
        <p:nvSpPr>
          <p:cNvPr id="191" name="TextBox 190">
            <a:extLst>
              <a:ext uri="{FF2B5EF4-FFF2-40B4-BE49-F238E27FC236}">
                <a16:creationId xmlns:a16="http://schemas.microsoft.com/office/drawing/2014/main" id="{E1FEEBCC-8B6D-40D4-AF96-90DEFF0F5A2A}"/>
              </a:ext>
            </a:extLst>
          </p:cNvPr>
          <p:cNvSpPr txBox="1"/>
          <p:nvPr/>
        </p:nvSpPr>
        <p:spPr>
          <a:xfrm>
            <a:off x="891024" y="7878124"/>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(2, 0)</a:t>
            </a:r>
          </a:p>
        </p:txBody>
      </p:sp>
      <p:sp>
        <p:nvSpPr>
          <p:cNvPr id="192" name="TextBox 191">
            <a:extLst>
              <a:ext uri="{FF2B5EF4-FFF2-40B4-BE49-F238E27FC236}">
                <a16:creationId xmlns:a16="http://schemas.microsoft.com/office/drawing/2014/main" id="{230D8DF5-10FB-4682-9319-751035360449}"/>
              </a:ext>
            </a:extLst>
          </p:cNvPr>
          <p:cNvSpPr txBox="1"/>
          <p:nvPr/>
        </p:nvSpPr>
        <p:spPr>
          <a:xfrm>
            <a:off x="6113808" y="7881423"/>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(2, 0)</a:t>
            </a:r>
          </a:p>
        </p:txBody>
      </p: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5AF2A7E0-BFF9-4578-B003-389E0E14AC20}"/>
                  </a:ext>
                </a:extLst>
              </p:cNvPr>
              <p:cNvSpPr txBox="1"/>
              <p:nvPr/>
            </p:nvSpPr>
            <p:spPr>
              <a:xfrm>
                <a:off x="6138570" y="6078522"/>
                <a:ext cx="790732" cy="417102"/>
              </a:xfrm>
              <a:prstGeom prst="rect">
                <a:avLst/>
              </a:prstGeom>
              <a:noFill/>
            </p:spPr>
            <p:txBody>
              <a:bodyPr wrap="square" rtlCol="0">
                <a:spAutoFit/>
              </a:bodyPr>
              <a:lstStyle/>
              <a:p>
                <a:pPr algn="ctr"/>
                <a:r>
                  <a:rPr lang="en-US" sz="1400" b="1" dirty="0">
                    <a:latin typeface="Century Gothic" panose="020B0502020202020204" pitchFamily="34" charset="0"/>
                  </a:rPr>
                  <a:t>(</a:t>
                </a:r>
                <a14:m>
                  <m:oMath xmlns:m="http://schemas.openxmlformats.org/officeDocument/2006/math">
                    <m:f>
                      <m:fPr>
                        <m:ctrlPr>
                          <a:rPr lang="en-US" sz="1400" b="1" i="1">
                            <a:latin typeface="Cambria Math" panose="02040503050406030204" pitchFamily="18" charset="0"/>
                          </a:rPr>
                        </m:ctrlPr>
                      </m:fPr>
                      <m:num>
                        <m:r>
                          <a:rPr lang="en-US" sz="1400" b="1" i="1" smtClean="0">
                            <a:latin typeface="Cambria Math" panose="02040503050406030204" pitchFamily="18" charset="0"/>
                          </a:rPr>
                          <m:t>𝟏</m:t>
                        </m:r>
                      </m:num>
                      <m:den>
                        <m:r>
                          <a:rPr lang="en-US" sz="1400" b="1" i="1" smtClean="0">
                            <a:latin typeface="Cambria Math" panose="02040503050406030204" pitchFamily="18" charset="0"/>
                          </a:rPr>
                          <m:t>𝟐</m:t>
                        </m:r>
                      </m:den>
                    </m:f>
                  </m:oMath>
                </a14:m>
                <a:r>
                  <a:rPr lang="en-US" sz="1400" b="1" dirty="0">
                    <a:latin typeface="Century Gothic" panose="020B0502020202020204" pitchFamily="34" charset="0"/>
                  </a:rPr>
                  <a:t> , 1)</a:t>
                </a:r>
              </a:p>
            </p:txBody>
          </p:sp>
        </mc:Choice>
        <mc:Fallback xmlns="">
          <p:sp>
            <p:nvSpPr>
              <p:cNvPr id="193" name="TextBox 192">
                <a:extLst>
                  <a:ext uri="{FF2B5EF4-FFF2-40B4-BE49-F238E27FC236}">
                    <a16:creationId xmlns:a16="http://schemas.microsoft.com/office/drawing/2014/main" id="{5AF2A7E0-BFF9-4578-B003-389E0E14AC20}"/>
                  </a:ext>
                </a:extLst>
              </p:cNvPr>
              <p:cNvSpPr txBox="1">
                <a:spLocks noRot="1" noChangeAspect="1" noMove="1" noResize="1" noEditPoints="1" noAdjustHandles="1" noChangeArrowheads="1" noChangeShapeType="1" noTextEdit="1"/>
              </p:cNvSpPr>
              <p:nvPr/>
            </p:nvSpPr>
            <p:spPr>
              <a:xfrm>
                <a:off x="6138570" y="6078522"/>
                <a:ext cx="790732" cy="417102"/>
              </a:xfrm>
              <a:prstGeom prst="rect">
                <a:avLst/>
              </a:prstGeom>
              <a:blipFill>
                <a:blip r:embed="rId19"/>
                <a:stretch>
                  <a:fillRect/>
                </a:stretch>
              </a:blipFill>
            </p:spPr>
            <p:txBody>
              <a:bodyPr/>
              <a:lstStyle/>
              <a:p>
                <a:r>
                  <a:rPr lang="en-US">
                    <a:noFill/>
                  </a:rPr>
                  <a:t> </a:t>
                </a:r>
              </a:p>
            </p:txBody>
          </p:sp>
        </mc:Fallback>
      </mc:AlternateContent>
      <p:sp>
        <p:nvSpPr>
          <p:cNvPr id="194" name="TextBox 193">
            <a:extLst>
              <a:ext uri="{FF2B5EF4-FFF2-40B4-BE49-F238E27FC236}">
                <a16:creationId xmlns:a16="http://schemas.microsoft.com/office/drawing/2014/main" id="{E5F4BF9F-6A4E-46AA-BCB1-A3BC6D464AC1}"/>
              </a:ext>
            </a:extLst>
          </p:cNvPr>
          <p:cNvSpPr txBox="1"/>
          <p:nvPr/>
        </p:nvSpPr>
        <p:spPr>
          <a:xfrm>
            <a:off x="885171" y="6160520"/>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(-2, 3)</a:t>
            </a:r>
          </a:p>
        </p:txBody>
      </p:sp>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13862EE4-B05A-40AC-93A5-FA3FA8375996}"/>
                  </a:ext>
                </a:extLst>
              </p:cNvPr>
              <p:cNvSpPr txBox="1"/>
              <p:nvPr/>
            </p:nvSpPr>
            <p:spPr>
              <a:xfrm rot="16200000">
                <a:off x="1770318" y="7014172"/>
                <a:ext cx="790732" cy="416076"/>
              </a:xfrm>
              <a:prstGeom prst="rect">
                <a:avLst/>
              </a:prstGeom>
              <a:noFill/>
            </p:spPr>
            <p:txBody>
              <a:bodyPr wrap="square" rtlCol="0">
                <a:spAutoFit/>
              </a:bodyPr>
              <a:lstStyle/>
              <a:p>
                <a:pPr algn="ctr"/>
                <a:r>
                  <a:rPr lang="en-US" sz="1400" b="1" dirty="0">
                    <a:latin typeface="Century Gothic" panose="020B0502020202020204" pitchFamily="34" charset="0"/>
                  </a:rPr>
                  <a:t>(</a:t>
                </a:r>
                <a14:m>
                  <m:oMath xmlns:m="http://schemas.openxmlformats.org/officeDocument/2006/math">
                    <m:f>
                      <m:fPr>
                        <m:ctrlPr>
                          <a:rPr lang="en-US" sz="1400" b="1" i="1">
                            <a:latin typeface="Cambria Math" panose="02040503050406030204" pitchFamily="18" charset="0"/>
                          </a:rPr>
                        </m:ctrlPr>
                      </m:fPr>
                      <m:num>
                        <m:r>
                          <a:rPr lang="en-US" sz="1400" b="1" i="1" smtClean="0">
                            <a:latin typeface="Cambria Math" panose="02040503050406030204" pitchFamily="18" charset="0"/>
                          </a:rPr>
                          <m:t>𝟐</m:t>
                        </m:r>
                      </m:num>
                      <m:den>
                        <m:r>
                          <a:rPr lang="en-US" sz="1400" b="1" i="1" smtClean="0">
                            <a:latin typeface="Cambria Math" panose="02040503050406030204" pitchFamily="18" charset="0"/>
                          </a:rPr>
                          <m:t>𝟑</m:t>
                        </m:r>
                      </m:den>
                    </m:f>
                  </m:oMath>
                </a14:m>
                <a:r>
                  <a:rPr lang="en-US" sz="1400" b="1" dirty="0">
                    <a:latin typeface="Century Gothic" panose="020B0502020202020204" pitchFamily="34" charset="0"/>
                  </a:rPr>
                  <a:t>, 1)</a:t>
                </a:r>
              </a:p>
            </p:txBody>
          </p:sp>
        </mc:Choice>
        <mc:Fallback xmlns="">
          <p:sp>
            <p:nvSpPr>
              <p:cNvPr id="195" name="TextBox 194">
                <a:extLst>
                  <a:ext uri="{FF2B5EF4-FFF2-40B4-BE49-F238E27FC236}">
                    <a16:creationId xmlns:a16="http://schemas.microsoft.com/office/drawing/2014/main" id="{13862EE4-B05A-40AC-93A5-FA3FA8375996}"/>
                  </a:ext>
                </a:extLst>
              </p:cNvPr>
              <p:cNvSpPr txBox="1">
                <a:spLocks noRot="1" noChangeAspect="1" noMove="1" noResize="1" noEditPoints="1" noAdjustHandles="1" noChangeArrowheads="1" noChangeShapeType="1" noTextEdit="1"/>
              </p:cNvSpPr>
              <p:nvPr/>
            </p:nvSpPr>
            <p:spPr>
              <a:xfrm rot="16200000">
                <a:off x="1770318" y="7014172"/>
                <a:ext cx="790732" cy="416076"/>
              </a:xfrm>
              <a:prstGeom prst="rect">
                <a:avLst/>
              </a:prstGeom>
              <a:blipFill>
                <a:blip r:embed="rId20"/>
                <a:stretch>
                  <a:fillRect/>
                </a:stretch>
              </a:blipFill>
            </p:spPr>
            <p:txBody>
              <a:bodyPr/>
              <a:lstStyle/>
              <a:p>
                <a:r>
                  <a:rPr lang="en-US">
                    <a:noFill/>
                  </a:rPr>
                  <a:t> </a:t>
                </a:r>
              </a:p>
            </p:txBody>
          </p:sp>
        </mc:Fallback>
      </mc:AlternateContent>
      <p:sp>
        <p:nvSpPr>
          <p:cNvPr id="196" name="TextBox 195">
            <a:extLst>
              <a:ext uri="{FF2B5EF4-FFF2-40B4-BE49-F238E27FC236}">
                <a16:creationId xmlns:a16="http://schemas.microsoft.com/office/drawing/2014/main" id="{84BC38AD-21C2-4403-A2F3-BBCC1333E34B}"/>
              </a:ext>
            </a:extLst>
          </p:cNvPr>
          <p:cNvSpPr txBox="1"/>
          <p:nvPr/>
        </p:nvSpPr>
        <p:spPr>
          <a:xfrm rot="16200000">
            <a:off x="1758902" y="5301511"/>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(-3, 1)</a:t>
            </a:r>
          </a:p>
        </p:txBody>
      </p:sp>
      <p:sp>
        <p:nvSpPr>
          <p:cNvPr id="197" name="TextBox 196">
            <a:extLst>
              <a:ext uri="{FF2B5EF4-FFF2-40B4-BE49-F238E27FC236}">
                <a16:creationId xmlns:a16="http://schemas.microsoft.com/office/drawing/2014/main" id="{EB45EC2F-E9A7-4863-AABA-05165CA87511}"/>
              </a:ext>
            </a:extLst>
          </p:cNvPr>
          <p:cNvSpPr txBox="1"/>
          <p:nvPr/>
        </p:nvSpPr>
        <p:spPr>
          <a:xfrm>
            <a:off x="6106541" y="4421069"/>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(3, 6)</a:t>
            </a:r>
          </a:p>
        </p:txBody>
      </p:sp>
      <p:sp>
        <p:nvSpPr>
          <p:cNvPr id="198" name="TextBox 197">
            <a:extLst>
              <a:ext uri="{FF2B5EF4-FFF2-40B4-BE49-F238E27FC236}">
                <a16:creationId xmlns:a16="http://schemas.microsoft.com/office/drawing/2014/main" id="{FE1B37B4-AA7F-4E30-9490-728D8B2F766D}"/>
              </a:ext>
            </a:extLst>
          </p:cNvPr>
          <p:cNvSpPr txBox="1"/>
          <p:nvPr/>
        </p:nvSpPr>
        <p:spPr>
          <a:xfrm>
            <a:off x="891525" y="4384519"/>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(4, 0)</a:t>
            </a:r>
          </a:p>
        </p:txBody>
      </p:sp>
      <p:sp>
        <p:nvSpPr>
          <p:cNvPr id="199" name="TextBox 198">
            <a:extLst>
              <a:ext uri="{FF2B5EF4-FFF2-40B4-BE49-F238E27FC236}">
                <a16:creationId xmlns:a16="http://schemas.microsoft.com/office/drawing/2014/main" id="{1281D4AF-360B-475F-9331-3A6059DA2C95}"/>
              </a:ext>
            </a:extLst>
          </p:cNvPr>
          <p:cNvSpPr txBox="1"/>
          <p:nvPr/>
        </p:nvSpPr>
        <p:spPr>
          <a:xfrm>
            <a:off x="893539" y="2668284"/>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(2, 2)</a:t>
            </a:r>
          </a:p>
        </p:txBody>
      </p:sp>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714CDD7C-BDF3-49C6-B152-F70157E0A5E2}"/>
                  </a:ext>
                </a:extLst>
              </p:cNvPr>
              <p:cNvSpPr txBox="1"/>
              <p:nvPr/>
            </p:nvSpPr>
            <p:spPr>
              <a:xfrm rot="16200000">
                <a:off x="1776872" y="1740786"/>
                <a:ext cx="790732" cy="416076"/>
              </a:xfrm>
              <a:prstGeom prst="rect">
                <a:avLst/>
              </a:prstGeom>
              <a:noFill/>
            </p:spPr>
            <p:txBody>
              <a:bodyPr wrap="square" rtlCol="0">
                <a:spAutoFit/>
              </a:bodyPr>
              <a:lstStyle/>
              <a:p>
                <a:pPr algn="ctr"/>
                <a:r>
                  <a:rPr lang="en-US" sz="1400" b="1" dirty="0">
                    <a:latin typeface="Century Gothic" panose="020B0502020202020204" pitchFamily="34" charset="0"/>
                  </a:rPr>
                  <a:t>(</a:t>
                </a:r>
                <a14:m>
                  <m:oMath xmlns:m="http://schemas.openxmlformats.org/officeDocument/2006/math">
                    <m:f>
                      <m:fPr>
                        <m:ctrlPr>
                          <a:rPr lang="en-US" sz="1400" b="1" i="1">
                            <a:latin typeface="Cambria Math" panose="02040503050406030204" pitchFamily="18" charset="0"/>
                          </a:rPr>
                        </m:ctrlPr>
                      </m:fPr>
                      <m:num>
                        <m:r>
                          <a:rPr lang="en-US" sz="1400" b="1" i="1" smtClean="0">
                            <a:latin typeface="Cambria Math" panose="02040503050406030204" pitchFamily="18" charset="0"/>
                          </a:rPr>
                          <m:t>𝟏</m:t>
                        </m:r>
                      </m:num>
                      <m:den>
                        <m:r>
                          <a:rPr lang="en-US" sz="1400" b="1" i="1" smtClean="0">
                            <a:latin typeface="Cambria Math" panose="02040503050406030204" pitchFamily="18" charset="0"/>
                          </a:rPr>
                          <m:t>𝟓</m:t>
                        </m:r>
                      </m:den>
                    </m:f>
                  </m:oMath>
                </a14:m>
                <a:r>
                  <a:rPr lang="en-US" sz="1400" b="1" dirty="0">
                    <a:latin typeface="Century Gothic" panose="020B0502020202020204" pitchFamily="34" charset="0"/>
                  </a:rPr>
                  <a:t>, -2)</a:t>
                </a:r>
              </a:p>
            </p:txBody>
          </p:sp>
        </mc:Choice>
        <mc:Fallback xmlns="">
          <p:sp>
            <p:nvSpPr>
              <p:cNvPr id="200" name="TextBox 199">
                <a:extLst>
                  <a:ext uri="{FF2B5EF4-FFF2-40B4-BE49-F238E27FC236}">
                    <a16:creationId xmlns:a16="http://schemas.microsoft.com/office/drawing/2014/main" id="{714CDD7C-BDF3-49C6-B152-F70157E0A5E2}"/>
                  </a:ext>
                </a:extLst>
              </p:cNvPr>
              <p:cNvSpPr txBox="1">
                <a:spLocks noRot="1" noChangeAspect="1" noMove="1" noResize="1" noEditPoints="1" noAdjustHandles="1" noChangeArrowheads="1" noChangeShapeType="1" noTextEdit="1"/>
              </p:cNvSpPr>
              <p:nvPr/>
            </p:nvSpPr>
            <p:spPr>
              <a:xfrm rot="16200000">
                <a:off x="1776872" y="1740786"/>
                <a:ext cx="790732" cy="416076"/>
              </a:xfrm>
              <a:prstGeom prst="rect">
                <a:avLst/>
              </a:prstGeom>
              <a:blipFill>
                <a:blip r:embed="rId21"/>
                <a:stretch>
                  <a:fillRect/>
                </a:stretch>
              </a:blipFill>
            </p:spPr>
            <p:txBody>
              <a:bodyPr/>
              <a:lstStyle/>
              <a:p>
                <a:r>
                  <a:rPr lang="en-US">
                    <a:noFill/>
                  </a:rPr>
                  <a:t> </a:t>
                </a:r>
              </a:p>
            </p:txBody>
          </p:sp>
        </mc:Fallback>
      </mc:AlternateContent>
      <p:sp>
        <p:nvSpPr>
          <p:cNvPr id="201" name="TextBox 200">
            <a:extLst>
              <a:ext uri="{FF2B5EF4-FFF2-40B4-BE49-F238E27FC236}">
                <a16:creationId xmlns:a16="http://schemas.microsoft.com/office/drawing/2014/main" id="{C61C95F7-258A-4D43-9EB7-C04490BE5A60}"/>
              </a:ext>
            </a:extLst>
          </p:cNvPr>
          <p:cNvSpPr txBox="1"/>
          <p:nvPr/>
        </p:nvSpPr>
        <p:spPr>
          <a:xfrm rot="16200000">
            <a:off x="3504254" y="1814033"/>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(-2, 3)</a:t>
            </a:r>
          </a:p>
        </p:txBody>
      </p:sp>
      <p:sp>
        <p:nvSpPr>
          <p:cNvPr id="202" name="TextBox 201">
            <a:extLst>
              <a:ext uri="{FF2B5EF4-FFF2-40B4-BE49-F238E27FC236}">
                <a16:creationId xmlns:a16="http://schemas.microsoft.com/office/drawing/2014/main" id="{2C7217CA-290E-4E71-AD9B-75734AFD045C}"/>
              </a:ext>
            </a:extLst>
          </p:cNvPr>
          <p:cNvSpPr txBox="1"/>
          <p:nvPr/>
        </p:nvSpPr>
        <p:spPr>
          <a:xfrm rot="16200000">
            <a:off x="5206253" y="1806962"/>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(0, 0)</a:t>
            </a:r>
          </a:p>
        </p:txBody>
      </p:sp>
      <p:sp>
        <p:nvSpPr>
          <p:cNvPr id="203" name="TextBox 202">
            <a:extLst>
              <a:ext uri="{FF2B5EF4-FFF2-40B4-BE49-F238E27FC236}">
                <a16:creationId xmlns:a16="http://schemas.microsoft.com/office/drawing/2014/main" id="{ABAA7F50-AD3F-4F54-8078-B34A9D4A7BB6}"/>
              </a:ext>
            </a:extLst>
          </p:cNvPr>
          <p:cNvSpPr txBox="1"/>
          <p:nvPr/>
        </p:nvSpPr>
        <p:spPr>
          <a:xfrm>
            <a:off x="6101690" y="2644991"/>
            <a:ext cx="790732" cy="307777"/>
          </a:xfrm>
          <a:prstGeom prst="rect">
            <a:avLst/>
          </a:prstGeom>
          <a:noFill/>
        </p:spPr>
        <p:txBody>
          <a:bodyPr wrap="square" rtlCol="0">
            <a:spAutoFit/>
          </a:bodyPr>
          <a:lstStyle/>
          <a:p>
            <a:pPr algn="ctr"/>
            <a:r>
              <a:rPr lang="en-US" sz="1400" b="1" dirty="0">
                <a:latin typeface="Century Gothic" panose="020B0502020202020204" pitchFamily="34" charset="0"/>
              </a:rPr>
              <a:t>(-2, 4)</a:t>
            </a:r>
          </a:p>
        </p:txBody>
      </p:sp>
      <p:sp>
        <p:nvSpPr>
          <p:cNvPr id="205" name="TextBox 204">
            <a:extLst>
              <a:ext uri="{FF2B5EF4-FFF2-40B4-BE49-F238E27FC236}">
                <a16:creationId xmlns:a16="http://schemas.microsoft.com/office/drawing/2014/main" id="{3E0BE4FC-2D99-4B3E-A6C6-61FE9A0C0C69}"/>
              </a:ext>
            </a:extLst>
          </p:cNvPr>
          <p:cNvSpPr txBox="1"/>
          <p:nvPr/>
        </p:nvSpPr>
        <p:spPr>
          <a:xfrm>
            <a:off x="831338" y="8607776"/>
            <a:ext cx="881809" cy="369332"/>
          </a:xfrm>
          <a:prstGeom prst="rect">
            <a:avLst/>
          </a:prstGeom>
          <a:solidFill>
            <a:schemeClr val="bg1">
              <a:lumMod val="75000"/>
            </a:schemeClr>
          </a:solidFill>
          <a:ln>
            <a:solidFill>
              <a:schemeClr val="tx1"/>
            </a:solidFill>
          </a:ln>
        </p:spPr>
        <p:txBody>
          <a:bodyPr wrap="square" rtlCol="0">
            <a:spAutoFit/>
          </a:bodyPr>
          <a:lstStyle/>
          <a:p>
            <a:pPr algn="ctr"/>
            <a:r>
              <a:rPr lang="en-US" b="1" dirty="0">
                <a:latin typeface="Pigpen Cipher" panose="02000509000000000000" pitchFamily="49" charset="0"/>
              </a:rPr>
              <a:t>A</a:t>
            </a:r>
            <a:r>
              <a:rPr lang="en-US" b="1" dirty="0">
                <a:latin typeface="Century Gothic" panose="020B0502020202020204" pitchFamily="34" charset="0"/>
              </a:rPr>
              <a:t> = W</a:t>
            </a:r>
          </a:p>
        </p:txBody>
      </p:sp>
      <p:sp>
        <p:nvSpPr>
          <p:cNvPr id="206" name="TextBox 205">
            <a:extLst>
              <a:ext uri="{FF2B5EF4-FFF2-40B4-BE49-F238E27FC236}">
                <a16:creationId xmlns:a16="http://schemas.microsoft.com/office/drawing/2014/main" id="{9FC83DBF-8830-4554-97CF-5526BA3982CB}"/>
              </a:ext>
            </a:extLst>
          </p:cNvPr>
          <p:cNvSpPr txBox="1"/>
          <p:nvPr/>
        </p:nvSpPr>
        <p:spPr>
          <a:xfrm>
            <a:off x="4305209" y="5058530"/>
            <a:ext cx="924451" cy="369332"/>
          </a:xfrm>
          <a:prstGeom prst="rect">
            <a:avLst/>
          </a:prstGeom>
          <a:solidFill>
            <a:schemeClr val="bg1">
              <a:lumMod val="75000"/>
            </a:schemeClr>
          </a:solidFill>
          <a:ln>
            <a:solidFill>
              <a:schemeClr val="tx1"/>
            </a:solidFill>
          </a:ln>
        </p:spPr>
        <p:txBody>
          <a:bodyPr wrap="square" rtlCol="0">
            <a:spAutoFit/>
          </a:bodyPr>
          <a:lstStyle/>
          <a:p>
            <a:pPr algn="ctr"/>
            <a:r>
              <a:rPr lang="en-US" b="1" dirty="0">
                <a:latin typeface="Pigpen Cipher" panose="02000509000000000000" pitchFamily="49" charset="0"/>
              </a:rPr>
              <a:t>E</a:t>
            </a:r>
            <a:r>
              <a:rPr lang="en-US" b="1" dirty="0">
                <a:latin typeface="Century Gothic" panose="020B0502020202020204" pitchFamily="34" charset="0"/>
              </a:rPr>
              <a:t> = E</a:t>
            </a:r>
          </a:p>
        </p:txBody>
      </p:sp>
      <p:sp>
        <p:nvSpPr>
          <p:cNvPr id="207" name="TextBox 206">
            <a:extLst>
              <a:ext uri="{FF2B5EF4-FFF2-40B4-BE49-F238E27FC236}">
                <a16:creationId xmlns:a16="http://schemas.microsoft.com/office/drawing/2014/main" id="{542E798E-BC4F-4E74-9A47-592FC574AE6D}"/>
              </a:ext>
            </a:extLst>
          </p:cNvPr>
          <p:cNvSpPr txBox="1"/>
          <p:nvPr/>
        </p:nvSpPr>
        <p:spPr>
          <a:xfrm>
            <a:off x="6110509" y="5054190"/>
            <a:ext cx="924451" cy="369332"/>
          </a:xfrm>
          <a:prstGeom prst="rect">
            <a:avLst/>
          </a:prstGeom>
          <a:solidFill>
            <a:schemeClr val="bg1">
              <a:lumMod val="75000"/>
            </a:schemeClr>
          </a:solidFill>
          <a:ln>
            <a:solidFill>
              <a:schemeClr val="tx1"/>
            </a:solidFill>
          </a:ln>
        </p:spPr>
        <p:txBody>
          <a:bodyPr wrap="square" rtlCol="0">
            <a:spAutoFit/>
          </a:bodyPr>
          <a:lstStyle/>
          <a:p>
            <a:pPr algn="ctr"/>
            <a:r>
              <a:rPr lang="en-US" b="1" dirty="0">
                <a:latin typeface="Pigpen Cipher" panose="02000509000000000000" pitchFamily="49" charset="0"/>
              </a:rPr>
              <a:t>Z</a:t>
            </a:r>
            <a:r>
              <a:rPr lang="en-US" b="1" dirty="0">
                <a:latin typeface="Century Gothic" panose="020B0502020202020204" pitchFamily="34" charset="0"/>
              </a:rPr>
              <a:t> = Z</a:t>
            </a:r>
          </a:p>
        </p:txBody>
      </p:sp>
      <p:sp>
        <p:nvSpPr>
          <p:cNvPr id="208" name="TextBox 207">
            <a:extLst>
              <a:ext uri="{FF2B5EF4-FFF2-40B4-BE49-F238E27FC236}">
                <a16:creationId xmlns:a16="http://schemas.microsoft.com/office/drawing/2014/main" id="{41AC4B1C-EF18-4B3C-A792-89F961AD5549}"/>
              </a:ext>
            </a:extLst>
          </p:cNvPr>
          <p:cNvSpPr txBox="1"/>
          <p:nvPr/>
        </p:nvSpPr>
        <p:spPr>
          <a:xfrm>
            <a:off x="6058769" y="1520770"/>
            <a:ext cx="924451" cy="369332"/>
          </a:xfrm>
          <a:prstGeom prst="rect">
            <a:avLst/>
          </a:prstGeom>
          <a:solidFill>
            <a:schemeClr val="bg1">
              <a:lumMod val="75000"/>
            </a:schemeClr>
          </a:solidFill>
          <a:ln>
            <a:solidFill>
              <a:schemeClr val="tx1"/>
            </a:solidFill>
          </a:ln>
        </p:spPr>
        <p:txBody>
          <a:bodyPr wrap="square" rtlCol="0">
            <a:spAutoFit/>
          </a:bodyPr>
          <a:lstStyle/>
          <a:p>
            <a:pPr algn="ctr"/>
            <a:r>
              <a:rPr lang="en-US" b="1" dirty="0">
                <a:latin typeface="Pigpen Cipher" panose="02000509000000000000" pitchFamily="49" charset="0"/>
              </a:rPr>
              <a:t>M</a:t>
            </a:r>
            <a:r>
              <a:rPr lang="en-US" b="1" dirty="0">
                <a:latin typeface="Century Gothic" panose="020B0502020202020204" pitchFamily="34" charset="0"/>
              </a:rPr>
              <a:t> = B</a:t>
            </a:r>
          </a:p>
        </p:txBody>
      </p:sp>
      <p:sp>
        <p:nvSpPr>
          <p:cNvPr id="209" name="TextBox 208">
            <a:extLst>
              <a:ext uri="{FF2B5EF4-FFF2-40B4-BE49-F238E27FC236}">
                <a16:creationId xmlns:a16="http://schemas.microsoft.com/office/drawing/2014/main" id="{38A49385-6842-46A6-B4B2-EC0C8BDE1D79}"/>
              </a:ext>
            </a:extLst>
          </p:cNvPr>
          <p:cNvSpPr txBox="1"/>
          <p:nvPr/>
        </p:nvSpPr>
        <p:spPr>
          <a:xfrm>
            <a:off x="843213" y="1506389"/>
            <a:ext cx="924451" cy="369332"/>
          </a:xfrm>
          <a:prstGeom prst="rect">
            <a:avLst/>
          </a:prstGeom>
          <a:solidFill>
            <a:schemeClr val="bg1">
              <a:lumMod val="75000"/>
            </a:schemeClr>
          </a:solidFill>
          <a:ln>
            <a:solidFill>
              <a:schemeClr val="tx1"/>
            </a:solidFill>
          </a:ln>
        </p:spPr>
        <p:txBody>
          <a:bodyPr wrap="square" rtlCol="0">
            <a:spAutoFit/>
          </a:bodyPr>
          <a:lstStyle/>
          <a:p>
            <a:pPr algn="ctr"/>
            <a:r>
              <a:rPr lang="en-US" b="1" dirty="0">
                <a:latin typeface="Pigpen Cipher" panose="02000509000000000000" pitchFamily="49" charset="0"/>
              </a:rPr>
              <a:t>M</a:t>
            </a:r>
            <a:r>
              <a:rPr lang="en-US" b="1" dirty="0">
                <a:latin typeface="Century Gothic" panose="020B0502020202020204" pitchFamily="34" charset="0"/>
              </a:rPr>
              <a:t> = R</a:t>
            </a:r>
          </a:p>
        </p:txBody>
      </p:sp>
      <p:sp>
        <p:nvSpPr>
          <p:cNvPr id="2" name="TextBox 1">
            <a:extLst>
              <a:ext uri="{FF2B5EF4-FFF2-40B4-BE49-F238E27FC236}">
                <a16:creationId xmlns:a16="http://schemas.microsoft.com/office/drawing/2014/main" id="{4961234E-9937-4FF9-954C-AD4C923531F8}"/>
              </a:ext>
            </a:extLst>
          </p:cNvPr>
          <p:cNvSpPr txBox="1"/>
          <p:nvPr/>
        </p:nvSpPr>
        <p:spPr>
          <a:xfrm>
            <a:off x="2571393" y="3104329"/>
            <a:ext cx="942566" cy="369332"/>
          </a:xfrm>
          <a:prstGeom prst="rect">
            <a:avLst/>
          </a:prstGeom>
          <a:solidFill>
            <a:schemeClr val="bg1">
              <a:lumMod val="75000"/>
            </a:schemeClr>
          </a:solidFill>
          <a:ln>
            <a:solidFill>
              <a:schemeClr val="tx1"/>
            </a:solidFill>
          </a:ln>
        </p:spPr>
        <p:txBody>
          <a:bodyPr wrap="square" rtlCol="0">
            <a:spAutoFit/>
          </a:bodyPr>
          <a:lstStyle/>
          <a:p>
            <a:pPr algn="ctr"/>
            <a:r>
              <a:rPr lang="en-US" dirty="0">
                <a:latin typeface="KG Sorry Not Sorry Chub" panose="02000506000000020004" pitchFamily="2" charset="0"/>
              </a:rPr>
              <a:t>START</a:t>
            </a:r>
          </a:p>
        </p:txBody>
      </p:sp>
      <p:sp>
        <p:nvSpPr>
          <p:cNvPr id="213" name="TextBox 212">
            <a:extLst>
              <a:ext uri="{FF2B5EF4-FFF2-40B4-BE49-F238E27FC236}">
                <a16:creationId xmlns:a16="http://schemas.microsoft.com/office/drawing/2014/main" id="{24BC1086-85D1-4C50-80C3-1A9E9468F017}"/>
              </a:ext>
            </a:extLst>
          </p:cNvPr>
          <p:cNvSpPr txBox="1"/>
          <p:nvPr/>
        </p:nvSpPr>
        <p:spPr>
          <a:xfrm>
            <a:off x="292003" y="659407"/>
            <a:ext cx="7188394" cy="400110"/>
          </a:xfrm>
          <a:prstGeom prst="rect">
            <a:avLst/>
          </a:prstGeom>
          <a:noFill/>
        </p:spPr>
        <p:txBody>
          <a:bodyPr wrap="square" rtlCol="0">
            <a:spAutoFit/>
          </a:bodyPr>
          <a:lstStyle/>
          <a:p>
            <a:pPr algn="ctr"/>
            <a:r>
              <a:rPr lang="en-US" sz="1000" dirty="0">
                <a:latin typeface="Century Gothic" panose="020B0502020202020204" pitchFamily="34" charset="0"/>
              </a:rPr>
              <a:t>Figure out which point is on each line. Follow the correct points. Every letter that you cross will be part of the code word and each symbol will be part of the final secret message. The rest of the symbols may not be correct.</a:t>
            </a:r>
          </a:p>
        </p:txBody>
      </p:sp>
      <p:sp>
        <p:nvSpPr>
          <p:cNvPr id="214" name="Rectangle 213">
            <a:extLst>
              <a:ext uri="{FF2B5EF4-FFF2-40B4-BE49-F238E27FC236}">
                <a16:creationId xmlns:a16="http://schemas.microsoft.com/office/drawing/2014/main" id="{DE14BC6B-919E-4B87-AD24-5197DED5B5E7}"/>
              </a:ext>
            </a:extLst>
          </p:cNvPr>
          <p:cNvSpPr/>
          <p:nvPr/>
        </p:nvSpPr>
        <p:spPr>
          <a:xfrm>
            <a:off x="18288" y="18288"/>
            <a:ext cx="7735824" cy="1002182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04" name="TextBox 203">
            <a:extLst>
              <a:ext uri="{FF2B5EF4-FFF2-40B4-BE49-F238E27FC236}">
                <a16:creationId xmlns:a16="http://schemas.microsoft.com/office/drawing/2014/main" id="{AC566627-0E99-462C-8974-8303C73F7DFE}"/>
              </a:ext>
            </a:extLst>
          </p:cNvPr>
          <p:cNvSpPr txBox="1"/>
          <p:nvPr/>
        </p:nvSpPr>
        <p:spPr>
          <a:xfrm>
            <a:off x="1246549" y="89026"/>
            <a:ext cx="5279303" cy="523220"/>
          </a:xfrm>
          <a:prstGeom prst="rect">
            <a:avLst/>
          </a:prstGeom>
          <a:noFill/>
        </p:spPr>
        <p:txBody>
          <a:bodyPr wrap="square" rtlCol="0">
            <a:spAutoFit/>
          </a:bodyPr>
          <a:lstStyle/>
          <a:p>
            <a:pPr algn="ctr"/>
            <a:r>
              <a:rPr lang="en-US" sz="2800" dirty="0">
                <a:latin typeface="Century Gothic" panose="020B0502020202020204" pitchFamily="34" charset="0"/>
              </a:rPr>
              <a:t>Task 1: Equations Mix-Up</a:t>
            </a:r>
          </a:p>
        </p:txBody>
      </p:sp>
    </p:spTree>
    <p:extLst>
      <p:ext uri="{BB962C8B-B14F-4D97-AF65-F5344CB8AC3E}">
        <p14:creationId xmlns:p14="http://schemas.microsoft.com/office/powerpoint/2010/main" val="28681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989AD9-6BEB-459C-A93D-BC31D7CF594B}"/>
              </a:ext>
            </a:extLst>
          </p:cNvPr>
          <p:cNvSpPr/>
          <p:nvPr/>
        </p:nvSpPr>
        <p:spPr>
          <a:xfrm>
            <a:off x="167560" y="163454"/>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C41E38D-CCA9-476C-BEAB-F5A79F5BA8DE}"/>
              </a:ext>
            </a:extLst>
          </p:cNvPr>
          <p:cNvSpPr/>
          <p:nvPr/>
        </p:nvSpPr>
        <p:spPr>
          <a:xfrm>
            <a:off x="167560" y="5178413"/>
            <a:ext cx="7437280" cy="469730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72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989AD9-6BEB-459C-A93D-BC31D7CF594B}"/>
              </a:ext>
            </a:extLst>
          </p:cNvPr>
          <p:cNvSpPr/>
          <p:nvPr/>
        </p:nvSpPr>
        <p:spPr>
          <a:xfrm>
            <a:off x="167560" y="163454"/>
            <a:ext cx="7437280" cy="301752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C41E38D-CCA9-476C-BEAB-F5A79F5BA8DE}"/>
              </a:ext>
            </a:extLst>
          </p:cNvPr>
          <p:cNvSpPr/>
          <p:nvPr/>
        </p:nvSpPr>
        <p:spPr>
          <a:xfrm>
            <a:off x="167560" y="6776536"/>
            <a:ext cx="7437280" cy="301752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3E07AC5-4E9B-482F-9665-D1B257CCEA6D}"/>
              </a:ext>
            </a:extLst>
          </p:cNvPr>
          <p:cNvSpPr/>
          <p:nvPr/>
        </p:nvSpPr>
        <p:spPr>
          <a:xfrm>
            <a:off x="167560" y="3456272"/>
            <a:ext cx="7437280" cy="301752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63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5BFD12-D4F8-406D-8682-FB35B1D9DD1C}"/>
              </a:ext>
            </a:extLst>
          </p:cNvPr>
          <p:cNvSpPr/>
          <p:nvPr/>
        </p:nvSpPr>
        <p:spPr>
          <a:xfrm>
            <a:off x="217714" y="152400"/>
            <a:ext cx="3483429" cy="46373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275A600-CCA2-470C-80AF-C6F522C45AEA}"/>
              </a:ext>
            </a:extLst>
          </p:cNvPr>
          <p:cNvSpPr/>
          <p:nvPr/>
        </p:nvSpPr>
        <p:spPr>
          <a:xfrm>
            <a:off x="4124432" y="152400"/>
            <a:ext cx="3483429" cy="46373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BCF7922-3D93-4643-BE09-3C3AB17E729D}"/>
              </a:ext>
            </a:extLst>
          </p:cNvPr>
          <p:cNvSpPr/>
          <p:nvPr/>
        </p:nvSpPr>
        <p:spPr>
          <a:xfrm>
            <a:off x="217714" y="5200036"/>
            <a:ext cx="3483429" cy="46373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FF8B59-DB7D-4322-900B-FDD5260116A2}"/>
              </a:ext>
            </a:extLst>
          </p:cNvPr>
          <p:cNvSpPr/>
          <p:nvPr/>
        </p:nvSpPr>
        <p:spPr>
          <a:xfrm>
            <a:off x="4124432" y="5200036"/>
            <a:ext cx="3483429" cy="46373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193194"/>
      </p:ext>
    </p:extLst>
  </p:cSld>
  <p:clrMapOvr>
    <a:masterClrMapping/>
  </p:clrMapOvr>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4954</Words>
  <Application>Microsoft Office PowerPoint</Application>
  <PresentationFormat>Custom</PresentationFormat>
  <Paragraphs>1217</Paragraphs>
  <Slides>63</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63</vt:i4>
      </vt:variant>
    </vt:vector>
  </HeadingPairs>
  <TitlesOfParts>
    <vt:vector size="80" baseType="lpstr">
      <vt:lpstr>Arial</vt:lpstr>
      <vt:lpstr>Calibri</vt:lpstr>
      <vt:lpstr>Calibri Light</vt:lpstr>
      <vt:lpstr>Cambria Math</vt:lpstr>
      <vt:lpstr>Century Gothic</vt:lpstr>
      <vt:lpstr>Germanic Runes</vt:lpstr>
      <vt:lpstr>KG Cold Coffee</vt:lpstr>
      <vt:lpstr>KG Eyes Wide Open</vt:lpstr>
      <vt:lpstr>KG Sorry Not Sorry</vt:lpstr>
      <vt:lpstr>KG Sorry Not Sorry Chub</vt:lpstr>
      <vt:lpstr>Lavanderia Regular</vt:lpstr>
      <vt:lpstr>Lucida Handwriting</vt:lpstr>
      <vt:lpstr>Pigpen Cipher</vt:lpstr>
      <vt:lpstr>Wingdings</vt:lpstr>
      <vt:lpstr>Wingdings 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Hall</dc:creator>
  <cp:lastModifiedBy>Danielle Hall</cp:lastModifiedBy>
  <cp:revision>88</cp:revision>
  <dcterms:created xsi:type="dcterms:W3CDTF">2017-09-07T17:52:16Z</dcterms:created>
  <dcterms:modified xsi:type="dcterms:W3CDTF">2018-03-01T16:46:40Z</dcterms:modified>
</cp:coreProperties>
</file>